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7.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10.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16.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notesSlides/notesSlide17.xml" ContentType="application/vnd.openxmlformats-officedocument.presentationml.notesSlide+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notesSlides/notesSlide18.xml" ContentType="application/vnd.openxmlformats-officedocument.presentationml.notesSlide+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notesSlides/notesSlide19.xml" ContentType="application/vnd.openxmlformats-officedocument.presentationml.notesSlide+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notesSlides/notesSlide20.xml" ContentType="application/vnd.openxmlformats-officedocument.presentationml.notesSlide+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notesSlides/notesSlide21.xml" ContentType="application/vnd.openxmlformats-officedocument.presentationml.notesSlide+xml"/>
  <Override PartName="/ppt/tags/tag96.xml" ContentType="application/vnd.openxmlformats-officedocument.presentationml.tags+xml"/>
  <Override PartName="/ppt/tags/tag97.xml" ContentType="application/vnd.openxmlformats-officedocument.presentationml.tags+xml"/>
  <Override PartName="/ppt/notesSlides/notesSlide22.xml" ContentType="application/vnd.openxmlformats-officedocument.presentationml.notesSlide+xml"/>
  <Override PartName="/ppt/tags/tag98.xml" ContentType="application/vnd.openxmlformats-officedocument.presentationml.tags+xml"/>
  <Override PartName="/ppt/tags/tag99.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notesSlides/notesSlide25.xml" ContentType="application/vnd.openxmlformats-officedocument.presentationml.notesSlide+xml"/>
  <Override PartName="/ppt/tags/tag106.xml" ContentType="application/vnd.openxmlformats-officedocument.presentationml.tags+xml"/>
  <Override PartName="/ppt/tags/tag107.xml" ContentType="application/vnd.openxmlformats-officedocument.presentationml.tags+xml"/>
  <Override PartName="/ppt/notesSlides/notesSlide26.xml" ContentType="application/vnd.openxmlformats-officedocument.presentationml.notesSlide+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notesSlides/notesSlide27.xml" ContentType="application/vnd.openxmlformats-officedocument.presentationml.notesSlide+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notesSlides/notesSlide28.xml" ContentType="application/vnd.openxmlformats-officedocument.presentationml.notesSlide+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notesSlides/notesSlide29.xml" ContentType="application/vnd.openxmlformats-officedocument.presentationml.notesSlide+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notesSlides/notesSlide33.xml" ContentType="application/vnd.openxmlformats-officedocument.presentationml.notesSlide+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notesSlides/notesSlide34.xml" ContentType="application/vnd.openxmlformats-officedocument.presentationml.notesSlide+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47"/>
  </p:notesMasterIdLst>
  <p:sldIdLst>
    <p:sldId id="256" r:id="rId2"/>
    <p:sldId id="541" r:id="rId3"/>
    <p:sldId id="560" r:id="rId4"/>
    <p:sldId id="561" r:id="rId5"/>
    <p:sldId id="548" r:id="rId6"/>
    <p:sldId id="562" r:id="rId7"/>
    <p:sldId id="563" r:id="rId8"/>
    <p:sldId id="564" r:id="rId9"/>
    <p:sldId id="569" r:id="rId10"/>
    <p:sldId id="565" r:id="rId11"/>
    <p:sldId id="566" r:id="rId12"/>
    <p:sldId id="567" r:id="rId13"/>
    <p:sldId id="570" r:id="rId14"/>
    <p:sldId id="571" r:id="rId15"/>
    <p:sldId id="572" r:id="rId16"/>
    <p:sldId id="573" r:id="rId17"/>
    <p:sldId id="576" r:id="rId18"/>
    <p:sldId id="574" r:id="rId19"/>
    <p:sldId id="577" r:id="rId20"/>
    <p:sldId id="578" r:id="rId21"/>
    <p:sldId id="579" r:id="rId22"/>
    <p:sldId id="580" r:id="rId23"/>
    <p:sldId id="581" r:id="rId24"/>
    <p:sldId id="582" r:id="rId25"/>
    <p:sldId id="585" r:id="rId26"/>
    <p:sldId id="583" r:id="rId27"/>
    <p:sldId id="586" r:id="rId28"/>
    <p:sldId id="584" r:id="rId29"/>
    <p:sldId id="587" r:id="rId30"/>
    <p:sldId id="588" r:id="rId31"/>
    <p:sldId id="589" r:id="rId32"/>
    <p:sldId id="590" r:id="rId33"/>
    <p:sldId id="591" r:id="rId34"/>
    <p:sldId id="592" r:id="rId35"/>
    <p:sldId id="593" r:id="rId36"/>
    <p:sldId id="594" r:id="rId37"/>
    <p:sldId id="597" r:id="rId38"/>
    <p:sldId id="595" r:id="rId39"/>
    <p:sldId id="598" r:id="rId40"/>
    <p:sldId id="599" r:id="rId41"/>
    <p:sldId id="600" r:id="rId42"/>
    <p:sldId id="601" r:id="rId43"/>
    <p:sldId id="603" r:id="rId44"/>
    <p:sldId id="604" r:id="rId45"/>
    <p:sldId id="602" r:id="rId46"/>
  </p:sldIdLst>
  <p:sldSz cx="9144000" cy="6858000" type="screen4x3"/>
  <p:notesSz cx="6858000" cy="9947275"/>
  <p:embeddedFontLst>
    <p:embeddedFont>
      <p:font typeface="等线 Light" panose="02010600030101010101" pitchFamily="2" charset="-122"/>
      <p:regular r:id="rId48"/>
    </p:embeddedFont>
    <p:embeddedFont>
      <p:font typeface="Agency FB" panose="020B0503020202020204" pitchFamily="34" charset="0"/>
      <p:regular r:id="rId49"/>
      <p:bold r:id="rId50"/>
    </p:embeddedFont>
    <p:embeddedFont>
      <p:font typeface="Calibri" panose="020F0502020204030204" pitchFamily="34" charset="0"/>
      <p:regular r:id="rId51"/>
      <p:bold r:id="rId52"/>
      <p:italic r:id="rId53"/>
      <p:boldItalic r:id="rId54"/>
    </p:embeddedFont>
    <p:embeddedFont>
      <p:font typeface="Calibri Light" panose="020F0302020204030204" pitchFamily="34" charset="0"/>
      <p:regular r:id="rId55"/>
      <p:italic r:id="rId56"/>
    </p:embeddedFont>
    <p:embeddedFont>
      <p:font typeface="Century Gothic" panose="020B0502020202020204" pitchFamily="34" charset="0"/>
      <p:regular r:id="rId57"/>
      <p:bold r:id="rId58"/>
      <p:italic r:id="rId59"/>
      <p:boldItalic r:id="rId60"/>
    </p:embeddedFont>
    <p:embeddedFont>
      <p:font typeface="Impact" panose="020B0806030902050204" pitchFamily="34" charset="0"/>
      <p:regular r:id="rId61"/>
    </p:embeddedFont>
    <p:embeddedFont>
      <p:font typeface="等线" panose="02010600030101010101" pitchFamily="2" charset="-122"/>
      <p:regular r:id="rId62"/>
      <p:bold r:id="rId63"/>
    </p:embeddedFont>
    <p:embeddedFont>
      <p:font typeface="微软雅黑" panose="020B0503020204020204" pitchFamily="34" charset="-122"/>
      <p:regular r:id="rId64"/>
      <p:bold r:id="rId6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3399"/>
    <a:srgbClr val="000099"/>
    <a:srgbClr val="C00000"/>
    <a:srgbClr val="C7BC93"/>
    <a:srgbClr val="AE8B45"/>
    <a:srgbClr val="D77956"/>
    <a:srgbClr val="FCECE8"/>
    <a:srgbClr val="DD7777"/>
    <a:srgbClr val="EE47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437" autoAdjust="0"/>
    <p:restoredTop sz="94221" autoAdjust="0"/>
  </p:normalViewPr>
  <p:slideViewPr>
    <p:cSldViewPr snapToGrid="0">
      <p:cViewPr>
        <p:scale>
          <a:sx n="50" d="100"/>
          <a:sy n="50" d="100"/>
        </p:scale>
        <p:origin x="2304" y="725"/>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font" Target="fonts/font3.fntdata"/><Relationship Id="rId55" Type="http://schemas.openxmlformats.org/officeDocument/2006/relationships/font" Target="fonts/font8.fntdata"/><Relationship Id="rId63" Type="http://schemas.openxmlformats.org/officeDocument/2006/relationships/font" Target="fonts/font16.fntdata"/><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6.fntdata"/><Relationship Id="rId58" Type="http://schemas.openxmlformats.org/officeDocument/2006/relationships/font" Target="fonts/font11.fntdata"/><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2.fntdata"/><Relationship Id="rId57" Type="http://schemas.openxmlformats.org/officeDocument/2006/relationships/font" Target="fonts/font10.fntdata"/><Relationship Id="rId61" Type="http://schemas.openxmlformats.org/officeDocument/2006/relationships/font" Target="fonts/font1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5.fntdata"/><Relationship Id="rId60" Type="http://schemas.openxmlformats.org/officeDocument/2006/relationships/font" Target="fonts/font13.fntdata"/><Relationship Id="rId65" Type="http://schemas.openxmlformats.org/officeDocument/2006/relationships/font" Target="fonts/font1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1.fntdata"/><Relationship Id="rId56" Type="http://schemas.openxmlformats.org/officeDocument/2006/relationships/font" Target="fonts/font9.fntdata"/><Relationship Id="rId64" Type="http://schemas.openxmlformats.org/officeDocument/2006/relationships/font" Target="fonts/font17.fntdata"/><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12.fntdata"/><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7.fntdata"/><Relationship Id="rId62" Type="http://schemas.openxmlformats.org/officeDocument/2006/relationships/font" Target="fonts/font1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9909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99091"/>
          </a:xfrm>
          <a:prstGeom prst="rect">
            <a:avLst/>
          </a:prstGeom>
        </p:spPr>
        <p:txBody>
          <a:bodyPr vert="horz" lIns="91440" tIns="45720" rIns="91440" bIns="45720" rtlCol="0"/>
          <a:lstStyle>
            <a:lvl1pPr algn="r">
              <a:defRPr sz="1200"/>
            </a:lvl1pPr>
          </a:lstStyle>
          <a:p>
            <a:fld id="{41FF7CA0-D6F7-4B75-9BBA-55D6844FAA54}" type="datetimeFigureOut">
              <a:rPr lang="zh-CN" altLang="en-US" smtClean="0"/>
              <a:t>2020/3/18</a:t>
            </a:fld>
            <a:endParaRPr lang="zh-CN" altLang="en-US"/>
          </a:p>
        </p:txBody>
      </p:sp>
      <p:sp>
        <p:nvSpPr>
          <p:cNvPr id="4" name="幻灯片图像占位符 3"/>
          <p:cNvSpPr>
            <a:spLocks noGrp="1" noRot="1" noChangeAspect="1"/>
          </p:cNvSpPr>
          <p:nvPr>
            <p:ph type="sldImg" idx="2"/>
          </p:nvPr>
        </p:nvSpPr>
        <p:spPr>
          <a:xfrm>
            <a:off x="1190625" y="1243013"/>
            <a:ext cx="4476750" cy="3357562"/>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787126"/>
            <a:ext cx="5486400" cy="391674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448185"/>
            <a:ext cx="2971800" cy="49909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9448185"/>
            <a:ext cx="2971800" cy="499090"/>
          </a:xfrm>
          <a:prstGeom prst="rect">
            <a:avLst/>
          </a:prstGeom>
        </p:spPr>
        <p:txBody>
          <a:bodyPr vert="horz" lIns="91440" tIns="45720" rIns="91440" bIns="45720" rtlCol="0" anchor="b"/>
          <a:lstStyle>
            <a:lvl1pPr algn="r">
              <a:defRPr sz="1200"/>
            </a:lvl1pPr>
          </a:lstStyle>
          <a:p>
            <a:fld id="{43110705-0561-4179-A9D0-CFF85EB7AF14}" type="slidenum">
              <a:rPr lang="zh-CN" altLang="en-US" smtClean="0"/>
              <a:t>‹#›</a:t>
            </a:fld>
            <a:endParaRPr lang="zh-CN" altLang="en-US"/>
          </a:p>
        </p:txBody>
      </p:sp>
    </p:spTree>
    <p:extLst>
      <p:ext uri="{BB962C8B-B14F-4D97-AF65-F5344CB8AC3E}">
        <p14:creationId xmlns:p14="http://schemas.microsoft.com/office/powerpoint/2010/main" val="33046358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5</a:t>
            </a:fld>
            <a:endParaRPr lang="zh-CN" altLang="en-US"/>
          </a:p>
        </p:txBody>
      </p:sp>
    </p:spTree>
    <p:extLst>
      <p:ext uri="{BB962C8B-B14F-4D97-AF65-F5344CB8AC3E}">
        <p14:creationId xmlns:p14="http://schemas.microsoft.com/office/powerpoint/2010/main" val="24658130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14</a:t>
            </a:fld>
            <a:endParaRPr lang="zh-CN" altLang="en-US"/>
          </a:p>
        </p:txBody>
      </p:sp>
    </p:spTree>
    <p:extLst>
      <p:ext uri="{BB962C8B-B14F-4D97-AF65-F5344CB8AC3E}">
        <p14:creationId xmlns:p14="http://schemas.microsoft.com/office/powerpoint/2010/main" val="15318624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15</a:t>
            </a:fld>
            <a:endParaRPr lang="zh-CN" altLang="en-US"/>
          </a:p>
        </p:txBody>
      </p:sp>
    </p:spTree>
    <p:extLst>
      <p:ext uri="{BB962C8B-B14F-4D97-AF65-F5344CB8AC3E}">
        <p14:creationId xmlns:p14="http://schemas.microsoft.com/office/powerpoint/2010/main" val="13681255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16</a:t>
            </a:fld>
            <a:endParaRPr lang="zh-CN" altLang="en-US"/>
          </a:p>
        </p:txBody>
      </p:sp>
    </p:spTree>
    <p:extLst>
      <p:ext uri="{BB962C8B-B14F-4D97-AF65-F5344CB8AC3E}">
        <p14:creationId xmlns:p14="http://schemas.microsoft.com/office/powerpoint/2010/main" val="42880670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18</a:t>
            </a:fld>
            <a:endParaRPr lang="zh-CN" altLang="en-US"/>
          </a:p>
        </p:txBody>
      </p:sp>
    </p:spTree>
    <p:extLst>
      <p:ext uri="{BB962C8B-B14F-4D97-AF65-F5344CB8AC3E}">
        <p14:creationId xmlns:p14="http://schemas.microsoft.com/office/powerpoint/2010/main" val="27220787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19</a:t>
            </a:fld>
            <a:endParaRPr lang="zh-CN" altLang="en-US"/>
          </a:p>
        </p:txBody>
      </p:sp>
    </p:spTree>
    <p:extLst>
      <p:ext uri="{BB962C8B-B14F-4D97-AF65-F5344CB8AC3E}">
        <p14:creationId xmlns:p14="http://schemas.microsoft.com/office/powerpoint/2010/main" val="28517278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20</a:t>
            </a:fld>
            <a:endParaRPr lang="zh-CN" altLang="en-US"/>
          </a:p>
        </p:txBody>
      </p:sp>
    </p:spTree>
    <p:extLst>
      <p:ext uri="{BB962C8B-B14F-4D97-AF65-F5344CB8AC3E}">
        <p14:creationId xmlns:p14="http://schemas.microsoft.com/office/powerpoint/2010/main" val="25676629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21</a:t>
            </a:fld>
            <a:endParaRPr lang="zh-CN" altLang="en-US"/>
          </a:p>
        </p:txBody>
      </p:sp>
    </p:spTree>
    <p:extLst>
      <p:ext uri="{BB962C8B-B14F-4D97-AF65-F5344CB8AC3E}">
        <p14:creationId xmlns:p14="http://schemas.microsoft.com/office/powerpoint/2010/main" val="29879541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22</a:t>
            </a:fld>
            <a:endParaRPr lang="zh-CN" altLang="en-US"/>
          </a:p>
        </p:txBody>
      </p:sp>
    </p:spTree>
    <p:extLst>
      <p:ext uri="{BB962C8B-B14F-4D97-AF65-F5344CB8AC3E}">
        <p14:creationId xmlns:p14="http://schemas.microsoft.com/office/powerpoint/2010/main" val="208771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23</a:t>
            </a:fld>
            <a:endParaRPr lang="zh-CN" altLang="en-US"/>
          </a:p>
        </p:txBody>
      </p:sp>
    </p:spTree>
    <p:extLst>
      <p:ext uri="{BB962C8B-B14F-4D97-AF65-F5344CB8AC3E}">
        <p14:creationId xmlns:p14="http://schemas.microsoft.com/office/powerpoint/2010/main" val="12930320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24</a:t>
            </a:fld>
            <a:endParaRPr lang="zh-CN" altLang="en-US"/>
          </a:p>
        </p:txBody>
      </p:sp>
    </p:spTree>
    <p:extLst>
      <p:ext uri="{BB962C8B-B14F-4D97-AF65-F5344CB8AC3E}">
        <p14:creationId xmlns:p14="http://schemas.microsoft.com/office/powerpoint/2010/main" val="16949732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6</a:t>
            </a:fld>
            <a:endParaRPr lang="zh-CN" altLang="en-US"/>
          </a:p>
        </p:txBody>
      </p:sp>
    </p:spTree>
    <p:extLst>
      <p:ext uri="{BB962C8B-B14F-4D97-AF65-F5344CB8AC3E}">
        <p14:creationId xmlns:p14="http://schemas.microsoft.com/office/powerpoint/2010/main" val="37544499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25</a:t>
            </a:fld>
            <a:endParaRPr lang="zh-CN" altLang="en-US"/>
          </a:p>
        </p:txBody>
      </p:sp>
    </p:spTree>
    <p:extLst>
      <p:ext uri="{BB962C8B-B14F-4D97-AF65-F5344CB8AC3E}">
        <p14:creationId xmlns:p14="http://schemas.microsoft.com/office/powerpoint/2010/main" val="39769181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26</a:t>
            </a:fld>
            <a:endParaRPr lang="zh-CN" altLang="en-US"/>
          </a:p>
        </p:txBody>
      </p:sp>
    </p:spTree>
    <p:extLst>
      <p:ext uri="{BB962C8B-B14F-4D97-AF65-F5344CB8AC3E}">
        <p14:creationId xmlns:p14="http://schemas.microsoft.com/office/powerpoint/2010/main" val="6712175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28</a:t>
            </a:fld>
            <a:endParaRPr lang="zh-CN" altLang="en-US"/>
          </a:p>
        </p:txBody>
      </p:sp>
    </p:spTree>
    <p:extLst>
      <p:ext uri="{BB962C8B-B14F-4D97-AF65-F5344CB8AC3E}">
        <p14:creationId xmlns:p14="http://schemas.microsoft.com/office/powerpoint/2010/main" val="7186955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29</a:t>
            </a:fld>
            <a:endParaRPr lang="zh-CN" altLang="en-US"/>
          </a:p>
        </p:txBody>
      </p:sp>
    </p:spTree>
    <p:extLst>
      <p:ext uri="{BB962C8B-B14F-4D97-AF65-F5344CB8AC3E}">
        <p14:creationId xmlns:p14="http://schemas.microsoft.com/office/powerpoint/2010/main" val="21390995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30</a:t>
            </a:fld>
            <a:endParaRPr lang="zh-CN" altLang="en-US"/>
          </a:p>
        </p:txBody>
      </p:sp>
    </p:spTree>
    <p:extLst>
      <p:ext uri="{BB962C8B-B14F-4D97-AF65-F5344CB8AC3E}">
        <p14:creationId xmlns:p14="http://schemas.microsoft.com/office/powerpoint/2010/main" val="4676341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31</a:t>
            </a:fld>
            <a:endParaRPr lang="zh-CN" altLang="en-US"/>
          </a:p>
        </p:txBody>
      </p:sp>
    </p:spTree>
    <p:extLst>
      <p:ext uri="{BB962C8B-B14F-4D97-AF65-F5344CB8AC3E}">
        <p14:creationId xmlns:p14="http://schemas.microsoft.com/office/powerpoint/2010/main" val="29376823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32</a:t>
            </a:fld>
            <a:endParaRPr lang="zh-CN" altLang="en-US"/>
          </a:p>
        </p:txBody>
      </p:sp>
    </p:spTree>
    <p:extLst>
      <p:ext uri="{BB962C8B-B14F-4D97-AF65-F5344CB8AC3E}">
        <p14:creationId xmlns:p14="http://schemas.microsoft.com/office/powerpoint/2010/main" val="35032051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33</a:t>
            </a:fld>
            <a:endParaRPr lang="zh-CN" altLang="en-US"/>
          </a:p>
        </p:txBody>
      </p:sp>
    </p:spTree>
    <p:extLst>
      <p:ext uri="{BB962C8B-B14F-4D97-AF65-F5344CB8AC3E}">
        <p14:creationId xmlns:p14="http://schemas.microsoft.com/office/powerpoint/2010/main" val="31284134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34</a:t>
            </a:fld>
            <a:endParaRPr lang="zh-CN" altLang="en-US"/>
          </a:p>
        </p:txBody>
      </p:sp>
    </p:spTree>
    <p:extLst>
      <p:ext uri="{BB962C8B-B14F-4D97-AF65-F5344CB8AC3E}">
        <p14:creationId xmlns:p14="http://schemas.microsoft.com/office/powerpoint/2010/main" val="28261310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35</a:t>
            </a:fld>
            <a:endParaRPr lang="zh-CN" altLang="en-US"/>
          </a:p>
        </p:txBody>
      </p:sp>
    </p:spTree>
    <p:extLst>
      <p:ext uri="{BB962C8B-B14F-4D97-AF65-F5344CB8AC3E}">
        <p14:creationId xmlns:p14="http://schemas.microsoft.com/office/powerpoint/2010/main" val="38652821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7</a:t>
            </a:fld>
            <a:endParaRPr lang="zh-CN" altLang="en-US"/>
          </a:p>
        </p:txBody>
      </p:sp>
    </p:spTree>
    <p:extLst>
      <p:ext uri="{BB962C8B-B14F-4D97-AF65-F5344CB8AC3E}">
        <p14:creationId xmlns:p14="http://schemas.microsoft.com/office/powerpoint/2010/main" val="4152808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36</a:t>
            </a:fld>
            <a:endParaRPr lang="zh-CN" altLang="en-US"/>
          </a:p>
        </p:txBody>
      </p:sp>
    </p:spTree>
    <p:extLst>
      <p:ext uri="{BB962C8B-B14F-4D97-AF65-F5344CB8AC3E}">
        <p14:creationId xmlns:p14="http://schemas.microsoft.com/office/powerpoint/2010/main" val="24143418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38</a:t>
            </a:fld>
            <a:endParaRPr lang="zh-CN" altLang="en-US"/>
          </a:p>
        </p:txBody>
      </p:sp>
    </p:spTree>
    <p:extLst>
      <p:ext uri="{BB962C8B-B14F-4D97-AF65-F5344CB8AC3E}">
        <p14:creationId xmlns:p14="http://schemas.microsoft.com/office/powerpoint/2010/main" val="38090744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39</a:t>
            </a:fld>
            <a:endParaRPr lang="zh-CN" altLang="en-US"/>
          </a:p>
        </p:txBody>
      </p:sp>
    </p:spTree>
    <p:extLst>
      <p:ext uri="{BB962C8B-B14F-4D97-AF65-F5344CB8AC3E}">
        <p14:creationId xmlns:p14="http://schemas.microsoft.com/office/powerpoint/2010/main" val="10009001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40</a:t>
            </a:fld>
            <a:endParaRPr lang="zh-CN" altLang="en-US"/>
          </a:p>
        </p:txBody>
      </p:sp>
    </p:spTree>
    <p:extLst>
      <p:ext uri="{BB962C8B-B14F-4D97-AF65-F5344CB8AC3E}">
        <p14:creationId xmlns:p14="http://schemas.microsoft.com/office/powerpoint/2010/main" val="23678931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41</a:t>
            </a:fld>
            <a:endParaRPr lang="zh-CN" altLang="en-US"/>
          </a:p>
        </p:txBody>
      </p:sp>
    </p:spTree>
    <p:extLst>
      <p:ext uri="{BB962C8B-B14F-4D97-AF65-F5344CB8AC3E}">
        <p14:creationId xmlns:p14="http://schemas.microsoft.com/office/powerpoint/2010/main" val="4432616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42</a:t>
            </a:fld>
            <a:endParaRPr lang="zh-CN" altLang="en-US"/>
          </a:p>
        </p:txBody>
      </p:sp>
    </p:spTree>
    <p:extLst>
      <p:ext uri="{BB962C8B-B14F-4D97-AF65-F5344CB8AC3E}">
        <p14:creationId xmlns:p14="http://schemas.microsoft.com/office/powerpoint/2010/main" val="19143557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43</a:t>
            </a:fld>
            <a:endParaRPr lang="zh-CN" altLang="en-US"/>
          </a:p>
        </p:txBody>
      </p:sp>
    </p:spTree>
    <p:extLst>
      <p:ext uri="{BB962C8B-B14F-4D97-AF65-F5344CB8AC3E}">
        <p14:creationId xmlns:p14="http://schemas.microsoft.com/office/powerpoint/2010/main" val="11893492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44</a:t>
            </a:fld>
            <a:endParaRPr lang="zh-CN" altLang="en-US"/>
          </a:p>
        </p:txBody>
      </p:sp>
    </p:spTree>
    <p:extLst>
      <p:ext uri="{BB962C8B-B14F-4D97-AF65-F5344CB8AC3E}">
        <p14:creationId xmlns:p14="http://schemas.microsoft.com/office/powerpoint/2010/main" val="67487253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45</a:t>
            </a:fld>
            <a:endParaRPr lang="zh-CN" altLang="en-US"/>
          </a:p>
        </p:txBody>
      </p:sp>
    </p:spTree>
    <p:extLst>
      <p:ext uri="{BB962C8B-B14F-4D97-AF65-F5344CB8AC3E}">
        <p14:creationId xmlns:p14="http://schemas.microsoft.com/office/powerpoint/2010/main" val="40981384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8</a:t>
            </a:fld>
            <a:endParaRPr lang="zh-CN" altLang="en-US"/>
          </a:p>
        </p:txBody>
      </p:sp>
    </p:spTree>
    <p:extLst>
      <p:ext uri="{BB962C8B-B14F-4D97-AF65-F5344CB8AC3E}">
        <p14:creationId xmlns:p14="http://schemas.microsoft.com/office/powerpoint/2010/main" val="9756607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9</a:t>
            </a:fld>
            <a:endParaRPr lang="zh-CN" altLang="en-US"/>
          </a:p>
        </p:txBody>
      </p:sp>
    </p:spTree>
    <p:extLst>
      <p:ext uri="{BB962C8B-B14F-4D97-AF65-F5344CB8AC3E}">
        <p14:creationId xmlns:p14="http://schemas.microsoft.com/office/powerpoint/2010/main" val="25821799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10</a:t>
            </a:fld>
            <a:endParaRPr lang="zh-CN" altLang="en-US"/>
          </a:p>
        </p:txBody>
      </p:sp>
    </p:spTree>
    <p:extLst>
      <p:ext uri="{BB962C8B-B14F-4D97-AF65-F5344CB8AC3E}">
        <p14:creationId xmlns:p14="http://schemas.microsoft.com/office/powerpoint/2010/main" val="9708794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11</a:t>
            </a:fld>
            <a:endParaRPr lang="zh-CN" altLang="en-US"/>
          </a:p>
        </p:txBody>
      </p:sp>
    </p:spTree>
    <p:extLst>
      <p:ext uri="{BB962C8B-B14F-4D97-AF65-F5344CB8AC3E}">
        <p14:creationId xmlns:p14="http://schemas.microsoft.com/office/powerpoint/2010/main" val="28782678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12</a:t>
            </a:fld>
            <a:endParaRPr lang="zh-CN" altLang="en-US"/>
          </a:p>
        </p:txBody>
      </p:sp>
    </p:spTree>
    <p:extLst>
      <p:ext uri="{BB962C8B-B14F-4D97-AF65-F5344CB8AC3E}">
        <p14:creationId xmlns:p14="http://schemas.microsoft.com/office/powerpoint/2010/main" val="2190825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13</a:t>
            </a:fld>
            <a:endParaRPr lang="zh-CN" altLang="en-US"/>
          </a:p>
        </p:txBody>
      </p:sp>
    </p:spTree>
    <p:extLst>
      <p:ext uri="{BB962C8B-B14F-4D97-AF65-F5344CB8AC3E}">
        <p14:creationId xmlns:p14="http://schemas.microsoft.com/office/powerpoint/2010/main" val="28184704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emf"/></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b="14058"/>
          <a:stretch/>
        </p:blipFill>
        <p:spPr>
          <a:xfrm>
            <a:off x="-21734" y="2902180"/>
            <a:ext cx="9187468" cy="3955820"/>
          </a:xfrm>
          <a:prstGeom prst="rect">
            <a:avLst/>
          </a:prstGeom>
        </p:spPr>
      </p:pic>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EA1C822C-7984-4ED8-BE00-A77662AA0495}" type="datetimeFigureOut">
              <a:rPr lang="zh-CN" altLang="en-US" smtClean="0"/>
              <a:t>2020/3/18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E33E71D-699A-4A04-B6C8-60C4F84F3798}" type="slidenum">
              <a:rPr lang="zh-CN" altLang="en-US" smtClean="0"/>
              <a:t>‹#›</a:t>
            </a:fld>
            <a:endParaRPr lang="zh-CN" altLang="en-US"/>
          </a:p>
        </p:txBody>
      </p:sp>
    </p:spTree>
    <p:extLst>
      <p:ext uri="{BB962C8B-B14F-4D97-AF65-F5344CB8AC3E}">
        <p14:creationId xmlns:p14="http://schemas.microsoft.com/office/powerpoint/2010/main" val="184815853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EA1C822C-7984-4ED8-BE00-A77662AA0495}" type="datetimeFigureOut">
              <a:rPr lang="zh-CN" altLang="en-US" smtClean="0"/>
              <a:t>2020/3/18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E33E71D-699A-4A04-B6C8-60C4F84F3798}" type="slidenum">
              <a:rPr lang="zh-CN" altLang="en-US" smtClean="0"/>
              <a:t>‹#›</a:t>
            </a:fld>
            <a:endParaRPr lang="zh-CN" altLang="en-US"/>
          </a:p>
        </p:txBody>
      </p:sp>
    </p:spTree>
    <p:extLst>
      <p:ext uri="{BB962C8B-B14F-4D97-AF65-F5344CB8AC3E}">
        <p14:creationId xmlns:p14="http://schemas.microsoft.com/office/powerpoint/2010/main" val="258387099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EA1C822C-7984-4ED8-BE00-A77662AA0495}" type="datetimeFigureOut">
              <a:rPr lang="zh-CN" altLang="en-US" smtClean="0"/>
              <a:t>2020/3/18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E33E71D-699A-4A04-B6C8-60C4F84F3798}" type="slidenum">
              <a:rPr lang="zh-CN" altLang="en-US" smtClean="0"/>
              <a:t>‹#›</a:t>
            </a:fld>
            <a:endParaRPr lang="zh-CN" altLang="en-US"/>
          </a:p>
        </p:txBody>
      </p:sp>
    </p:spTree>
    <p:extLst>
      <p:ext uri="{BB962C8B-B14F-4D97-AF65-F5344CB8AC3E}">
        <p14:creationId xmlns:p14="http://schemas.microsoft.com/office/powerpoint/2010/main" val="197379969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19" name="图片 18"/>
          <p:cNvPicPr>
            <a:picLocks noChangeAspect="1"/>
          </p:cNvPicPr>
          <p:nvPr userDrawn="1"/>
        </p:nvPicPr>
        <p:blipFill rotWithShape="1">
          <a:blip r:embed="rId2" cstate="print">
            <a:clrChange>
              <a:clrFrom>
                <a:srgbClr val="FFFFFF"/>
              </a:clrFrom>
              <a:clrTo>
                <a:srgbClr val="FFFFFF">
                  <a:alpha val="0"/>
                </a:srgbClr>
              </a:clrTo>
            </a:clrChange>
            <a:duotone>
              <a:schemeClr val="bg2">
                <a:shade val="45000"/>
                <a:satMod val="135000"/>
              </a:schemeClr>
              <a:prstClr val="white"/>
            </a:duoton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b="14058"/>
          <a:stretch/>
        </p:blipFill>
        <p:spPr>
          <a:xfrm>
            <a:off x="-21734" y="2318269"/>
            <a:ext cx="9187468" cy="3955820"/>
          </a:xfrm>
          <a:prstGeom prst="rect">
            <a:avLst/>
          </a:prstGeom>
        </p:spPr>
      </p:pic>
      <p:sp>
        <p:nvSpPr>
          <p:cNvPr id="2" name="Title 1"/>
          <p:cNvSpPr>
            <a:spLocks noGrp="1"/>
          </p:cNvSpPr>
          <p:nvPr>
            <p:ph type="title"/>
          </p:nvPr>
        </p:nvSpPr>
        <p:spPr>
          <a:xfrm>
            <a:off x="1032195" y="216111"/>
            <a:ext cx="7846363" cy="540778"/>
          </a:xfrm>
        </p:spPr>
        <p:txBody>
          <a:bodyPr>
            <a:noAutofit/>
          </a:bodyPr>
          <a:lstStyle>
            <a:lvl1pPr>
              <a:defRPr sz="2800" b="1">
                <a:solidFill>
                  <a:srgbClr val="C00000"/>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en-US" dirty="0"/>
          </a:p>
        </p:txBody>
      </p:sp>
      <p:sp>
        <p:nvSpPr>
          <p:cNvPr id="3" name="Content Placeholder 2"/>
          <p:cNvSpPr>
            <a:spLocks noGrp="1"/>
          </p:cNvSpPr>
          <p:nvPr>
            <p:ph idx="1"/>
          </p:nvPr>
        </p:nvSpPr>
        <p:spPr>
          <a:xfrm>
            <a:off x="628650" y="1157178"/>
            <a:ext cx="7886700" cy="5019785"/>
          </a:xfrm>
        </p:spPr>
        <p:txBody>
          <a:bodyPr>
            <a:normAutofit/>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Date Placeholder 3"/>
          <p:cNvSpPr>
            <a:spLocks noGrp="1"/>
          </p:cNvSpPr>
          <p:nvPr>
            <p:ph type="dt" sz="half" idx="10"/>
          </p:nvPr>
        </p:nvSpPr>
        <p:spPr/>
        <p:txBody>
          <a:bodyPr/>
          <a:lstStyle/>
          <a:p>
            <a:fld id="{EA1C822C-7984-4ED8-BE00-A77662AA0495}" type="datetimeFigureOut">
              <a:rPr lang="zh-CN" altLang="en-US" smtClean="0"/>
              <a:t>2020/3/18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E33E71D-699A-4A04-B6C8-60C4F84F3798}" type="slidenum">
              <a:rPr lang="zh-CN" altLang="en-US" smtClean="0"/>
              <a:t>‹#›</a:t>
            </a:fld>
            <a:endParaRPr lang="zh-CN" altLang="en-US"/>
          </a:p>
        </p:txBody>
      </p:sp>
      <p:grpSp>
        <p:nvGrpSpPr>
          <p:cNvPr id="7" name="组合 6"/>
          <p:cNvGrpSpPr/>
          <p:nvPr userDrawn="1"/>
        </p:nvGrpSpPr>
        <p:grpSpPr>
          <a:xfrm>
            <a:off x="117190" y="0"/>
            <a:ext cx="857841" cy="857841"/>
            <a:chOff x="3857624" y="209608"/>
            <a:chExt cx="3714750" cy="3714750"/>
          </a:xfrm>
        </p:grpSpPr>
        <p:grpSp>
          <p:nvGrpSpPr>
            <p:cNvPr id="8" name="组合 7"/>
            <p:cNvGrpSpPr/>
            <p:nvPr/>
          </p:nvGrpSpPr>
          <p:grpSpPr>
            <a:xfrm>
              <a:off x="3857624" y="209608"/>
              <a:ext cx="3714750" cy="3714750"/>
              <a:chOff x="3857624" y="223895"/>
              <a:chExt cx="3714750" cy="3714750"/>
            </a:xfrm>
          </p:grpSpPr>
          <p:sp>
            <p:nvSpPr>
              <p:cNvPr id="10" name="矩形 9"/>
              <p:cNvSpPr/>
              <p:nvPr/>
            </p:nvSpPr>
            <p:spPr>
              <a:xfrm>
                <a:off x="4315521" y="1159727"/>
                <a:ext cx="2798956" cy="234175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矩形 10"/>
              <p:cNvSpPr/>
              <p:nvPr/>
            </p:nvSpPr>
            <p:spPr>
              <a:xfrm>
                <a:off x="3857624" y="1380486"/>
                <a:ext cx="3714750" cy="19002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矩形 11"/>
              <p:cNvSpPr/>
              <p:nvPr/>
            </p:nvSpPr>
            <p:spPr>
              <a:xfrm rot="16200000">
                <a:off x="3857625" y="929338"/>
                <a:ext cx="3714750" cy="23038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35000" y="1145439"/>
              <a:ext cx="2231932" cy="2231932"/>
            </a:xfrm>
            <a:prstGeom prst="rect">
              <a:avLst/>
            </a:prstGeom>
          </p:spPr>
        </p:pic>
      </p:grpSp>
      <p:sp>
        <p:nvSpPr>
          <p:cNvPr id="13" name="矩形 12"/>
          <p:cNvSpPr/>
          <p:nvPr userDrawn="1"/>
        </p:nvSpPr>
        <p:spPr>
          <a:xfrm>
            <a:off x="0" y="892909"/>
            <a:ext cx="9143999" cy="772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 name="矩形 13"/>
          <p:cNvSpPr/>
          <p:nvPr userDrawn="1"/>
        </p:nvSpPr>
        <p:spPr>
          <a:xfrm>
            <a:off x="0" y="6274089"/>
            <a:ext cx="9143999" cy="39817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6" name="组合 15"/>
          <p:cNvGrpSpPr/>
          <p:nvPr userDrawn="1"/>
        </p:nvGrpSpPr>
        <p:grpSpPr>
          <a:xfrm>
            <a:off x="7346957" y="6138842"/>
            <a:ext cx="1569655" cy="753940"/>
            <a:chOff x="305687" y="6138842"/>
            <a:chExt cx="1569655" cy="753940"/>
          </a:xfrm>
        </p:grpSpPr>
        <p:sp>
          <p:nvSpPr>
            <p:cNvPr id="17" name="矩形 16"/>
            <p:cNvSpPr/>
            <p:nvPr userDrawn="1"/>
          </p:nvSpPr>
          <p:spPr>
            <a:xfrm>
              <a:off x="305687" y="6265055"/>
              <a:ext cx="1569655" cy="5288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30686" y="6138842"/>
              <a:ext cx="1506603" cy="753940"/>
            </a:xfrm>
            <a:prstGeom prst="rect">
              <a:avLst/>
            </a:prstGeom>
          </p:spPr>
        </p:pic>
      </p:grpSp>
    </p:spTree>
    <p:extLst>
      <p:ext uri="{BB962C8B-B14F-4D97-AF65-F5344CB8AC3E}">
        <p14:creationId xmlns:p14="http://schemas.microsoft.com/office/powerpoint/2010/main" val="77610965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EA1C822C-7984-4ED8-BE00-A77662AA0495}" type="datetimeFigureOut">
              <a:rPr lang="zh-CN" altLang="en-US" smtClean="0"/>
              <a:t>2020/3/18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E33E71D-699A-4A04-B6C8-60C4F84F3798}" type="slidenum">
              <a:rPr lang="zh-CN" altLang="en-US" smtClean="0"/>
              <a:t>‹#›</a:t>
            </a:fld>
            <a:endParaRPr lang="zh-CN" altLang="en-US"/>
          </a:p>
        </p:txBody>
      </p:sp>
      <p:pic>
        <p:nvPicPr>
          <p:cNvPr id="7" name="图片 6"/>
          <p:cNvPicPr>
            <a:picLocks noChangeAspect="1"/>
          </p:cNvPicPr>
          <p:nvPr userDrawn="1"/>
        </p:nvPicPr>
        <p:blipFill rotWithShape="1">
          <a:blip r:embed="rId2" cstate="print">
            <a:clrChange>
              <a:clrFrom>
                <a:srgbClr val="FFFFFF"/>
              </a:clrFrom>
              <a:clrTo>
                <a:srgbClr val="FFFFFF">
                  <a:alpha val="0"/>
                </a:srgbClr>
              </a:clrTo>
            </a:clrChange>
            <a:duotone>
              <a:schemeClr val="accent2">
                <a:shade val="45000"/>
                <a:satMod val="135000"/>
              </a:schemeClr>
              <a:prstClr val="white"/>
            </a:duoton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b="14058"/>
          <a:stretch/>
        </p:blipFill>
        <p:spPr>
          <a:xfrm>
            <a:off x="-21734" y="2902180"/>
            <a:ext cx="9187468" cy="3955820"/>
          </a:xfrm>
          <a:prstGeom prst="rect">
            <a:avLst/>
          </a:prstGeom>
        </p:spPr>
      </p:pic>
      <p:sp>
        <p:nvSpPr>
          <p:cNvPr id="8" name="矩形 7"/>
          <p:cNvSpPr/>
          <p:nvPr userDrawn="1"/>
        </p:nvSpPr>
        <p:spPr>
          <a:xfrm>
            <a:off x="0" y="3781029"/>
            <a:ext cx="9143999"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41413309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EA1C822C-7984-4ED8-BE00-A77662AA0495}" type="datetimeFigureOut">
              <a:rPr lang="zh-CN" altLang="en-US" smtClean="0"/>
              <a:t>2020/3/18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E33E71D-699A-4A04-B6C8-60C4F84F3798}" type="slidenum">
              <a:rPr lang="zh-CN" altLang="en-US" smtClean="0"/>
              <a:t>‹#›</a:t>
            </a:fld>
            <a:endParaRPr lang="zh-CN" altLang="en-US"/>
          </a:p>
        </p:txBody>
      </p:sp>
    </p:spTree>
    <p:extLst>
      <p:ext uri="{BB962C8B-B14F-4D97-AF65-F5344CB8AC3E}">
        <p14:creationId xmlns:p14="http://schemas.microsoft.com/office/powerpoint/2010/main" val="82627047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EA1C822C-7984-4ED8-BE00-A77662AA0495}" type="datetimeFigureOut">
              <a:rPr lang="zh-CN" altLang="en-US" smtClean="0"/>
              <a:t>2020/3/18</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4E33E71D-699A-4A04-B6C8-60C4F84F3798}" type="slidenum">
              <a:rPr lang="zh-CN" altLang="en-US" smtClean="0"/>
              <a:t>‹#›</a:t>
            </a:fld>
            <a:endParaRPr lang="zh-CN" altLang="en-US"/>
          </a:p>
        </p:txBody>
      </p:sp>
    </p:spTree>
    <p:extLst>
      <p:ext uri="{BB962C8B-B14F-4D97-AF65-F5344CB8AC3E}">
        <p14:creationId xmlns:p14="http://schemas.microsoft.com/office/powerpoint/2010/main" val="45556726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EA1C822C-7984-4ED8-BE00-A77662AA0495}" type="datetimeFigureOut">
              <a:rPr lang="zh-CN" altLang="en-US" smtClean="0"/>
              <a:t>2020/3/18</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4E33E71D-699A-4A04-B6C8-60C4F84F3798}" type="slidenum">
              <a:rPr lang="zh-CN" altLang="en-US" smtClean="0"/>
              <a:t>‹#›</a:t>
            </a:fld>
            <a:endParaRPr lang="zh-CN" altLang="en-US"/>
          </a:p>
        </p:txBody>
      </p:sp>
    </p:spTree>
    <p:extLst>
      <p:ext uri="{BB962C8B-B14F-4D97-AF65-F5344CB8AC3E}">
        <p14:creationId xmlns:p14="http://schemas.microsoft.com/office/powerpoint/2010/main" val="369846460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A1C822C-7984-4ED8-BE00-A77662AA0495}" type="datetimeFigureOut">
              <a:rPr lang="zh-CN" altLang="en-US" smtClean="0"/>
              <a:t>2020/3/18</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4E33E71D-699A-4A04-B6C8-60C4F84F3798}" type="slidenum">
              <a:rPr lang="zh-CN" altLang="en-US" smtClean="0"/>
              <a:t>‹#›</a:t>
            </a:fld>
            <a:endParaRPr lang="zh-CN" altLang="en-US"/>
          </a:p>
        </p:txBody>
      </p:sp>
    </p:spTree>
    <p:extLst>
      <p:ext uri="{BB962C8B-B14F-4D97-AF65-F5344CB8AC3E}">
        <p14:creationId xmlns:p14="http://schemas.microsoft.com/office/powerpoint/2010/main" val="417216312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EA1C822C-7984-4ED8-BE00-A77662AA0495}" type="datetimeFigureOut">
              <a:rPr lang="zh-CN" altLang="en-US" smtClean="0"/>
              <a:t>2020/3/18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E33E71D-699A-4A04-B6C8-60C4F84F3798}" type="slidenum">
              <a:rPr lang="zh-CN" altLang="en-US" smtClean="0"/>
              <a:t>‹#›</a:t>
            </a:fld>
            <a:endParaRPr lang="zh-CN" altLang="en-US"/>
          </a:p>
        </p:txBody>
      </p:sp>
    </p:spTree>
    <p:extLst>
      <p:ext uri="{BB962C8B-B14F-4D97-AF65-F5344CB8AC3E}">
        <p14:creationId xmlns:p14="http://schemas.microsoft.com/office/powerpoint/2010/main" val="386132193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EA1C822C-7984-4ED8-BE00-A77662AA0495}" type="datetimeFigureOut">
              <a:rPr lang="zh-CN" altLang="en-US" smtClean="0"/>
              <a:t>2020/3/18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E33E71D-699A-4A04-B6C8-60C4F84F3798}" type="slidenum">
              <a:rPr lang="zh-CN" altLang="en-US" smtClean="0"/>
              <a:t>‹#›</a:t>
            </a:fld>
            <a:endParaRPr lang="zh-CN" altLang="en-US"/>
          </a:p>
        </p:txBody>
      </p:sp>
    </p:spTree>
    <p:extLst>
      <p:ext uri="{BB962C8B-B14F-4D97-AF65-F5344CB8AC3E}">
        <p14:creationId xmlns:p14="http://schemas.microsoft.com/office/powerpoint/2010/main" val="148269502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1C822C-7984-4ED8-BE00-A77662AA0495}" type="datetimeFigureOut">
              <a:rPr lang="zh-CN" altLang="en-US" smtClean="0"/>
              <a:t>2020/3/18</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33E71D-699A-4A04-B6C8-60C4F84F3798}" type="slidenum">
              <a:rPr lang="zh-CN" altLang="en-US" smtClean="0"/>
              <a:t>‹#›</a:t>
            </a:fld>
            <a:endParaRPr lang="zh-CN" altLang="en-US"/>
          </a:p>
        </p:txBody>
      </p:sp>
    </p:spTree>
    <p:extLst>
      <p:ext uri="{BB962C8B-B14F-4D97-AF65-F5344CB8AC3E}">
        <p14:creationId xmlns:p14="http://schemas.microsoft.com/office/powerpoint/2010/main" val="30388058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8.xml"/><Relationship Id="rId7" Type="http://schemas.openxmlformats.org/officeDocument/2006/relationships/tags" Target="../tags/tag12.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tags" Target="../tags/tag11.xml"/><Relationship Id="rId5" Type="http://schemas.openxmlformats.org/officeDocument/2006/relationships/tags" Target="../tags/tag10.xml"/><Relationship Id="rId10" Type="http://schemas.openxmlformats.org/officeDocument/2006/relationships/image" Target="../media/image6.png"/><Relationship Id="rId4" Type="http://schemas.openxmlformats.org/officeDocument/2006/relationships/tags" Target="../tags/tag9.xml"/><Relationship Id="rId9" Type="http://schemas.openxmlformats.org/officeDocument/2006/relationships/notesSlide" Target="../notesSlides/notesSlide7.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5.xml"/><Relationship Id="rId7" Type="http://schemas.openxmlformats.org/officeDocument/2006/relationships/tags" Target="../tags/tag19.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tags" Target="../tags/tag18.xml"/><Relationship Id="rId5" Type="http://schemas.openxmlformats.org/officeDocument/2006/relationships/tags" Target="../tags/tag17.xml"/><Relationship Id="rId10" Type="http://schemas.openxmlformats.org/officeDocument/2006/relationships/image" Target="../media/image7.png"/><Relationship Id="rId4" Type="http://schemas.openxmlformats.org/officeDocument/2006/relationships/tags" Target="../tags/tag16.xml"/><Relationship Id="rId9" Type="http://schemas.openxmlformats.org/officeDocument/2006/relationships/notesSlide" Target="../notesSlides/notesSlide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tags" Target="../tags/tag22.xml"/><Relationship Id="rId7" Type="http://schemas.openxmlformats.org/officeDocument/2006/relationships/notesSlide" Target="../notesSlides/notesSlide10.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slideLayout" Target="../slideLayouts/slideLayout2.xml"/><Relationship Id="rId5" Type="http://schemas.openxmlformats.org/officeDocument/2006/relationships/tags" Target="../tags/tag24.xml"/><Relationship Id="rId4" Type="http://schemas.openxmlformats.org/officeDocument/2006/relationships/tags" Target="../tags/tag23.xml"/></Relationships>
</file>

<file path=ppt/slides/_rels/slide15.xml.rels><?xml version="1.0" encoding="UTF-8" standalone="yes"?>
<Relationships xmlns="http://schemas.openxmlformats.org/package/2006/relationships"><Relationship Id="rId3" Type="http://schemas.openxmlformats.org/officeDocument/2006/relationships/tags" Target="../tags/tag27.xml"/><Relationship Id="rId7" Type="http://schemas.microsoft.com/office/2007/relationships/hdphoto" Target="../media/hdphoto2.wdp"/><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image" Target="../media/image8.png"/><Relationship Id="rId5" Type="http://schemas.openxmlformats.org/officeDocument/2006/relationships/notesSlide" Target="../notesSlides/notesSlide11.xml"/><Relationship Id="rId4"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4.xml"/><Relationship Id="rId3" Type="http://schemas.openxmlformats.org/officeDocument/2006/relationships/tags" Target="../tags/tag30.xml"/><Relationship Id="rId7" Type="http://schemas.openxmlformats.org/officeDocument/2006/relationships/slideLayout" Target="../slideLayouts/slideLayout2.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16.xml"/><Relationship Id="rId3" Type="http://schemas.openxmlformats.org/officeDocument/2006/relationships/tags" Target="../tags/tag36.xml"/><Relationship Id="rId7" Type="http://schemas.openxmlformats.org/officeDocument/2006/relationships/slideLayout" Target="../slideLayouts/slideLayout2.xml"/><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s>
</file>

<file path=ppt/slides/_rels/slide22.xml.rels><?xml version="1.0" encoding="UTF-8" standalone="yes"?>
<Relationships xmlns="http://schemas.openxmlformats.org/package/2006/relationships"><Relationship Id="rId8" Type="http://schemas.openxmlformats.org/officeDocument/2006/relationships/tags" Target="../tags/tag47.xml"/><Relationship Id="rId13" Type="http://schemas.openxmlformats.org/officeDocument/2006/relationships/notesSlide" Target="../notesSlides/notesSlide17.xml"/><Relationship Id="rId3" Type="http://schemas.openxmlformats.org/officeDocument/2006/relationships/tags" Target="../tags/tag42.xml"/><Relationship Id="rId7" Type="http://schemas.openxmlformats.org/officeDocument/2006/relationships/tags" Target="../tags/tag46.xml"/><Relationship Id="rId12" Type="http://schemas.openxmlformats.org/officeDocument/2006/relationships/slideLayout" Target="../slideLayouts/slideLayout2.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tags" Target="../tags/tag45.xml"/><Relationship Id="rId11" Type="http://schemas.openxmlformats.org/officeDocument/2006/relationships/tags" Target="../tags/tag50.xml"/><Relationship Id="rId5" Type="http://schemas.openxmlformats.org/officeDocument/2006/relationships/tags" Target="../tags/tag44.xml"/><Relationship Id="rId10" Type="http://schemas.openxmlformats.org/officeDocument/2006/relationships/tags" Target="../tags/tag49.xml"/><Relationship Id="rId4" Type="http://schemas.openxmlformats.org/officeDocument/2006/relationships/tags" Target="../tags/tag43.xml"/><Relationship Id="rId9" Type="http://schemas.openxmlformats.org/officeDocument/2006/relationships/tags" Target="../tags/tag48.xml"/></Relationships>
</file>

<file path=ppt/slides/_rels/slide23.xml.rels><?xml version="1.0" encoding="UTF-8" standalone="yes"?>
<Relationships xmlns="http://schemas.openxmlformats.org/package/2006/relationships"><Relationship Id="rId8" Type="http://schemas.openxmlformats.org/officeDocument/2006/relationships/tags" Target="../tags/tag58.xml"/><Relationship Id="rId13" Type="http://schemas.openxmlformats.org/officeDocument/2006/relationships/tags" Target="../tags/tag63.xml"/><Relationship Id="rId3" Type="http://schemas.openxmlformats.org/officeDocument/2006/relationships/tags" Target="../tags/tag53.xml"/><Relationship Id="rId7" Type="http://schemas.openxmlformats.org/officeDocument/2006/relationships/tags" Target="../tags/tag57.xml"/><Relationship Id="rId12" Type="http://schemas.openxmlformats.org/officeDocument/2006/relationships/tags" Target="../tags/tag62.xml"/><Relationship Id="rId2" Type="http://schemas.openxmlformats.org/officeDocument/2006/relationships/tags" Target="../tags/tag52.xml"/><Relationship Id="rId16" Type="http://schemas.openxmlformats.org/officeDocument/2006/relationships/notesSlide" Target="../notesSlides/notesSlide18.xml"/><Relationship Id="rId1" Type="http://schemas.openxmlformats.org/officeDocument/2006/relationships/tags" Target="../tags/tag51.xml"/><Relationship Id="rId6" Type="http://schemas.openxmlformats.org/officeDocument/2006/relationships/tags" Target="../tags/tag56.xml"/><Relationship Id="rId11" Type="http://schemas.openxmlformats.org/officeDocument/2006/relationships/tags" Target="../tags/tag61.xml"/><Relationship Id="rId5" Type="http://schemas.openxmlformats.org/officeDocument/2006/relationships/tags" Target="../tags/tag55.xml"/><Relationship Id="rId15" Type="http://schemas.openxmlformats.org/officeDocument/2006/relationships/slideLayout" Target="../slideLayouts/slideLayout2.xml"/><Relationship Id="rId10" Type="http://schemas.openxmlformats.org/officeDocument/2006/relationships/tags" Target="../tags/tag60.xml"/><Relationship Id="rId4" Type="http://schemas.openxmlformats.org/officeDocument/2006/relationships/tags" Target="../tags/tag54.xml"/><Relationship Id="rId9" Type="http://schemas.openxmlformats.org/officeDocument/2006/relationships/tags" Target="../tags/tag59.xml"/><Relationship Id="rId14" Type="http://schemas.openxmlformats.org/officeDocument/2006/relationships/tags" Target="../tags/tag64.xml"/></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19.xml"/><Relationship Id="rId3" Type="http://schemas.openxmlformats.org/officeDocument/2006/relationships/tags" Target="../tags/tag67.xml"/><Relationship Id="rId7"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tags" Target="../tags/tag70.xml"/><Relationship Id="rId5" Type="http://schemas.openxmlformats.org/officeDocument/2006/relationships/tags" Target="../tags/tag69.xml"/><Relationship Id="rId10" Type="http://schemas.microsoft.com/office/2007/relationships/hdphoto" Target="../media/hdphoto3.wdp"/><Relationship Id="rId4" Type="http://schemas.openxmlformats.org/officeDocument/2006/relationships/tags" Target="../tags/tag68.xml"/><Relationship Id="rId9" Type="http://schemas.openxmlformats.org/officeDocument/2006/relationships/image" Target="../media/image9.png"/></Relationships>
</file>

<file path=ppt/slides/_rels/slide25.xml.rels><?xml version="1.0" encoding="UTF-8" standalone="yes"?>
<Relationships xmlns="http://schemas.openxmlformats.org/package/2006/relationships"><Relationship Id="rId8" Type="http://schemas.openxmlformats.org/officeDocument/2006/relationships/tags" Target="../tags/tag78.xml"/><Relationship Id="rId13" Type="http://schemas.openxmlformats.org/officeDocument/2006/relationships/notesSlide" Target="../notesSlides/notesSlide20.xml"/><Relationship Id="rId3" Type="http://schemas.openxmlformats.org/officeDocument/2006/relationships/tags" Target="../tags/tag73.xml"/><Relationship Id="rId7" Type="http://schemas.openxmlformats.org/officeDocument/2006/relationships/tags" Target="../tags/tag77.xml"/><Relationship Id="rId12" Type="http://schemas.openxmlformats.org/officeDocument/2006/relationships/slideLayout" Target="../slideLayouts/slideLayout2.xml"/><Relationship Id="rId2" Type="http://schemas.openxmlformats.org/officeDocument/2006/relationships/tags" Target="../tags/tag72.xml"/><Relationship Id="rId1" Type="http://schemas.openxmlformats.org/officeDocument/2006/relationships/tags" Target="../tags/tag71.xml"/><Relationship Id="rId6" Type="http://schemas.openxmlformats.org/officeDocument/2006/relationships/tags" Target="../tags/tag76.xml"/><Relationship Id="rId11" Type="http://schemas.openxmlformats.org/officeDocument/2006/relationships/tags" Target="../tags/tag81.xml"/><Relationship Id="rId5" Type="http://schemas.openxmlformats.org/officeDocument/2006/relationships/tags" Target="../tags/tag75.xml"/><Relationship Id="rId10" Type="http://schemas.openxmlformats.org/officeDocument/2006/relationships/tags" Target="../tags/tag80.xml"/><Relationship Id="rId4" Type="http://schemas.openxmlformats.org/officeDocument/2006/relationships/tags" Target="../tags/tag74.xml"/><Relationship Id="rId9" Type="http://schemas.openxmlformats.org/officeDocument/2006/relationships/tags" Target="../tags/tag79.xml"/></Relationships>
</file>

<file path=ppt/slides/_rels/slide26.xml.rels><?xml version="1.0" encoding="UTF-8" standalone="yes"?>
<Relationships xmlns="http://schemas.openxmlformats.org/package/2006/relationships"><Relationship Id="rId8" Type="http://schemas.openxmlformats.org/officeDocument/2006/relationships/tags" Target="../tags/tag89.xml"/><Relationship Id="rId13" Type="http://schemas.openxmlformats.org/officeDocument/2006/relationships/tags" Target="../tags/tag94.xml"/><Relationship Id="rId3" Type="http://schemas.openxmlformats.org/officeDocument/2006/relationships/tags" Target="../tags/tag84.xml"/><Relationship Id="rId7" Type="http://schemas.openxmlformats.org/officeDocument/2006/relationships/tags" Target="../tags/tag88.xml"/><Relationship Id="rId12" Type="http://schemas.openxmlformats.org/officeDocument/2006/relationships/tags" Target="../tags/tag93.xml"/><Relationship Id="rId2" Type="http://schemas.openxmlformats.org/officeDocument/2006/relationships/tags" Target="../tags/tag83.xml"/><Relationship Id="rId16" Type="http://schemas.openxmlformats.org/officeDocument/2006/relationships/notesSlide" Target="../notesSlides/notesSlide21.xml"/><Relationship Id="rId1" Type="http://schemas.openxmlformats.org/officeDocument/2006/relationships/tags" Target="../tags/tag82.xml"/><Relationship Id="rId6" Type="http://schemas.openxmlformats.org/officeDocument/2006/relationships/tags" Target="../tags/tag87.xml"/><Relationship Id="rId11" Type="http://schemas.openxmlformats.org/officeDocument/2006/relationships/tags" Target="../tags/tag92.xml"/><Relationship Id="rId5" Type="http://schemas.openxmlformats.org/officeDocument/2006/relationships/tags" Target="../tags/tag86.xml"/><Relationship Id="rId15" Type="http://schemas.openxmlformats.org/officeDocument/2006/relationships/slideLayout" Target="../slideLayouts/slideLayout2.xml"/><Relationship Id="rId10" Type="http://schemas.openxmlformats.org/officeDocument/2006/relationships/tags" Target="../tags/tag91.xml"/><Relationship Id="rId4" Type="http://schemas.openxmlformats.org/officeDocument/2006/relationships/tags" Target="../tags/tag85.xml"/><Relationship Id="rId9" Type="http://schemas.openxmlformats.org/officeDocument/2006/relationships/tags" Target="../tags/tag90.xml"/><Relationship Id="rId14" Type="http://schemas.openxmlformats.org/officeDocument/2006/relationships/tags" Target="../tags/tag9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7.xml"/><Relationship Id="rId1" Type="http://schemas.openxmlformats.org/officeDocument/2006/relationships/tags" Target="../tags/tag96.xml"/><Relationship Id="rId4" Type="http://schemas.openxmlformats.org/officeDocument/2006/relationships/notesSlide" Target="../notesSlides/notesSlide2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9.xml"/><Relationship Id="rId1" Type="http://schemas.openxmlformats.org/officeDocument/2006/relationships/tags" Target="../tags/tag98.xml"/><Relationship Id="rId4"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notesSlide" Target="../notesSlides/notesSlide25.xml"/><Relationship Id="rId3" Type="http://schemas.openxmlformats.org/officeDocument/2006/relationships/tags" Target="../tags/tag102.xml"/><Relationship Id="rId7" Type="http://schemas.openxmlformats.org/officeDocument/2006/relationships/slideLayout" Target="../slideLayouts/slideLayout2.xml"/><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7.xml"/><Relationship Id="rId1" Type="http://schemas.openxmlformats.org/officeDocument/2006/relationships/tags" Target="../tags/tag106.xml"/><Relationship Id="rId4" Type="http://schemas.openxmlformats.org/officeDocument/2006/relationships/notesSlide" Target="../notesSlides/notesSlide26.xml"/></Relationships>
</file>

<file path=ppt/slides/_rels/slide33.xml.rels><?xml version="1.0" encoding="UTF-8" standalone="yes"?>
<Relationships xmlns="http://schemas.openxmlformats.org/package/2006/relationships"><Relationship Id="rId8" Type="http://schemas.openxmlformats.org/officeDocument/2006/relationships/tags" Target="../tags/tag115.xml"/><Relationship Id="rId3" Type="http://schemas.openxmlformats.org/officeDocument/2006/relationships/tags" Target="../tags/tag110.xml"/><Relationship Id="rId7" Type="http://schemas.openxmlformats.org/officeDocument/2006/relationships/tags" Target="../tags/tag114.xml"/><Relationship Id="rId2" Type="http://schemas.openxmlformats.org/officeDocument/2006/relationships/tags" Target="../tags/tag109.xml"/><Relationship Id="rId1" Type="http://schemas.openxmlformats.org/officeDocument/2006/relationships/tags" Target="../tags/tag108.xml"/><Relationship Id="rId6" Type="http://schemas.openxmlformats.org/officeDocument/2006/relationships/tags" Target="../tags/tag113.xml"/><Relationship Id="rId11" Type="http://schemas.openxmlformats.org/officeDocument/2006/relationships/notesSlide" Target="../notesSlides/notesSlide27.xml"/><Relationship Id="rId5" Type="http://schemas.openxmlformats.org/officeDocument/2006/relationships/tags" Target="../tags/tag112.xml"/><Relationship Id="rId10" Type="http://schemas.openxmlformats.org/officeDocument/2006/relationships/slideLayout" Target="../slideLayouts/slideLayout2.xml"/><Relationship Id="rId4" Type="http://schemas.openxmlformats.org/officeDocument/2006/relationships/tags" Target="../tags/tag111.xml"/><Relationship Id="rId9" Type="http://schemas.openxmlformats.org/officeDocument/2006/relationships/tags" Target="../tags/tag116.xml"/></Relationships>
</file>

<file path=ppt/slides/_rels/slide34.xml.rels><?xml version="1.0" encoding="UTF-8" standalone="yes"?>
<Relationships xmlns="http://schemas.openxmlformats.org/package/2006/relationships"><Relationship Id="rId8" Type="http://schemas.openxmlformats.org/officeDocument/2006/relationships/tags" Target="../tags/tag124.xml"/><Relationship Id="rId13" Type="http://schemas.openxmlformats.org/officeDocument/2006/relationships/image" Target="../media/image10.png"/><Relationship Id="rId3" Type="http://schemas.openxmlformats.org/officeDocument/2006/relationships/tags" Target="../tags/tag119.xml"/><Relationship Id="rId7" Type="http://schemas.openxmlformats.org/officeDocument/2006/relationships/tags" Target="../tags/tag123.xml"/><Relationship Id="rId12" Type="http://schemas.openxmlformats.org/officeDocument/2006/relationships/notesSlide" Target="../notesSlides/notesSlide28.xml"/><Relationship Id="rId2" Type="http://schemas.openxmlformats.org/officeDocument/2006/relationships/tags" Target="../tags/tag118.xml"/><Relationship Id="rId1" Type="http://schemas.openxmlformats.org/officeDocument/2006/relationships/tags" Target="../tags/tag117.xml"/><Relationship Id="rId6" Type="http://schemas.openxmlformats.org/officeDocument/2006/relationships/tags" Target="../tags/tag122.xml"/><Relationship Id="rId11" Type="http://schemas.openxmlformats.org/officeDocument/2006/relationships/slideLayout" Target="../slideLayouts/slideLayout2.xml"/><Relationship Id="rId5" Type="http://schemas.openxmlformats.org/officeDocument/2006/relationships/tags" Target="../tags/tag121.xml"/><Relationship Id="rId10" Type="http://schemas.openxmlformats.org/officeDocument/2006/relationships/tags" Target="../tags/tag126.xml"/><Relationship Id="rId4" Type="http://schemas.openxmlformats.org/officeDocument/2006/relationships/tags" Target="../tags/tag120.xml"/><Relationship Id="rId9" Type="http://schemas.openxmlformats.org/officeDocument/2006/relationships/tags" Target="../tags/tag125.xml"/></Relationships>
</file>

<file path=ppt/slides/_rels/slide35.xml.rels><?xml version="1.0" encoding="UTF-8" standalone="yes"?>
<Relationships xmlns="http://schemas.openxmlformats.org/package/2006/relationships"><Relationship Id="rId8" Type="http://schemas.openxmlformats.org/officeDocument/2006/relationships/tags" Target="../tags/tag134.xml"/><Relationship Id="rId3" Type="http://schemas.openxmlformats.org/officeDocument/2006/relationships/tags" Target="../tags/tag129.xml"/><Relationship Id="rId7" Type="http://schemas.openxmlformats.org/officeDocument/2006/relationships/tags" Target="../tags/tag133.xml"/><Relationship Id="rId2" Type="http://schemas.openxmlformats.org/officeDocument/2006/relationships/tags" Target="../tags/tag128.xml"/><Relationship Id="rId1" Type="http://schemas.openxmlformats.org/officeDocument/2006/relationships/tags" Target="../tags/tag127.xml"/><Relationship Id="rId6" Type="http://schemas.openxmlformats.org/officeDocument/2006/relationships/tags" Target="../tags/tag132.xml"/><Relationship Id="rId5" Type="http://schemas.openxmlformats.org/officeDocument/2006/relationships/tags" Target="../tags/tag131.xml"/><Relationship Id="rId10" Type="http://schemas.openxmlformats.org/officeDocument/2006/relationships/notesSlide" Target="../notesSlides/notesSlide29.xml"/><Relationship Id="rId4" Type="http://schemas.openxmlformats.org/officeDocument/2006/relationships/tags" Target="../tags/tag130.xml"/><Relationship Id="rId9"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tags" Target="../tags/tag142.xml"/><Relationship Id="rId13" Type="http://schemas.openxmlformats.org/officeDocument/2006/relationships/tags" Target="../tags/tag147.xml"/><Relationship Id="rId18" Type="http://schemas.microsoft.com/office/2007/relationships/hdphoto" Target="../media/hdphoto4.wdp"/><Relationship Id="rId3" Type="http://schemas.openxmlformats.org/officeDocument/2006/relationships/tags" Target="../tags/tag137.xml"/><Relationship Id="rId7" Type="http://schemas.openxmlformats.org/officeDocument/2006/relationships/tags" Target="../tags/tag141.xml"/><Relationship Id="rId12" Type="http://schemas.openxmlformats.org/officeDocument/2006/relationships/tags" Target="../tags/tag146.xml"/><Relationship Id="rId17" Type="http://schemas.openxmlformats.org/officeDocument/2006/relationships/image" Target="../media/image11.png"/><Relationship Id="rId2" Type="http://schemas.openxmlformats.org/officeDocument/2006/relationships/tags" Target="../tags/tag136.xml"/><Relationship Id="rId16" Type="http://schemas.openxmlformats.org/officeDocument/2006/relationships/notesSlide" Target="../notesSlides/notesSlide30.xml"/><Relationship Id="rId1" Type="http://schemas.openxmlformats.org/officeDocument/2006/relationships/tags" Target="../tags/tag135.xml"/><Relationship Id="rId6" Type="http://schemas.openxmlformats.org/officeDocument/2006/relationships/tags" Target="../tags/tag140.xml"/><Relationship Id="rId11" Type="http://schemas.openxmlformats.org/officeDocument/2006/relationships/tags" Target="../tags/tag145.xml"/><Relationship Id="rId5" Type="http://schemas.openxmlformats.org/officeDocument/2006/relationships/tags" Target="../tags/tag139.xml"/><Relationship Id="rId15" Type="http://schemas.openxmlformats.org/officeDocument/2006/relationships/slideLayout" Target="../slideLayouts/slideLayout2.xml"/><Relationship Id="rId10" Type="http://schemas.openxmlformats.org/officeDocument/2006/relationships/tags" Target="../tags/tag144.xml"/><Relationship Id="rId4" Type="http://schemas.openxmlformats.org/officeDocument/2006/relationships/tags" Target="../tags/tag138.xml"/><Relationship Id="rId9" Type="http://schemas.openxmlformats.org/officeDocument/2006/relationships/tags" Target="../tags/tag143.xml"/><Relationship Id="rId14" Type="http://schemas.openxmlformats.org/officeDocument/2006/relationships/tags" Target="../tags/tag14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8" Type="http://schemas.openxmlformats.org/officeDocument/2006/relationships/tags" Target="../tags/tag156.xml"/><Relationship Id="rId3" Type="http://schemas.openxmlformats.org/officeDocument/2006/relationships/tags" Target="../tags/tag151.xml"/><Relationship Id="rId7" Type="http://schemas.openxmlformats.org/officeDocument/2006/relationships/tags" Target="../tags/tag155.xml"/><Relationship Id="rId2" Type="http://schemas.openxmlformats.org/officeDocument/2006/relationships/tags" Target="../tags/tag150.xml"/><Relationship Id="rId1" Type="http://schemas.openxmlformats.org/officeDocument/2006/relationships/tags" Target="../tags/tag149.xml"/><Relationship Id="rId6" Type="http://schemas.openxmlformats.org/officeDocument/2006/relationships/tags" Target="../tags/tag154.xml"/><Relationship Id="rId5" Type="http://schemas.openxmlformats.org/officeDocument/2006/relationships/tags" Target="../tags/tag153.xml"/><Relationship Id="rId10" Type="http://schemas.openxmlformats.org/officeDocument/2006/relationships/notesSlide" Target="../notesSlides/notesSlide33.xml"/><Relationship Id="rId4" Type="http://schemas.openxmlformats.org/officeDocument/2006/relationships/tags" Target="../tags/tag152.xml"/><Relationship Id="rId9"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8" Type="http://schemas.openxmlformats.org/officeDocument/2006/relationships/tags" Target="../tags/tag164.xml"/><Relationship Id="rId13" Type="http://schemas.openxmlformats.org/officeDocument/2006/relationships/image" Target="../media/image13.png"/><Relationship Id="rId3" Type="http://schemas.openxmlformats.org/officeDocument/2006/relationships/tags" Target="../tags/tag159.xml"/><Relationship Id="rId7" Type="http://schemas.openxmlformats.org/officeDocument/2006/relationships/tags" Target="../tags/tag163.xml"/><Relationship Id="rId12" Type="http://schemas.openxmlformats.org/officeDocument/2006/relationships/notesSlide" Target="../notesSlides/notesSlide34.xml"/><Relationship Id="rId2" Type="http://schemas.openxmlformats.org/officeDocument/2006/relationships/tags" Target="../tags/tag158.xml"/><Relationship Id="rId1" Type="http://schemas.openxmlformats.org/officeDocument/2006/relationships/tags" Target="../tags/tag157.xml"/><Relationship Id="rId6" Type="http://schemas.openxmlformats.org/officeDocument/2006/relationships/tags" Target="../tags/tag162.xml"/><Relationship Id="rId11" Type="http://schemas.openxmlformats.org/officeDocument/2006/relationships/slideLayout" Target="../slideLayouts/slideLayout2.xml"/><Relationship Id="rId5" Type="http://schemas.openxmlformats.org/officeDocument/2006/relationships/tags" Target="../tags/tag161.xml"/><Relationship Id="rId10" Type="http://schemas.openxmlformats.org/officeDocument/2006/relationships/tags" Target="../tags/tag166.xml"/><Relationship Id="rId4" Type="http://schemas.openxmlformats.org/officeDocument/2006/relationships/tags" Target="../tags/tag160.xml"/><Relationship Id="rId9" Type="http://schemas.openxmlformats.org/officeDocument/2006/relationships/tags" Target="../tags/tag165.xml"/></Relationships>
</file>

<file path=ppt/slides/_rels/slide42.xml.rels><?xml version="1.0" encoding="UTF-8" standalone="yes"?>
<Relationships xmlns="http://schemas.openxmlformats.org/package/2006/relationships"><Relationship Id="rId8" Type="http://schemas.openxmlformats.org/officeDocument/2006/relationships/tags" Target="../tags/tag174.xml"/><Relationship Id="rId13" Type="http://schemas.openxmlformats.org/officeDocument/2006/relationships/slideLayout" Target="../slideLayouts/slideLayout2.xml"/><Relationship Id="rId3" Type="http://schemas.openxmlformats.org/officeDocument/2006/relationships/tags" Target="../tags/tag169.xml"/><Relationship Id="rId7" Type="http://schemas.openxmlformats.org/officeDocument/2006/relationships/tags" Target="../tags/tag173.xml"/><Relationship Id="rId12" Type="http://schemas.openxmlformats.org/officeDocument/2006/relationships/tags" Target="../tags/tag178.xml"/><Relationship Id="rId2" Type="http://schemas.openxmlformats.org/officeDocument/2006/relationships/tags" Target="../tags/tag168.xml"/><Relationship Id="rId1" Type="http://schemas.openxmlformats.org/officeDocument/2006/relationships/tags" Target="../tags/tag167.xml"/><Relationship Id="rId6" Type="http://schemas.openxmlformats.org/officeDocument/2006/relationships/tags" Target="../tags/tag172.xml"/><Relationship Id="rId11" Type="http://schemas.openxmlformats.org/officeDocument/2006/relationships/tags" Target="../tags/tag177.xml"/><Relationship Id="rId5" Type="http://schemas.openxmlformats.org/officeDocument/2006/relationships/tags" Target="../tags/tag171.xml"/><Relationship Id="rId10" Type="http://schemas.openxmlformats.org/officeDocument/2006/relationships/tags" Target="../tags/tag176.xml"/><Relationship Id="rId4" Type="http://schemas.openxmlformats.org/officeDocument/2006/relationships/tags" Target="../tags/tag170.xml"/><Relationship Id="rId9" Type="http://schemas.openxmlformats.org/officeDocument/2006/relationships/tags" Target="../tags/tag175.xml"/><Relationship Id="rId14" Type="http://schemas.openxmlformats.org/officeDocument/2006/relationships/notesSlide" Target="../notesSlides/notesSlide3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8.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5.xml"/><Relationship Id="rId5" Type="http://schemas.openxmlformats.org/officeDocument/2006/relationships/slideLayout" Target="../slideLayouts/slideLayout2.xml"/><Relationship Id="rId4"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597517" y="872193"/>
            <a:ext cx="1961619" cy="1709613"/>
            <a:chOff x="4315520" y="1145438"/>
            <a:chExt cx="2798956" cy="2439379"/>
          </a:xfrm>
        </p:grpSpPr>
        <p:grpSp>
          <p:nvGrpSpPr>
            <p:cNvPr id="7" name="组合 6"/>
            <p:cNvGrpSpPr/>
            <p:nvPr/>
          </p:nvGrpSpPr>
          <p:grpSpPr>
            <a:xfrm>
              <a:off x="4315520" y="1145438"/>
              <a:ext cx="2798956" cy="2439379"/>
              <a:chOff x="4315520" y="1159725"/>
              <a:chExt cx="2798956" cy="2439379"/>
            </a:xfrm>
          </p:grpSpPr>
          <p:sp>
            <p:nvSpPr>
              <p:cNvPr id="9" name="矩形 8"/>
              <p:cNvSpPr/>
              <p:nvPr/>
            </p:nvSpPr>
            <p:spPr>
              <a:xfrm>
                <a:off x="4315520" y="1159727"/>
                <a:ext cx="2798956" cy="234175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矩形 9"/>
              <p:cNvSpPr/>
              <p:nvPr/>
            </p:nvSpPr>
            <p:spPr>
              <a:xfrm>
                <a:off x="4315520" y="1380486"/>
                <a:ext cx="2798956" cy="19002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矩形 10"/>
              <p:cNvSpPr/>
              <p:nvPr/>
            </p:nvSpPr>
            <p:spPr>
              <a:xfrm rot="16200000">
                <a:off x="4495310" y="1227484"/>
                <a:ext cx="2439379" cy="23038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34999" y="1203326"/>
              <a:ext cx="2160001" cy="2160001"/>
            </a:xfrm>
            <a:prstGeom prst="rect">
              <a:avLst/>
            </a:prstGeom>
          </p:spPr>
        </p:pic>
      </p:grpSp>
      <p:sp>
        <p:nvSpPr>
          <p:cNvPr id="12" name="文本框 11"/>
          <p:cNvSpPr txBox="1"/>
          <p:nvPr/>
        </p:nvSpPr>
        <p:spPr>
          <a:xfrm>
            <a:off x="0" y="2817650"/>
            <a:ext cx="9128418" cy="1200329"/>
          </a:xfrm>
          <a:prstGeom prst="rect">
            <a:avLst/>
          </a:prstGeom>
          <a:noFill/>
        </p:spPr>
        <p:txBody>
          <a:bodyPr wrap="square" rtlCol="0">
            <a:spAutoFit/>
          </a:bodyPr>
          <a:lstStyle/>
          <a:p>
            <a:pPr algn="ctr"/>
            <a:r>
              <a:rPr lang="zh-CN" altLang="en-US" sz="3600" b="1" dirty="0">
                <a:solidFill>
                  <a:srgbClr val="AB010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习近平在统筹推进新冠肺炎疫情防控和</a:t>
            </a:r>
            <a:endParaRPr lang="en-US" altLang="zh-CN" sz="3600" b="1" dirty="0">
              <a:solidFill>
                <a:srgbClr val="AB010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r>
              <a:rPr lang="zh-CN" altLang="en-US" sz="3600" b="1" dirty="0">
                <a:solidFill>
                  <a:srgbClr val="AB010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经济社会发展工作部署会议上的讲话</a:t>
            </a:r>
          </a:p>
        </p:txBody>
      </p:sp>
      <p:cxnSp>
        <p:nvCxnSpPr>
          <p:cNvPr id="13" name="直接连接符 12"/>
          <p:cNvCxnSpPr/>
          <p:nvPr/>
        </p:nvCxnSpPr>
        <p:spPr>
          <a:xfrm>
            <a:off x="0" y="3957141"/>
            <a:ext cx="9128418" cy="45517"/>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2472172" y="5350444"/>
            <a:ext cx="3962147" cy="961289"/>
          </a:xfrm>
          <a:prstGeom prst="rect">
            <a:avLst/>
          </a:prstGeom>
          <a:noFill/>
        </p:spPr>
        <p:txBody>
          <a:bodyPr wrap="square" rtlCol="0">
            <a:spAutoFit/>
          </a:bodyPr>
          <a:lstStyle/>
          <a:p>
            <a:pPr algn="ctr">
              <a:lnSpc>
                <a:spcPct val="150000"/>
              </a:lnSpc>
            </a:pPr>
            <a:r>
              <a:rPr lang="zh-CN" altLang="en-US" sz="2000" b="1" dirty="0">
                <a:solidFill>
                  <a:srgbClr val="AB010B"/>
                </a:solidFill>
                <a:latin typeface="微软雅黑" panose="020B0503020204020204" pitchFamily="34" charset="-122"/>
                <a:ea typeface="微软雅黑" panose="020B0503020204020204" pitchFamily="34" charset="-122"/>
              </a:rPr>
              <a:t>北京科技大学党委组织部、党校</a:t>
            </a:r>
            <a:endParaRPr lang="en-US" altLang="zh-CN" sz="2000" b="1" dirty="0">
              <a:solidFill>
                <a:srgbClr val="AB010B"/>
              </a:solidFill>
              <a:latin typeface="微软雅黑" panose="020B0503020204020204" pitchFamily="34" charset="-122"/>
              <a:ea typeface="微软雅黑" panose="020B0503020204020204" pitchFamily="34" charset="-122"/>
            </a:endParaRPr>
          </a:p>
          <a:p>
            <a:pPr algn="ctr">
              <a:lnSpc>
                <a:spcPct val="150000"/>
              </a:lnSpc>
            </a:pPr>
            <a:r>
              <a:rPr lang="en-US" altLang="zh-CN" sz="2000" b="1" dirty="0">
                <a:solidFill>
                  <a:srgbClr val="AB010B"/>
                </a:solidFill>
                <a:latin typeface="微软雅黑" panose="020B0503020204020204" pitchFamily="34" charset="-122"/>
                <a:ea typeface="微软雅黑" panose="020B0503020204020204" pitchFamily="34" charset="-122"/>
              </a:rPr>
              <a:t>2020</a:t>
            </a:r>
            <a:r>
              <a:rPr lang="zh-CN" altLang="en-US" sz="2000" b="1" dirty="0">
                <a:solidFill>
                  <a:srgbClr val="AB010B"/>
                </a:solidFill>
                <a:latin typeface="微软雅黑" panose="020B0503020204020204" pitchFamily="34" charset="-122"/>
                <a:ea typeface="微软雅黑" panose="020B0503020204020204" pitchFamily="34" charset="-122"/>
              </a:rPr>
              <a:t>年</a:t>
            </a:r>
            <a:r>
              <a:rPr lang="en-US" altLang="zh-CN" sz="2000" b="1" dirty="0">
                <a:solidFill>
                  <a:srgbClr val="AB010B"/>
                </a:solidFill>
                <a:latin typeface="微软雅黑" panose="020B0503020204020204" pitchFamily="34" charset="-122"/>
                <a:ea typeface="微软雅黑" panose="020B0503020204020204" pitchFamily="34" charset="-122"/>
              </a:rPr>
              <a:t>3</a:t>
            </a:r>
            <a:r>
              <a:rPr lang="zh-CN" altLang="en-US" sz="2000" b="1" dirty="0">
                <a:solidFill>
                  <a:srgbClr val="AB010B"/>
                </a:solidFill>
                <a:latin typeface="微软雅黑" panose="020B0503020204020204" pitchFamily="34" charset="-122"/>
                <a:ea typeface="微软雅黑" panose="020B0503020204020204" pitchFamily="34" charset="-122"/>
              </a:rPr>
              <a:t>月</a:t>
            </a:r>
          </a:p>
        </p:txBody>
      </p:sp>
    </p:spTree>
    <p:extLst>
      <p:ext uri="{BB962C8B-B14F-4D97-AF65-F5344CB8AC3E}">
        <p14:creationId xmlns:p14="http://schemas.microsoft.com/office/powerpoint/2010/main" val="316303781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1031875" y="215900"/>
            <a:ext cx="7847013" cy="541338"/>
          </a:xfrm>
        </p:spPr>
        <p:txBody>
          <a:bodyPr/>
          <a:lstStyle/>
          <a:p>
            <a:r>
              <a:rPr lang="zh-CN" altLang="en-US" sz="2400" dirty="0"/>
              <a:t>关于前一段疫情防控工作</a:t>
            </a:r>
          </a:p>
        </p:txBody>
      </p:sp>
      <p:cxnSp>
        <p:nvCxnSpPr>
          <p:cNvPr id="3" name="直接连接符 2">
            <a:extLst>
              <a:ext uri="{FF2B5EF4-FFF2-40B4-BE49-F238E27FC236}">
                <a16:creationId xmlns:a16="http://schemas.microsoft.com/office/drawing/2014/main" id="{1D08815B-DB73-4B78-B1FA-E396E9A33EAD}"/>
              </a:ext>
            </a:extLst>
          </p:cNvPr>
          <p:cNvCxnSpPr/>
          <p:nvPr/>
        </p:nvCxnSpPr>
        <p:spPr bwMode="auto">
          <a:xfrm>
            <a:off x="0" y="1782203"/>
            <a:ext cx="7468484" cy="0"/>
          </a:xfrm>
          <a:prstGeom prst="line">
            <a:avLst/>
          </a:prstGeom>
          <a:solidFill>
            <a:srgbClr val="BD2531"/>
          </a:solidFill>
          <a:ln w="9525" cap="flat" cmpd="sng" algn="ctr">
            <a:solidFill>
              <a:srgbClr val="3D3D3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 name="TextBox 30">
            <a:extLst>
              <a:ext uri="{FF2B5EF4-FFF2-40B4-BE49-F238E27FC236}">
                <a16:creationId xmlns:a16="http://schemas.microsoft.com/office/drawing/2014/main" id="{A5DA0B94-76BC-495E-A9F9-569B4E67BC9F}"/>
              </a:ext>
            </a:extLst>
          </p:cNvPr>
          <p:cNvSpPr txBox="1"/>
          <p:nvPr/>
        </p:nvSpPr>
        <p:spPr>
          <a:xfrm>
            <a:off x="952474" y="1135292"/>
            <a:ext cx="6453378" cy="645160"/>
          </a:xfrm>
          <a:prstGeom prst="rect">
            <a:avLst/>
          </a:prstGeom>
          <a:noFill/>
        </p:spPr>
        <p:txBody>
          <a:bodyPr wrap="square" rtlCol="0">
            <a:spAutoFit/>
          </a:bodyPr>
          <a:lstStyle/>
          <a:p>
            <a:pPr eaLnBrk="0" fontAlgn="base" hangingPunct="0">
              <a:lnSpc>
                <a:spcPct val="120000"/>
              </a:lnSpc>
              <a:spcBef>
                <a:spcPct val="0"/>
              </a:spcBef>
              <a:spcAft>
                <a:spcPct val="0"/>
              </a:spcAft>
              <a:buFont typeface="Arial" panose="020B0604020202020204" pitchFamily="34" charset="0"/>
              <a:buNone/>
              <a:defRPr/>
            </a:pPr>
            <a:r>
              <a:rPr lang="zh-CN" altLang="en-US" sz="3000" b="1" dirty="0">
                <a:solidFill>
                  <a:srgbClr val="C00000"/>
                </a:solidFill>
                <a:latin typeface="微软雅黑" panose="020B0503020204020204" pitchFamily="34" charset="-122"/>
                <a:ea typeface="微软雅黑" panose="020B0503020204020204" pitchFamily="34" charset="-122"/>
                <a:sym typeface="思源黑体 CN Normal" panose="020B0400000000000000" pitchFamily="34" charset="-122"/>
              </a:rPr>
              <a:t>加强对武汉和湖北防疫的统一指挥</a:t>
            </a:r>
          </a:p>
        </p:txBody>
      </p:sp>
      <p:grpSp>
        <p:nvGrpSpPr>
          <p:cNvPr id="5" name="组合 4">
            <a:extLst>
              <a:ext uri="{FF2B5EF4-FFF2-40B4-BE49-F238E27FC236}">
                <a16:creationId xmlns:a16="http://schemas.microsoft.com/office/drawing/2014/main" id="{5CCD5703-F7F6-4B57-A960-A77A6F751825}"/>
              </a:ext>
            </a:extLst>
          </p:cNvPr>
          <p:cNvGrpSpPr/>
          <p:nvPr/>
        </p:nvGrpSpPr>
        <p:grpSpPr>
          <a:xfrm>
            <a:off x="6962369" y="1020787"/>
            <a:ext cx="1012229" cy="761416"/>
            <a:chOff x="613246" y="2493034"/>
            <a:chExt cx="1324422" cy="996252"/>
          </a:xfrm>
        </p:grpSpPr>
        <p:grpSp>
          <p:nvGrpSpPr>
            <p:cNvPr id="6" name="组合 5">
              <a:extLst>
                <a:ext uri="{FF2B5EF4-FFF2-40B4-BE49-F238E27FC236}">
                  <a16:creationId xmlns:a16="http://schemas.microsoft.com/office/drawing/2014/main" id="{5401EEB4-B67C-489E-BC7D-1DC7B7C6C813}"/>
                </a:ext>
              </a:extLst>
            </p:cNvPr>
            <p:cNvGrpSpPr/>
            <p:nvPr/>
          </p:nvGrpSpPr>
          <p:grpSpPr>
            <a:xfrm>
              <a:off x="613246" y="2493034"/>
              <a:ext cx="1324422" cy="996252"/>
              <a:chOff x="3202171" y="1462739"/>
              <a:chExt cx="1919019" cy="1443518"/>
            </a:xfrm>
          </p:grpSpPr>
          <p:grpSp>
            <p:nvGrpSpPr>
              <p:cNvPr id="8" name="组合 7">
                <a:extLst>
                  <a:ext uri="{FF2B5EF4-FFF2-40B4-BE49-F238E27FC236}">
                    <a16:creationId xmlns:a16="http://schemas.microsoft.com/office/drawing/2014/main" id="{A3AFF46D-DAB4-4723-8D5C-4110EB0190B6}"/>
                  </a:ext>
                </a:extLst>
              </p:cNvPr>
              <p:cNvGrpSpPr/>
              <p:nvPr/>
            </p:nvGrpSpPr>
            <p:grpSpPr>
              <a:xfrm>
                <a:off x="3433282" y="1462739"/>
                <a:ext cx="1443518" cy="1443518"/>
                <a:chOff x="2681608" y="1294395"/>
                <a:chExt cx="1506218" cy="1506218"/>
              </a:xfrm>
            </p:grpSpPr>
            <p:sp>
              <p:nvSpPr>
                <p:cNvPr id="10" name="椭圆 9">
                  <a:extLst>
                    <a:ext uri="{FF2B5EF4-FFF2-40B4-BE49-F238E27FC236}">
                      <a16:creationId xmlns:a16="http://schemas.microsoft.com/office/drawing/2014/main" id="{7E64F563-AD16-4B80-A596-ADA19C803714}"/>
                    </a:ext>
                  </a:extLst>
                </p:cNvPr>
                <p:cNvSpPr/>
                <p:nvPr/>
              </p:nvSpPr>
              <p:spPr>
                <a:xfrm>
                  <a:off x="2681608" y="1294395"/>
                  <a:ext cx="1506218" cy="1506218"/>
                </a:xfrm>
                <a:prstGeom prst="ellipse">
                  <a:avLst/>
                </a:prstGeom>
                <a:solidFill>
                  <a:schemeClr val="bg1"/>
                </a:solidFill>
                <a:ln w="12700" cap="flat" cmpd="sng" algn="ctr">
                  <a:solidFill>
                    <a:srgbClr val="C00000"/>
                  </a:solidFill>
                  <a:prstDash val="solid"/>
                </a:ln>
                <a:effectLst/>
              </p:spPr>
              <p:txBody>
                <a:bodyPr wrap="square" rtlCol="0" anchor="ctr">
                  <a:noAutofit/>
                </a:bodyPr>
                <a:lstStyle/>
                <a:p>
                  <a:pPr algn="ctr" defTabSz="1219200">
                    <a:defRPr/>
                  </a:pPr>
                  <a:endParaRPr lang="zh-CN" altLang="en-US" sz="2400" kern="0" dirty="0">
                    <a:solidFill>
                      <a:srgbClr val="000000"/>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11" name="Freeform 5">
                  <a:extLst>
                    <a:ext uri="{FF2B5EF4-FFF2-40B4-BE49-F238E27FC236}">
                      <a16:creationId xmlns:a16="http://schemas.microsoft.com/office/drawing/2014/main" id="{BAF1FF60-0EA0-4525-B524-D29FBEB02AE1}"/>
                    </a:ext>
                  </a:extLst>
                </p:cNvPr>
                <p:cNvSpPr/>
                <p:nvPr/>
              </p:nvSpPr>
              <p:spPr bwMode="auto">
                <a:xfrm flipV="1">
                  <a:off x="2777383" y="1390167"/>
                  <a:ext cx="1314666" cy="1314675"/>
                </a:xfrm>
                <a:prstGeom prst="ellipse">
                  <a:avLst/>
                </a:prstGeom>
                <a:solidFill>
                  <a:srgbClr val="C00000"/>
                </a:solidFill>
                <a:ln w="9525" cap="flat" cmpd="sng" algn="ctr">
                  <a:noFill/>
                  <a:prstDash val="solid"/>
                </a:ln>
                <a:effectLst/>
              </p:spPr>
              <p:txBody>
                <a:bodyPr wrap="square" rtlCol="0" anchor="ctr">
                  <a:noAutofit/>
                </a:bodyPr>
                <a:lstStyle/>
                <a:p>
                  <a:pPr algn="ctr" defTabSz="1219200">
                    <a:defRPr/>
                  </a:pPr>
                  <a:endParaRPr lang="zh-CN" altLang="en-US" sz="2400" kern="0" dirty="0">
                    <a:solidFill>
                      <a:srgbClr val="000000"/>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12" name="任意多边形 43">
                  <a:extLst>
                    <a:ext uri="{FF2B5EF4-FFF2-40B4-BE49-F238E27FC236}">
                      <a16:creationId xmlns:a16="http://schemas.microsoft.com/office/drawing/2014/main" id="{CBCD40AC-13D8-4EB6-A574-C3A322AE12BD}"/>
                    </a:ext>
                  </a:extLst>
                </p:cNvPr>
                <p:cNvSpPr/>
                <p:nvPr/>
              </p:nvSpPr>
              <p:spPr bwMode="auto">
                <a:xfrm flipV="1">
                  <a:off x="2688967" y="1301750"/>
                  <a:ext cx="1326030"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0000">
                      <a:srgbClr val="FFFFFF">
                        <a:alpha val="0"/>
                      </a:srgbClr>
                    </a:gs>
                    <a:gs pos="95000">
                      <a:srgbClr val="FFFFFF">
                        <a:alpha val="90000"/>
                      </a:srgbClr>
                    </a:gs>
                  </a:gsLst>
                  <a:lin ang="8100000" scaled="1"/>
                  <a:tileRect/>
                </a:gradFill>
                <a:ln w="9525" cap="flat" cmpd="sng" algn="ctr">
                  <a:noFill/>
                  <a:prstDash val="solid"/>
                </a:ln>
                <a:effectLst/>
              </p:spPr>
              <p:txBody>
                <a:bodyPr wrap="square" rtlCol="0" anchor="ctr">
                  <a:noAutofit/>
                </a:bodyPr>
                <a:lstStyle/>
                <a:p>
                  <a:pPr algn="ctr" defTabSz="1219200">
                    <a:defRPr/>
                  </a:pPr>
                  <a:endParaRPr lang="zh-CN" altLang="en-US" sz="2400" kern="0" dirty="0">
                    <a:solidFill>
                      <a:srgbClr val="000000"/>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9" name="TextBox 14">
                <a:extLst>
                  <a:ext uri="{FF2B5EF4-FFF2-40B4-BE49-F238E27FC236}">
                    <a16:creationId xmlns:a16="http://schemas.microsoft.com/office/drawing/2014/main" id="{C4722C0F-8239-4EE0-8615-0AC7BF890958}"/>
                  </a:ext>
                </a:extLst>
              </p:cNvPr>
              <p:cNvSpPr txBox="1"/>
              <p:nvPr/>
            </p:nvSpPr>
            <p:spPr>
              <a:xfrm>
                <a:off x="3202171" y="1856142"/>
                <a:ext cx="1919019" cy="953161"/>
              </a:xfrm>
              <a:prstGeom prst="rect">
                <a:avLst/>
              </a:prstGeom>
              <a:noFill/>
              <a:effectLst/>
            </p:spPr>
            <p:txBody>
              <a:bodyPr wrap="square" rtlCol="0">
                <a:spAutoFit/>
              </a:bodyPr>
              <a:lstStyle/>
              <a:p>
                <a:pPr algn="ctr" defTabSz="1219200">
                  <a:defRPr/>
                </a:pPr>
                <a:endParaRPr lang="zh-CN" altLang="en-US" sz="2665" b="1" kern="0" dirty="0">
                  <a:solidFill>
                    <a:prstClr val="white"/>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7" name="Freeform 5">
              <a:extLst>
                <a:ext uri="{FF2B5EF4-FFF2-40B4-BE49-F238E27FC236}">
                  <a16:creationId xmlns:a16="http://schemas.microsoft.com/office/drawing/2014/main" id="{DAD481F3-274F-4AF9-929A-75836F89CCB7}"/>
                </a:ext>
              </a:extLst>
            </p:cNvPr>
            <p:cNvSpPr>
              <a:spLocks noChangeAspect="1"/>
            </p:cNvSpPr>
            <p:nvPr/>
          </p:nvSpPr>
          <p:spPr bwMode="auto">
            <a:xfrm>
              <a:off x="979358" y="2677314"/>
              <a:ext cx="576000" cy="585713"/>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DFBF7"/>
            </a:solidFill>
            <a:ln>
              <a:noFill/>
            </a:ln>
            <a:effectLst/>
          </p:spPr>
          <p:txBody>
            <a:bodyPr vert="horz" wrap="square" lIns="121920" tIns="60960" rIns="121920" bIns="60960" numCol="1" anchor="t" anchorCtr="0" compatLnSpc="1"/>
            <a:lstStyle/>
            <a:p>
              <a:pPr defTabSz="914400"/>
              <a:endParaRPr lang="zh-CN" altLang="en-US" sz="2400">
                <a:solidFill>
                  <a:prstClr val="black"/>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13" name="文本框 12">
            <a:extLst>
              <a:ext uri="{FF2B5EF4-FFF2-40B4-BE49-F238E27FC236}">
                <a16:creationId xmlns:a16="http://schemas.microsoft.com/office/drawing/2014/main" id="{F0A04986-5B3A-4461-B451-FF8AB2FD05D5}"/>
              </a:ext>
            </a:extLst>
          </p:cNvPr>
          <p:cNvSpPr txBox="1"/>
          <p:nvPr/>
        </p:nvSpPr>
        <p:spPr>
          <a:xfrm>
            <a:off x="0" y="648801"/>
            <a:ext cx="1143000" cy="1305294"/>
          </a:xfrm>
          <a:prstGeom prst="rect">
            <a:avLst/>
          </a:prstGeom>
          <a:noFill/>
        </p:spPr>
        <p:txBody>
          <a:bodyPr wrap="square" rtlCol="0">
            <a:spAutoFit/>
          </a:bodyPr>
          <a:lstStyle/>
          <a:p>
            <a:pPr algn="just" defTabSz="914400">
              <a:lnSpc>
                <a:spcPct val="150000"/>
              </a:lnSpc>
            </a:pPr>
            <a:r>
              <a:rPr lang="en-US" altLang="zh-CN" sz="6000" b="1" i="1" dirty="0">
                <a:solidFill>
                  <a:prstClr val="white">
                    <a:lumMod val="50000"/>
                  </a:prst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2-</a:t>
            </a:r>
            <a:endParaRPr lang="zh-CN" altLang="en-US" sz="6000" b="1" i="1" dirty="0">
              <a:solidFill>
                <a:prstClr val="white">
                  <a:lumMod val="50000"/>
                </a:prst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4" name="矩形 33">
            <a:extLst>
              <a:ext uri="{FF2B5EF4-FFF2-40B4-BE49-F238E27FC236}">
                <a16:creationId xmlns:a16="http://schemas.microsoft.com/office/drawing/2014/main" id="{F9952E57-C0E4-4892-9989-F929D9E83A3D}"/>
              </a:ext>
            </a:extLst>
          </p:cNvPr>
          <p:cNvSpPr/>
          <p:nvPr/>
        </p:nvSpPr>
        <p:spPr bwMode="auto">
          <a:xfrm>
            <a:off x="117793" y="1981825"/>
            <a:ext cx="4301807" cy="1973955"/>
          </a:xfrm>
          <a:prstGeom prst="rect">
            <a:avLst/>
          </a:prstGeom>
          <a:noFill/>
          <a:ln>
            <a:solidFill>
              <a:schemeClr val="tx1">
                <a:lumMod val="65000"/>
                <a:lumOff val="35000"/>
              </a:schemeClr>
            </a:solidFill>
          </a:ln>
        </p:spPr>
        <p:txBody>
          <a:bodyPr vert="horz" wrap="square" lIns="91440" tIns="45720" rIns="91440" bIns="45720" numCol="1" anchor="t" anchorCtr="0" compatLnSpc="1"/>
          <a:lstStyle/>
          <a:p>
            <a:pPr defTabSz="914400"/>
            <a:endParaRPr lang="zh-CN" altLang="en-US" sz="1355">
              <a:solidFill>
                <a:prstClr val="white"/>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nvGrpSpPr>
          <p:cNvPr id="35" name="组合 34">
            <a:extLst>
              <a:ext uri="{FF2B5EF4-FFF2-40B4-BE49-F238E27FC236}">
                <a16:creationId xmlns:a16="http://schemas.microsoft.com/office/drawing/2014/main" id="{26257147-96D0-4955-87DC-E9B794F79500}"/>
              </a:ext>
            </a:extLst>
          </p:cNvPr>
          <p:cNvGrpSpPr/>
          <p:nvPr/>
        </p:nvGrpSpPr>
        <p:grpSpPr>
          <a:xfrm>
            <a:off x="257457" y="1890640"/>
            <a:ext cx="4054602" cy="594627"/>
            <a:chOff x="1245265" y="1827568"/>
            <a:chExt cx="4200402" cy="879213"/>
          </a:xfrm>
        </p:grpSpPr>
        <p:sp>
          <p:nvSpPr>
            <p:cNvPr id="36" name="Freeform 6">
              <a:extLst>
                <a:ext uri="{FF2B5EF4-FFF2-40B4-BE49-F238E27FC236}">
                  <a16:creationId xmlns:a16="http://schemas.microsoft.com/office/drawing/2014/main" id="{9853554A-1FAE-487C-9CAA-C576B9A8064C}"/>
                </a:ext>
              </a:extLst>
            </p:cNvPr>
            <p:cNvSpPr/>
            <p:nvPr/>
          </p:nvSpPr>
          <p:spPr bwMode="auto">
            <a:xfrm>
              <a:off x="1245265" y="1827568"/>
              <a:ext cx="4200402" cy="150812"/>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rgbClr val="4146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355">
                <a:solidFill>
                  <a:srgbClr val="E7E6E6"/>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37" name="Freeform 7">
              <a:extLst>
                <a:ext uri="{FF2B5EF4-FFF2-40B4-BE49-F238E27FC236}">
                  <a16:creationId xmlns:a16="http://schemas.microsoft.com/office/drawing/2014/main" id="{338B6641-686E-4F56-A63E-AFF2400D153B}"/>
                </a:ext>
              </a:extLst>
            </p:cNvPr>
            <p:cNvSpPr/>
            <p:nvPr/>
          </p:nvSpPr>
          <p:spPr bwMode="auto">
            <a:xfrm>
              <a:off x="1525807" y="1827568"/>
              <a:ext cx="3652019" cy="879213"/>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rgbClr val="C00000"/>
            </a:solidFill>
            <a:ln>
              <a:noFill/>
            </a:ln>
          </p:spPr>
          <p:txBody>
            <a:bodyPr vert="horz" wrap="square" lIns="91440" tIns="45720" rIns="91440" bIns="45720" numCol="1" anchor="t" anchorCtr="0" compatLnSpc="1"/>
            <a:lstStyle/>
            <a:p>
              <a:pPr algn="ctr" defTabSz="914400"/>
              <a:r>
                <a:rPr lang="en-US" altLang="zh-CN" sz="2400" dirty="0">
                  <a:solidFill>
                    <a:schemeClr val="bg1"/>
                  </a:solidFill>
                  <a:latin typeface="微软雅黑" panose="020B0503020204020204" pitchFamily="34" charset="-122"/>
                  <a:ea typeface="微软雅黑" panose="020B0503020204020204" pitchFamily="34" charset="-122"/>
                  <a:sym typeface="思源黑体 CN Normal" panose="020B0400000000000000" pitchFamily="34" charset="-122"/>
                </a:rPr>
                <a:t>01</a:t>
              </a:r>
            </a:p>
          </p:txBody>
        </p:sp>
      </p:grpSp>
      <p:sp>
        <p:nvSpPr>
          <p:cNvPr id="38" name="TextBox 10">
            <a:extLst>
              <a:ext uri="{FF2B5EF4-FFF2-40B4-BE49-F238E27FC236}">
                <a16:creationId xmlns:a16="http://schemas.microsoft.com/office/drawing/2014/main" id="{1064FF71-F9DB-489F-9BB3-761DAB491A5B}"/>
              </a:ext>
            </a:extLst>
          </p:cNvPr>
          <p:cNvSpPr txBox="1"/>
          <p:nvPr/>
        </p:nvSpPr>
        <p:spPr>
          <a:xfrm>
            <a:off x="248597" y="2477088"/>
            <a:ext cx="4062371" cy="1477328"/>
          </a:xfrm>
          <a:prstGeom prst="rect">
            <a:avLst/>
          </a:prstGeom>
          <a:noFill/>
        </p:spPr>
        <p:txBody>
          <a:bodyPr wrap="square" rtlCol="0">
            <a:spAutoFit/>
          </a:bodyPr>
          <a:lstStyle/>
          <a:p>
            <a:pPr indent="467995" algn="just" fontAlgn="base">
              <a:spcBef>
                <a:spcPct val="0"/>
              </a:spcBef>
              <a:spcAft>
                <a:spcPct val="0"/>
              </a:spcAft>
              <a:defRPr/>
            </a:pPr>
            <a:r>
              <a:rPr lang="en-US" altLang="zh-CN" kern="0" dirty="0">
                <a:latin typeface="微软雅黑" panose="020B0503020204020204" pitchFamily="34" charset="-122"/>
                <a:ea typeface="微软雅黑" panose="020B0503020204020204" pitchFamily="34" charset="-122"/>
                <a:cs typeface="微软雅黑" panose="020B0503020204020204" pitchFamily="34" charset="-122"/>
                <a:sym typeface="思源黑体 CN Normal" panose="020B0400000000000000" pitchFamily="34" charset="-122"/>
              </a:rPr>
              <a:t>1</a:t>
            </a:r>
            <a:r>
              <a:rPr lang="zh-CN" altLang="en-US" kern="0" dirty="0">
                <a:latin typeface="微软雅黑" panose="020B0503020204020204" pitchFamily="34" charset="-122"/>
                <a:ea typeface="微软雅黑" panose="020B0503020204020204" pitchFamily="34" charset="-122"/>
                <a:cs typeface="微软雅黑" panose="020B0503020204020204" pitchFamily="34" charset="-122"/>
                <a:sym typeface="思源黑体 CN Normal" panose="020B0400000000000000" pitchFamily="34" charset="-122"/>
              </a:rPr>
              <a:t>月</a:t>
            </a:r>
            <a:r>
              <a:rPr lang="en-US" altLang="zh-CN" kern="0" dirty="0">
                <a:latin typeface="微软雅黑" panose="020B0503020204020204" pitchFamily="34" charset="-122"/>
                <a:ea typeface="微软雅黑" panose="020B0503020204020204" pitchFamily="34" charset="-122"/>
                <a:cs typeface="微软雅黑" panose="020B0503020204020204" pitchFamily="34" charset="-122"/>
                <a:sym typeface="思源黑体 CN Normal" panose="020B0400000000000000" pitchFamily="34" charset="-122"/>
              </a:rPr>
              <a:t>22</a:t>
            </a:r>
            <a:r>
              <a:rPr lang="zh-CN" altLang="en-US" kern="0" dirty="0">
                <a:latin typeface="微软雅黑" panose="020B0503020204020204" pitchFamily="34" charset="-122"/>
                <a:ea typeface="微软雅黑" panose="020B0503020204020204" pitchFamily="34" charset="-122"/>
                <a:cs typeface="微软雅黑" panose="020B0503020204020204" pitchFamily="34" charset="-122"/>
                <a:sym typeface="思源黑体 CN Normal" panose="020B0400000000000000" pitchFamily="34" charset="-122"/>
              </a:rPr>
              <a:t>日，党中央果断要求湖北省对人员外流实施全面严格管控。作出这一决策，需要巨大政治勇气，但该出手时必须出手，否则当断不断、反受其乱。</a:t>
            </a:r>
          </a:p>
        </p:txBody>
      </p:sp>
      <p:sp>
        <p:nvSpPr>
          <p:cNvPr id="39" name="矩形 38">
            <a:extLst>
              <a:ext uri="{FF2B5EF4-FFF2-40B4-BE49-F238E27FC236}">
                <a16:creationId xmlns:a16="http://schemas.microsoft.com/office/drawing/2014/main" id="{8A48C717-8061-41CE-ABC5-EAF3069CE516}"/>
              </a:ext>
            </a:extLst>
          </p:cNvPr>
          <p:cNvSpPr/>
          <p:nvPr/>
        </p:nvSpPr>
        <p:spPr bwMode="auto">
          <a:xfrm>
            <a:off x="117793" y="4134388"/>
            <a:ext cx="4301807" cy="1973955"/>
          </a:xfrm>
          <a:prstGeom prst="rect">
            <a:avLst/>
          </a:prstGeom>
          <a:noFill/>
          <a:ln>
            <a:solidFill>
              <a:schemeClr val="tx1">
                <a:lumMod val="65000"/>
                <a:lumOff val="35000"/>
              </a:schemeClr>
            </a:solidFill>
          </a:ln>
        </p:spPr>
        <p:txBody>
          <a:bodyPr vert="horz" wrap="square" lIns="91440" tIns="45720" rIns="91440" bIns="45720" numCol="1" anchor="t" anchorCtr="0" compatLnSpc="1"/>
          <a:lstStyle/>
          <a:p>
            <a:pPr defTabSz="914400"/>
            <a:endParaRPr lang="zh-CN" altLang="en-US" sz="1355">
              <a:solidFill>
                <a:prstClr val="white"/>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nvGrpSpPr>
          <p:cNvPr id="40" name="组合 39">
            <a:extLst>
              <a:ext uri="{FF2B5EF4-FFF2-40B4-BE49-F238E27FC236}">
                <a16:creationId xmlns:a16="http://schemas.microsoft.com/office/drawing/2014/main" id="{E19C591E-66A6-4C0C-89D8-007CC68BCFA1}"/>
              </a:ext>
            </a:extLst>
          </p:cNvPr>
          <p:cNvGrpSpPr/>
          <p:nvPr/>
        </p:nvGrpSpPr>
        <p:grpSpPr>
          <a:xfrm>
            <a:off x="257457" y="4043203"/>
            <a:ext cx="4054602" cy="594627"/>
            <a:chOff x="1245265" y="1827568"/>
            <a:chExt cx="4200402" cy="879213"/>
          </a:xfrm>
        </p:grpSpPr>
        <p:sp>
          <p:nvSpPr>
            <p:cNvPr id="41" name="Freeform 6">
              <a:extLst>
                <a:ext uri="{FF2B5EF4-FFF2-40B4-BE49-F238E27FC236}">
                  <a16:creationId xmlns:a16="http://schemas.microsoft.com/office/drawing/2014/main" id="{45E10F70-453B-44BD-BB0B-E26B87A6272E}"/>
                </a:ext>
              </a:extLst>
            </p:cNvPr>
            <p:cNvSpPr/>
            <p:nvPr/>
          </p:nvSpPr>
          <p:spPr bwMode="auto">
            <a:xfrm>
              <a:off x="1245265" y="1827568"/>
              <a:ext cx="4200402" cy="150812"/>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rgbClr val="4146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355">
                <a:solidFill>
                  <a:srgbClr val="E7E6E6"/>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42" name="Freeform 7">
              <a:extLst>
                <a:ext uri="{FF2B5EF4-FFF2-40B4-BE49-F238E27FC236}">
                  <a16:creationId xmlns:a16="http://schemas.microsoft.com/office/drawing/2014/main" id="{BE93AC91-A1DE-49F3-A13D-FE9C2B435057}"/>
                </a:ext>
              </a:extLst>
            </p:cNvPr>
            <p:cNvSpPr/>
            <p:nvPr/>
          </p:nvSpPr>
          <p:spPr bwMode="auto">
            <a:xfrm>
              <a:off x="1525807" y="1827568"/>
              <a:ext cx="3652019" cy="879213"/>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rgbClr val="C00000"/>
            </a:solidFill>
            <a:ln>
              <a:noFill/>
            </a:ln>
          </p:spPr>
          <p:txBody>
            <a:bodyPr vert="horz" wrap="square" lIns="91440" tIns="45720" rIns="91440" bIns="45720" numCol="1" anchor="t" anchorCtr="0" compatLnSpc="1"/>
            <a:lstStyle/>
            <a:p>
              <a:pPr algn="ctr" defTabSz="914400"/>
              <a:r>
                <a:rPr lang="en-US" altLang="zh-CN" sz="2400" dirty="0">
                  <a:solidFill>
                    <a:schemeClr val="bg1"/>
                  </a:solidFill>
                  <a:latin typeface="微软雅黑" panose="020B0503020204020204" pitchFamily="34" charset="-122"/>
                  <a:ea typeface="微软雅黑" panose="020B0503020204020204" pitchFamily="34" charset="-122"/>
                  <a:sym typeface="思源黑体 CN Normal" panose="020B0400000000000000" pitchFamily="34" charset="-122"/>
                </a:rPr>
                <a:t>03</a:t>
              </a:r>
            </a:p>
          </p:txBody>
        </p:sp>
      </p:grpSp>
      <p:sp>
        <p:nvSpPr>
          <p:cNvPr id="43" name="TextBox 10">
            <a:extLst>
              <a:ext uri="{FF2B5EF4-FFF2-40B4-BE49-F238E27FC236}">
                <a16:creationId xmlns:a16="http://schemas.microsoft.com/office/drawing/2014/main" id="{F80E4AA7-35E0-4C6D-8B79-5A41ADC2A6B6}"/>
              </a:ext>
            </a:extLst>
          </p:cNvPr>
          <p:cNvSpPr txBox="1"/>
          <p:nvPr/>
        </p:nvSpPr>
        <p:spPr>
          <a:xfrm>
            <a:off x="248597" y="4629651"/>
            <a:ext cx="4062371" cy="1384995"/>
          </a:xfrm>
          <a:prstGeom prst="rect">
            <a:avLst/>
          </a:prstGeom>
          <a:noFill/>
        </p:spPr>
        <p:txBody>
          <a:bodyPr wrap="square" rtlCol="0">
            <a:spAutoFit/>
          </a:bodyPr>
          <a:lstStyle/>
          <a:p>
            <a:pPr indent="467995" algn="just" fontAlgn="base">
              <a:spcBef>
                <a:spcPct val="0"/>
              </a:spcBef>
              <a:spcAft>
                <a:spcPct val="0"/>
              </a:spcAft>
              <a:defRPr/>
            </a:pPr>
            <a:r>
              <a:rPr lang="zh-CN" altLang="en-US" sz="1400" kern="0" dirty="0">
                <a:latin typeface="微软雅黑" panose="020B0503020204020204" pitchFamily="34" charset="-122"/>
                <a:ea typeface="微软雅黑" panose="020B0503020204020204" pitchFamily="34" charset="-122"/>
                <a:cs typeface="微软雅黑" panose="020B0503020204020204" pitchFamily="34" charset="-122"/>
                <a:sym typeface="思源黑体 CN Normal" panose="020B0400000000000000" pitchFamily="34" charset="-122"/>
              </a:rPr>
              <a:t>举全国之力予以支援，组织</a:t>
            </a:r>
            <a:r>
              <a:rPr lang="en-US" altLang="zh-CN" sz="1400" kern="0" dirty="0">
                <a:latin typeface="微软雅黑" panose="020B0503020204020204" pitchFamily="34" charset="-122"/>
                <a:ea typeface="微软雅黑" panose="020B0503020204020204" pitchFamily="34" charset="-122"/>
                <a:cs typeface="微软雅黑" panose="020B0503020204020204" pitchFamily="34" charset="-122"/>
                <a:sym typeface="思源黑体 CN Normal" panose="020B0400000000000000" pitchFamily="34" charset="-122"/>
              </a:rPr>
              <a:t>29</a:t>
            </a:r>
            <a:r>
              <a:rPr lang="zh-CN" altLang="en-US" sz="1400" kern="0" dirty="0">
                <a:latin typeface="微软雅黑" panose="020B0503020204020204" pitchFamily="34" charset="-122"/>
                <a:ea typeface="微软雅黑" panose="020B0503020204020204" pitchFamily="34" charset="-122"/>
                <a:cs typeface="微软雅黑" panose="020B0503020204020204" pitchFamily="34" charset="-122"/>
                <a:sym typeface="思源黑体 CN Normal" panose="020B0400000000000000" pitchFamily="34" charset="-122"/>
              </a:rPr>
              <a:t>个省区市和新疆生产建设兵团、军队等调派</a:t>
            </a:r>
            <a:r>
              <a:rPr lang="en-US" altLang="zh-CN" sz="1400" b="1" kern="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思源黑体 CN Normal" panose="020B0400000000000000" pitchFamily="34" charset="-122"/>
              </a:rPr>
              <a:t>330</a:t>
            </a:r>
            <a:r>
              <a:rPr lang="zh-CN" altLang="en-US" sz="1400" b="1" kern="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思源黑体 CN Normal" panose="020B0400000000000000" pitchFamily="34" charset="-122"/>
              </a:rPr>
              <a:t>多支医疗队、</a:t>
            </a:r>
            <a:r>
              <a:rPr lang="en-US" altLang="zh-CN" sz="1400" b="1" kern="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思源黑体 CN Normal" panose="020B0400000000000000" pitchFamily="34" charset="-122"/>
              </a:rPr>
              <a:t>41600</a:t>
            </a:r>
            <a:r>
              <a:rPr lang="zh-CN" altLang="en-US" sz="1400" b="1" kern="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思源黑体 CN Normal" panose="020B0400000000000000" pitchFamily="34" charset="-122"/>
              </a:rPr>
              <a:t>多名医护人员驰援</a:t>
            </a:r>
            <a:r>
              <a:rPr lang="zh-CN" altLang="en-US" sz="1400" kern="0" dirty="0">
                <a:latin typeface="微软雅黑" panose="020B0503020204020204" pitchFamily="34" charset="-122"/>
                <a:ea typeface="微软雅黑" panose="020B0503020204020204" pitchFamily="34" charset="-122"/>
                <a:cs typeface="微软雅黑" panose="020B0503020204020204" pitchFamily="34" charset="-122"/>
                <a:sym typeface="思源黑体 CN Normal" panose="020B0400000000000000" pitchFamily="34" charset="-122"/>
              </a:rPr>
              <a:t>，迅速开设</a:t>
            </a:r>
            <a:r>
              <a:rPr lang="zh-CN" altLang="en-US" sz="1400" b="1" kern="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思源黑体 CN Normal" panose="020B0400000000000000" pitchFamily="34" charset="-122"/>
              </a:rPr>
              <a:t>火神山、雷神山</a:t>
            </a:r>
            <a:r>
              <a:rPr lang="zh-CN" altLang="en-US" sz="1400" kern="0" dirty="0">
                <a:latin typeface="微软雅黑" panose="020B0503020204020204" pitchFamily="34" charset="-122"/>
                <a:ea typeface="微软雅黑" panose="020B0503020204020204" pitchFamily="34" charset="-122"/>
                <a:cs typeface="微软雅黑" panose="020B0503020204020204" pitchFamily="34" charset="-122"/>
                <a:sym typeface="思源黑体 CN Normal" panose="020B0400000000000000" pitchFamily="34" charset="-122"/>
              </a:rPr>
              <a:t>等集中收治医院和方舱医院，千方百计增加床位供给，优先保障武汉和湖北需要的医用物资，并组织</a:t>
            </a:r>
            <a:r>
              <a:rPr lang="en-US" altLang="zh-CN" sz="1400" b="1" kern="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思源黑体 CN Normal" panose="020B0400000000000000" pitchFamily="34" charset="-122"/>
              </a:rPr>
              <a:t>19</a:t>
            </a:r>
            <a:r>
              <a:rPr lang="zh-CN" altLang="en-US" sz="1400" b="1" kern="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思源黑体 CN Normal" panose="020B0400000000000000" pitchFamily="34" charset="-122"/>
              </a:rPr>
              <a:t>个省份对口支援</a:t>
            </a:r>
            <a:r>
              <a:rPr lang="zh-CN" altLang="en-US" sz="1400" kern="0" dirty="0">
                <a:latin typeface="微软雅黑" panose="020B0503020204020204" pitchFamily="34" charset="-122"/>
                <a:ea typeface="微软雅黑" panose="020B0503020204020204" pitchFamily="34" charset="-122"/>
                <a:cs typeface="微软雅黑" panose="020B0503020204020204" pitchFamily="34" charset="-122"/>
                <a:sym typeface="思源黑体 CN Normal" panose="020B0400000000000000" pitchFamily="34" charset="-122"/>
              </a:rPr>
              <a:t>。</a:t>
            </a:r>
          </a:p>
        </p:txBody>
      </p:sp>
      <p:sp>
        <p:nvSpPr>
          <p:cNvPr id="44" name="矩形 43">
            <a:extLst>
              <a:ext uri="{FF2B5EF4-FFF2-40B4-BE49-F238E27FC236}">
                <a16:creationId xmlns:a16="http://schemas.microsoft.com/office/drawing/2014/main" id="{52E7DB2D-3A05-45AA-968C-0DB0176A9B38}"/>
              </a:ext>
            </a:extLst>
          </p:cNvPr>
          <p:cNvSpPr/>
          <p:nvPr/>
        </p:nvSpPr>
        <p:spPr bwMode="auto">
          <a:xfrm>
            <a:off x="4699264" y="1981825"/>
            <a:ext cx="4301807" cy="1973955"/>
          </a:xfrm>
          <a:prstGeom prst="rect">
            <a:avLst/>
          </a:prstGeom>
          <a:noFill/>
          <a:ln>
            <a:solidFill>
              <a:schemeClr val="tx1">
                <a:lumMod val="65000"/>
                <a:lumOff val="35000"/>
              </a:schemeClr>
            </a:solidFill>
          </a:ln>
        </p:spPr>
        <p:txBody>
          <a:bodyPr vert="horz" wrap="square" lIns="91440" tIns="45720" rIns="91440" bIns="45720" numCol="1" anchor="t" anchorCtr="0" compatLnSpc="1"/>
          <a:lstStyle/>
          <a:p>
            <a:pPr defTabSz="914400"/>
            <a:endParaRPr lang="zh-CN" altLang="en-US" sz="1355">
              <a:solidFill>
                <a:prstClr val="white"/>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nvGrpSpPr>
          <p:cNvPr id="45" name="组合 44">
            <a:extLst>
              <a:ext uri="{FF2B5EF4-FFF2-40B4-BE49-F238E27FC236}">
                <a16:creationId xmlns:a16="http://schemas.microsoft.com/office/drawing/2014/main" id="{809FD5E4-BD3F-4B20-989E-D18F319F8DCF}"/>
              </a:ext>
            </a:extLst>
          </p:cNvPr>
          <p:cNvGrpSpPr/>
          <p:nvPr/>
        </p:nvGrpSpPr>
        <p:grpSpPr>
          <a:xfrm>
            <a:off x="4838928" y="1890640"/>
            <a:ext cx="4054602" cy="594627"/>
            <a:chOff x="1245265" y="1827568"/>
            <a:chExt cx="4200402" cy="879213"/>
          </a:xfrm>
        </p:grpSpPr>
        <p:sp>
          <p:nvSpPr>
            <p:cNvPr id="46" name="Freeform 6">
              <a:extLst>
                <a:ext uri="{FF2B5EF4-FFF2-40B4-BE49-F238E27FC236}">
                  <a16:creationId xmlns:a16="http://schemas.microsoft.com/office/drawing/2014/main" id="{A2F89EAE-3342-4389-A251-5EAA82A225ED}"/>
                </a:ext>
              </a:extLst>
            </p:cNvPr>
            <p:cNvSpPr/>
            <p:nvPr/>
          </p:nvSpPr>
          <p:spPr bwMode="auto">
            <a:xfrm>
              <a:off x="1245265" y="1827568"/>
              <a:ext cx="4200402" cy="150812"/>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rgbClr val="4146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355">
                <a:solidFill>
                  <a:srgbClr val="E7E6E6"/>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47" name="Freeform 7">
              <a:extLst>
                <a:ext uri="{FF2B5EF4-FFF2-40B4-BE49-F238E27FC236}">
                  <a16:creationId xmlns:a16="http://schemas.microsoft.com/office/drawing/2014/main" id="{186C0441-E26C-4677-8E07-881C16346122}"/>
                </a:ext>
              </a:extLst>
            </p:cNvPr>
            <p:cNvSpPr/>
            <p:nvPr/>
          </p:nvSpPr>
          <p:spPr bwMode="auto">
            <a:xfrm>
              <a:off x="1525807" y="1827568"/>
              <a:ext cx="3652019" cy="879213"/>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rgbClr val="C00000"/>
            </a:solidFill>
            <a:ln>
              <a:noFill/>
            </a:ln>
          </p:spPr>
          <p:txBody>
            <a:bodyPr vert="horz" wrap="square" lIns="91440" tIns="45720" rIns="91440" bIns="45720" numCol="1" anchor="t" anchorCtr="0" compatLnSpc="1"/>
            <a:lstStyle/>
            <a:p>
              <a:pPr algn="ctr" defTabSz="914400"/>
              <a:r>
                <a:rPr lang="en-US" altLang="zh-CN" sz="2400" dirty="0">
                  <a:solidFill>
                    <a:schemeClr val="bg1"/>
                  </a:solidFill>
                  <a:latin typeface="微软雅黑" panose="020B0503020204020204" pitchFamily="34" charset="-122"/>
                  <a:ea typeface="微软雅黑" panose="020B0503020204020204" pitchFamily="34" charset="-122"/>
                  <a:sym typeface="思源黑体 CN Normal" panose="020B0400000000000000" pitchFamily="34" charset="-122"/>
                </a:rPr>
                <a:t>02</a:t>
              </a:r>
            </a:p>
          </p:txBody>
        </p:sp>
      </p:grpSp>
      <p:sp>
        <p:nvSpPr>
          <p:cNvPr id="48" name="TextBox 10">
            <a:extLst>
              <a:ext uri="{FF2B5EF4-FFF2-40B4-BE49-F238E27FC236}">
                <a16:creationId xmlns:a16="http://schemas.microsoft.com/office/drawing/2014/main" id="{120A5C69-D105-4608-A631-A0FDD5064DFD}"/>
              </a:ext>
            </a:extLst>
          </p:cNvPr>
          <p:cNvSpPr txBox="1"/>
          <p:nvPr/>
        </p:nvSpPr>
        <p:spPr>
          <a:xfrm>
            <a:off x="4830068" y="2477088"/>
            <a:ext cx="4062371" cy="1477328"/>
          </a:xfrm>
          <a:prstGeom prst="rect">
            <a:avLst/>
          </a:prstGeom>
          <a:noFill/>
        </p:spPr>
        <p:txBody>
          <a:bodyPr wrap="square" rtlCol="0">
            <a:spAutoFit/>
          </a:bodyPr>
          <a:lstStyle/>
          <a:p>
            <a:pPr indent="467995" algn="just" fontAlgn="base">
              <a:spcBef>
                <a:spcPct val="0"/>
              </a:spcBef>
              <a:spcAft>
                <a:spcPct val="0"/>
              </a:spcAft>
              <a:defRPr/>
            </a:pPr>
            <a:r>
              <a:rPr lang="zh-CN" altLang="en-US" kern="0" dirty="0">
                <a:latin typeface="微软雅黑" panose="020B0503020204020204" pitchFamily="34" charset="-122"/>
                <a:ea typeface="微软雅黑" panose="020B0503020204020204" pitchFamily="34" charset="-122"/>
                <a:sym typeface="思源黑体 CN Normal" panose="020B0400000000000000" pitchFamily="34" charset="-122"/>
              </a:rPr>
              <a:t>党中央把武汉和湖北的疫情防控作为重中之重，提出内防扩散、外防输出的明确要求，强调要采取更加严格、更有针对性、更加管用有效的措施，把疫情扩散势头遏制住。</a:t>
            </a:r>
          </a:p>
        </p:txBody>
      </p:sp>
      <p:sp>
        <p:nvSpPr>
          <p:cNvPr id="49" name="矩形 48">
            <a:extLst>
              <a:ext uri="{FF2B5EF4-FFF2-40B4-BE49-F238E27FC236}">
                <a16:creationId xmlns:a16="http://schemas.microsoft.com/office/drawing/2014/main" id="{9DCB4527-5922-45C4-A4CE-078D2A428DF2}"/>
              </a:ext>
            </a:extLst>
          </p:cNvPr>
          <p:cNvSpPr/>
          <p:nvPr/>
        </p:nvSpPr>
        <p:spPr bwMode="auto">
          <a:xfrm>
            <a:off x="4699264" y="4134388"/>
            <a:ext cx="4301807" cy="1973955"/>
          </a:xfrm>
          <a:prstGeom prst="rect">
            <a:avLst/>
          </a:prstGeom>
          <a:noFill/>
          <a:ln>
            <a:solidFill>
              <a:schemeClr val="tx1">
                <a:lumMod val="65000"/>
                <a:lumOff val="35000"/>
              </a:schemeClr>
            </a:solidFill>
          </a:ln>
        </p:spPr>
        <p:txBody>
          <a:bodyPr vert="horz" wrap="square" lIns="91440" tIns="45720" rIns="91440" bIns="45720" numCol="1" anchor="t" anchorCtr="0" compatLnSpc="1"/>
          <a:lstStyle/>
          <a:p>
            <a:pPr defTabSz="914400"/>
            <a:endParaRPr lang="zh-CN" altLang="en-US" sz="1355">
              <a:solidFill>
                <a:prstClr val="white"/>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nvGrpSpPr>
          <p:cNvPr id="50" name="组合 49">
            <a:extLst>
              <a:ext uri="{FF2B5EF4-FFF2-40B4-BE49-F238E27FC236}">
                <a16:creationId xmlns:a16="http://schemas.microsoft.com/office/drawing/2014/main" id="{F89FEC1F-1781-471C-BF2D-970D390F083B}"/>
              </a:ext>
            </a:extLst>
          </p:cNvPr>
          <p:cNvGrpSpPr/>
          <p:nvPr/>
        </p:nvGrpSpPr>
        <p:grpSpPr>
          <a:xfrm>
            <a:off x="4838928" y="4043203"/>
            <a:ext cx="4054602" cy="594627"/>
            <a:chOff x="1245265" y="1827568"/>
            <a:chExt cx="4200402" cy="879213"/>
          </a:xfrm>
        </p:grpSpPr>
        <p:sp>
          <p:nvSpPr>
            <p:cNvPr id="51" name="Freeform 6">
              <a:extLst>
                <a:ext uri="{FF2B5EF4-FFF2-40B4-BE49-F238E27FC236}">
                  <a16:creationId xmlns:a16="http://schemas.microsoft.com/office/drawing/2014/main" id="{33472689-AA55-49A0-8226-C31F137B31CF}"/>
                </a:ext>
              </a:extLst>
            </p:cNvPr>
            <p:cNvSpPr/>
            <p:nvPr/>
          </p:nvSpPr>
          <p:spPr bwMode="auto">
            <a:xfrm>
              <a:off x="1245265" y="1827568"/>
              <a:ext cx="4200402" cy="150812"/>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rgbClr val="4146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355">
                <a:solidFill>
                  <a:srgbClr val="E7E6E6"/>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52" name="Freeform 7">
              <a:extLst>
                <a:ext uri="{FF2B5EF4-FFF2-40B4-BE49-F238E27FC236}">
                  <a16:creationId xmlns:a16="http://schemas.microsoft.com/office/drawing/2014/main" id="{F25D08BA-4B04-4613-AFD8-CB3BA76EC9BC}"/>
                </a:ext>
              </a:extLst>
            </p:cNvPr>
            <p:cNvSpPr/>
            <p:nvPr/>
          </p:nvSpPr>
          <p:spPr bwMode="auto">
            <a:xfrm>
              <a:off x="1525807" y="1827568"/>
              <a:ext cx="3652019" cy="879213"/>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rgbClr val="C00000"/>
            </a:solidFill>
            <a:ln>
              <a:noFill/>
            </a:ln>
          </p:spPr>
          <p:txBody>
            <a:bodyPr vert="horz" wrap="square" lIns="91440" tIns="45720" rIns="91440" bIns="45720" numCol="1" anchor="t" anchorCtr="0" compatLnSpc="1"/>
            <a:lstStyle/>
            <a:p>
              <a:pPr algn="ctr" defTabSz="914400"/>
              <a:r>
                <a:rPr lang="en-US" altLang="zh-CN" sz="2400" dirty="0">
                  <a:solidFill>
                    <a:schemeClr val="bg1"/>
                  </a:solidFill>
                  <a:latin typeface="微软雅黑" panose="020B0503020204020204" pitchFamily="34" charset="-122"/>
                  <a:ea typeface="微软雅黑" panose="020B0503020204020204" pitchFamily="34" charset="-122"/>
                  <a:sym typeface="思源黑体 CN Normal" panose="020B0400000000000000" pitchFamily="34" charset="-122"/>
                </a:rPr>
                <a:t>04</a:t>
              </a:r>
            </a:p>
          </p:txBody>
        </p:sp>
      </p:grpSp>
      <p:sp>
        <p:nvSpPr>
          <p:cNvPr id="53" name="TextBox 10">
            <a:extLst>
              <a:ext uri="{FF2B5EF4-FFF2-40B4-BE49-F238E27FC236}">
                <a16:creationId xmlns:a16="http://schemas.microsoft.com/office/drawing/2014/main" id="{356F533F-B42D-47A9-82A0-8D55031FEB19}"/>
              </a:ext>
            </a:extLst>
          </p:cNvPr>
          <p:cNvSpPr txBox="1"/>
          <p:nvPr/>
        </p:nvSpPr>
        <p:spPr>
          <a:xfrm>
            <a:off x="4830068" y="4629651"/>
            <a:ext cx="4062371" cy="1497654"/>
          </a:xfrm>
          <a:prstGeom prst="rect">
            <a:avLst/>
          </a:prstGeom>
          <a:noFill/>
        </p:spPr>
        <p:txBody>
          <a:bodyPr wrap="square" rtlCol="0">
            <a:spAutoFit/>
          </a:bodyPr>
          <a:lstStyle/>
          <a:p>
            <a:pPr indent="467995" algn="just" fontAlgn="base">
              <a:lnSpc>
                <a:spcPct val="130000"/>
              </a:lnSpc>
              <a:spcBef>
                <a:spcPct val="0"/>
              </a:spcBef>
              <a:spcAft>
                <a:spcPct val="0"/>
              </a:spcAft>
              <a:defRPr/>
            </a:pPr>
            <a:r>
              <a:rPr lang="zh-CN" altLang="en-US" kern="0" dirty="0">
                <a:latin typeface="微软雅黑" panose="020B0503020204020204" pitchFamily="34" charset="-122"/>
                <a:ea typeface="微软雅黑" panose="020B0503020204020204" pitchFamily="34" charset="-122"/>
                <a:sym typeface="思源黑体 CN Normal" panose="020B0400000000000000" pitchFamily="34" charset="-122"/>
              </a:rPr>
              <a:t>针对湖北和武汉前期防控工作存在的严重问题，党中央及时提出整改要求，并对湖北省委和武汉市委领导班子作出调整充实。</a:t>
            </a:r>
          </a:p>
        </p:txBody>
      </p:sp>
    </p:spTree>
    <p:extLst>
      <p:ext uri="{BB962C8B-B14F-4D97-AF65-F5344CB8AC3E}">
        <p14:creationId xmlns:p14="http://schemas.microsoft.com/office/powerpoint/2010/main" val="115941863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1031875" y="215900"/>
            <a:ext cx="7847013" cy="541338"/>
          </a:xfrm>
        </p:spPr>
        <p:txBody>
          <a:bodyPr/>
          <a:lstStyle/>
          <a:p>
            <a:r>
              <a:rPr lang="zh-CN" altLang="en-US" sz="2400" dirty="0"/>
              <a:t>关于前一段疫情防控工作</a:t>
            </a:r>
          </a:p>
        </p:txBody>
      </p:sp>
      <p:cxnSp>
        <p:nvCxnSpPr>
          <p:cNvPr id="70" name="直接连接符 69">
            <a:extLst>
              <a:ext uri="{FF2B5EF4-FFF2-40B4-BE49-F238E27FC236}">
                <a16:creationId xmlns:a16="http://schemas.microsoft.com/office/drawing/2014/main" id="{407749CF-803A-42C8-BEAA-9D85CAFA7994}"/>
              </a:ext>
            </a:extLst>
          </p:cNvPr>
          <p:cNvCxnSpPr/>
          <p:nvPr/>
        </p:nvCxnSpPr>
        <p:spPr bwMode="auto">
          <a:xfrm>
            <a:off x="57372" y="1773143"/>
            <a:ext cx="6283007" cy="0"/>
          </a:xfrm>
          <a:prstGeom prst="line">
            <a:avLst/>
          </a:prstGeom>
          <a:solidFill>
            <a:srgbClr val="BD2531"/>
          </a:solidFill>
          <a:ln w="9525" cap="flat" cmpd="sng" algn="ctr">
            <a:solidFill>
              <a:srgbClr val="3D3D3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1" name="TextBox 30">
            <a:extLst>
              <a:ext uri="{FF2B5EF4-FFF2-40B4-BE49-F238E27FC236}">
                <a16:creationId xmlns:a16="http://schemas.microsoft.com/office/drawing/2014/main" id="{C894D3D2-0C75-4593-99BB-041810F71E9E}"/>
              </a:ext>
            </a:extLst>
          </p:cNvPr>
          <p:cNvSpPr txBox="1"/>
          <p:nvPr/>
        </p:nvSpPr>
        <p:spPr>
          <a:xfrm>
            <a:off x="936694" y="1126232"/>
            <a:ext cx="5330678" cy="645160"/>
          </a:xfrm>
          <a:prstGeom prst="rect">
            <a:avLst/>
          </a:prstGeom>
          <a:noFill/>
        </p:spPr>
        <p:txBody>
          <a:bodyPr wrap="square" rtlCol="0">
            <a:spAutoFit/>
          </a:bodyPr>
          <a:lstStyle/>
          <a:p>
            <a:pPr eaLnBrk="0" fontAlgn="base" hangingPunct="0">
              <a:lnSpc>
                <a:spcPct val="120000"/>
              </a:lnSpc>
              <a:spcBef>
                <a:spcPct val="0"/>
              </a:spcBef>
              <a:spcAft>
                <a:spcPct val="0"/>
              </a:spcAft>
              <a:buFont typeface="Arial" panose="020B0604020202020204" pitchFamily="34" charset="0"/>
              <a:buNone/>
              <a:defRPr/>
            </a:pPr>
            <a:r>
              <a:rPr lang="zh-CN" altLang="en-US" sz="3000" b="1" dirty="0">
                <a:solidFill>
                  <a:srgbClr val="C00000"/>
                </a:solidFill>
                <a:latin typeface="微软雅黑" panose="020B0503020204020204" pitchFamily="34" charset="-122"/>
                <a:ea typeface="微软雅黑" panose="020B0503020204020204" pitchFamily="34" charset="-122"/>
                <a:sym typeface="思源黑体 CN Normal" panose="020B0400000000000000" pitchFamily="34" charset="-122"/>
              </a:rPr>
              <a:t>统筹抓好其他地区防控工作</a:t>
            </a:r>
          </a:p>
        </p:txBody>
      </p:sp>
      <p:grpSp>
        <p:nvGrpSpPr>
          <p:cNvPr id="72" name="组合 71">
            <a:extLst>
              <a:ext uri="{FF2B5EF4-FFF2-40B4-BE49-F238E27FC236}">
                <a16:creationId xmlns:a16="http://schemas.microsoft.com/office/drawing/2014/main" id="{7B0FD2BE-3C9F-4BA9-809A-D28469B2E593}"/>
              </a:ext>
            </a:extLst>
          </p:cNvPr>
          <p:cNvGrpSpPr/>
          <p:nvPr/>
        </p:nvGrpSpPr>
        <p:grpSpPr>
          <a:xfrm>
            <a:off x="5896120" y="1011727"/>
            <a:ext cx="1012229" cy="761416"/>
            <a:chOff x="613246" y="2493034"/>
            <a:chExt cx="1324422" cy="996252"/>
          </a:xfrm>
        </p:grpSpPr>
        <p:grpSp>
          <p:nvGrpSpPr>
            <p:cNvPr id="73" name="组合 72">
              <a:extLst>
                <a:ext uri="{FF2B5EF4-FFF2-40B4-BE49-F238E27FC236}">
                  <a16:creationId xmlns:a16="http://schemas.microsoft.com/office/drawing/2014/main" id="{C38B1CB6-998E-482D-B62D-431CA759C001}"/>
                </a:ext>
              </a:extLst>
            </p:cNvPr>
            <p:cNvGrpSpPr/>
            <p:nvPr/>
          </p:nvGrpSpPr>
          <p:grpSpPr>
            <a:xfrm>
              <a:off x="613246" y="2493034"/>
              <a:ext cx="1324422" cy="996252"/>
              <a:chOff x="3202171" y="1462739"/>
              <a:chExt cx="1919019" cy="1443518"/>
            </a:xfrm>
          </p:grpSpPr>
          <p:grpSp>
            <p:nvGrpSpPr>
              <p:cNvPr id="75" name="组合 74">
                <a:extLst>
                  <a:ext uri="{FF2B5EF4-FFF2-40B4-BE49-F238E27FC236}">
                    <a16:creationId xmlns:a16="http://schemas.microsoft.com/office/drawing/2014/main" id="{5516E142-0231-4C91-9418-C866F213EF1C}"/>
                  </a:ext>
                </a:extLst>
              </p:cNvPr>
              <p:cNvGrpSpPr/>
              <p:nvPr/>
            </p:nvGrpSpPr>
            <p:grpSpPr>
              <a:xfrm>
                <a:off x="3433282" y="1462739"/>
                <a:ext cx="1443518" cy="1443518"/>
                <a:chOff x="2681608" y="1294395"/>
                <a:chExt cx="1506218" cy="1506218"/>
              </a:xfrm>
            </p:grpSpPr>
            <p:sp>
              <p:nvSpPr>
                <p:cNvPr id="77" name="椭圆 76">
                  <a:extLst>
                    <a:ext uri="{FF2B5EF4-FFF2-40B4-BE49-F238E27FC236}">
                      <a16:creationId xmlns:a16="http://schemas.microsoft.com/office/drawing/2014/main" id="{32A0BE34-5D82-4885-8F81-B12E3E252B37}"/>
                    </a:ext>
                  </a:extLst>
                </p:cNvPr>
                <p:cNvSpPr/>
                <p:nvPr/>
              </p:nvSpPr>
              <p:spPr>
                <a:xfrm>
                  <a:off x="2681608" y="1294395"/>
                  <a:ext cx="1506218" cy="1506218"/>
                </a:xfrm>
                <a:prstGeom prst="ellipse">
                  <a:avLst/>
                </a:prstGeom>
                <a:solidFill>
                  <a:schemeClr val="bg1"/>
                </a:solidFill>
                <a:ln w="12700" cap="flat" cmpd="sng" algn="ctr">
                  <a:solidFill>
                    <a:srgbClr val="C00000"/>
                  </a:solidFill>
                  <a:prstDash val="solid"/>
                </a:ln>
                <a:effectLst/>
              </p:spPr>
              <p:txBody>
                <a:bodyPr wrap="square" rtlCol="0" anchor="ctr">
                  <a:noAutofit/>
                </a:bodyPr>
                <a:lstStyle/>
                <a:p>
                  <a:pPr algn="ctr" defTabSz="1219200">
                    <a:defRPr/>
                  </a:pPr>
                  <a:endParaRPr lang="zh-CN" altLang="en-US" sz="2400" kern="0" dirty="0">
                    <a:solidFill>
                      <a:srgbClr val="000000"/>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78" name="Freeform 5">
                  <a:extLst>
                    <a:ext uri="{FF2B5EF4-FFF2-40B4-BE49-F238E27FC236}">
                      <a16:creationId xmlns:a16="http://schemas.microsoft.com/office/drawing/2014/main" id="{C26C0169-7390-4DD0-9A55-0E66608BD6B0}"/>
                    </a:ext>
                  </a:extLst>
                </p:cNvPr>
                <p:cNvSpPr/>
                <p:nvPr/>
              </p:nvSpPr>
              <p:spPr bwMode="auto">
                <a:xfrm flipV="1">
                  <a:off x="2777383" y="1390167"/>
                  <a:ext cx="1314666" cy="1314675"/>
                </a:xfrm>
                <a:prstGeom prst="ellipse">
                  <a:avLst/>
                </a:prstGeom>
                <a:solidFill>
                  <a:srgbClr val="C00000"/>
                </a:solidFill>
                <a:ln w="9525" cap="flat" cmpd="sng" algn="ctr">
                  <a:noFill/>
                  <a:prstDash val="solid"/>
                </a:ln>
                <a:effectLst/>
              </p:spPr>
              <p:txBody>
                <a:bodyPr wrap="square" rtlCol="0" anchor="ctr">
                  <a:noAutofit/>
                </a:bodyPr>
                <a:lstStyle/>
                <a:p>
                  <a:pPr algn="ctr" defTabSz="1219200">
                    <a:defRPr/>
                  </a:pPr>
                  <a:endParaRPr lang="zh-CN" altLang="en-US" sz="2400" kern="0" dirty="0">
                    <a:solidFill>
                      <a:srgbClr val="000000"/>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79" name="任意多边形 43">
                  <a:extLst>
                    <a:ext uri="{FF2B5EF4-FFF2-40B4-BE49-F238E27FC236}">
                      <a16:creationId xmlns:a16="http://schemas.microsoft.com/office/drawing/2014/main" id="{06A9E843-D077-49E6-8925-024A5D4D26E8}"/>
                    </a:ext>
                  </a:extLst>
                </p:cNvPr>
                <p:cNvSpPr/>
                <p:nvPr/>
              </p:nvSpPr>
              <p:spPr bwMode="auto">
                <a:xfrm flipV="1">
                  <a:off x="2688967" y="1301750"/>
                  <a:ext cx="1326030"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0000">
                      <a:srgbClr val="FFFFFF">
                        <a:alpha val="0"/>
                      </a:srgbClr>
                    </a:gs>
                    <a:gs pos="95000">
                      <a:srgbClr val="FFFFFF">
                        <a:alpha val="90000"/>
                      </a:srgbClr>
                    </a:gs>
                  </a:gsLst>
                  <a:lin ang="8100000" scaled="1"/>
                  <a:tileRect/>
                </a:gradFill>
                <a:ln w="9525" cap="flat" cmpd="sng" algn="ctr">
                  <a:noFill/>
                  <a:prstDash val="solid"/>
                </a:ln>
                <a:effectLst/>
              </p:spPr>
              <p:txBody>
                <a:bodyPr wrap="square" rtlCol="0" anchor="ctr">
                  <a:noAutofit/>
                </a:bodyPr>
                <a:lstStyle/>
                <a:p>
                  <a:pPr algn="ctr" defTabSz="1219200">
                    <a:defRPr/>
                  </a:pPr>
                  <a:endParaRPr lang="zh-CN" altLang="en-US" sz="2400" kern="0" dirty="0">
                    <a:solidFill>
                      <a:srgbClr val="000000"/>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76" name="TextBox 14">
                <a:extLst>
                  <a:ext uri="{FF2B5EF4-FFF2-40B4-BE49-F238E27FC236}">
                    <a16:creationId xmlns:a16="http://schemas.microsoft.com/office/drawing/2014/main" id="{91889EA7-B438-40F3-BD12-F82AF6583D78}"/>
                  </a:ext>
                </a:extLst>
              </p:cNvPr>
              <p:cNvSpPr txBox="1"/>
              <p:nvPr/>
            </p:nvSpPr>
            <p:spPr>
              <a:xfrm>
                <a:off x="3202171" y="1856142"/>
                <a:ext cx="1919019" cy="953161"/>
              </a:xfrm>
              <a:prstGeom prst="rect">
                <a:avLst/>
              </a:prstGeom>
              <a:noFill/>
              <a:effectLst/>
            </p:spPr>
            <p:txBody>
              <a:bodyPr wrap="square" rtlCol="0">
                <a:spAutoFit/>
              </a:bodyPr>
              <a:lstStyle/>
              <a:p>
                <a:pPr algn="ctr" defTabSz="1219200">
                  <a:defRPr/>
                </a:pPr>
                <a:endParaRPr lang="zh-CN" altLang="en-US" sz="2665" b="1" kern="0" dirty="0">
                  <a:solidFill>
                    <a:prstClr val="white"/>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74" name="Freeform 5">
              <a:extLst>
                <a:ext uri="{FF2B5EF4-FFF2-40B4-BE49-F238E27FC236}">
                  <a16:creationId xmlns:a16="http://schemas.microsoft.com/office/drawing/2014/main" id="{2FEB75B4-2CC0-4514-986D-D334AA128CA8}"/>
                </a:ext>
              </a:extLst>
            </p:cNvPr>
            <p:cNvSpPr>
              <a:spLocks noChangeAspect="1"/>
            </p:cNvSpPr>
            <p:nvPr/>
          </p:nvSpPr>
          <p:spPr bwMode="auto">
            <a:xfrm>
              <a:off x="979358" y="2677314"/>
              <a:ext cx="576000" cy="585713"/>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DFBF7"/>
            </a:solidFill>
            <a:ln>
              <a:noFill/>
            </a:ln>
            <a:effectLst/>
          </p:spPr>
          <p:txBody>
            <a:bodyPr vert="horz" wrap="square" lIns="121920" tIns="60960" rIns="121920" bIns="60960" numCol="1" anchor="t" anchorCtr="0" compatLnSpc="1"/>
            <a:lstStyle/>
            <a:p>
              <a:pPr defTabSz="914400"/>
              <a:endParaRPr lang="zh-CN" altLang="en-US" sz="2400">
                <a:solidFill>
                  <a:prstClr val="black"/>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80" name="文本框 79">
            <a:extLst>
              <a:ext uri="{FF2B5EF4-FFF2-40B4-BE49-F238E27FC236}">
                <a16:creationId xmlns:a16="http://schemas.microsoft.com/office/drawing/2014/main" id="{3BB6C870-1144-4C69-A588-526BAEBBF7CB}"/>
              </a:ext>
            </a:extLst>
          </p:cNvPr>
          <p:cNvSpPr txBox="1"/>
          <p:nvPr/>
        </p:nvSpPr>
        <p:spPr>
          <a:xfrm>
            <a:off x="57372" y="639741"/>
            <a:ext cx="1143000" cy="1305294"/>
          </a:xfrm>
          <a:prstGeom prst="rect">
            <a:avLst/>
          </a:prstGeom>
          <a:noFill/>
        </p:spPr>
        <p:txBody>
          <a:bodyPr wrap="square" rtlCol="0">
            <a:spAutoFit/>
          </a:bodyPr>
          <a:lstStyle/>
          <a:p>
            <a:pPr algn="just" defTabSz="914400">
              <a:lnSpc>
                <a:spcPct val="150000"/>
              </a:lnSpc>
            </a:pPr>
            <a:r>
              <a:rPr lang="en-US" altLang="zh-CN" sz="6000" b="1" i="1" dirty="0">
                <a:solidFill>
                  <a:prstClr val="white">
                    <a:lumMod val="50000"/>
                  </a:prst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3-</a:t>
            </a:r>
            <a:endParaRPr lang="zh-CN" altLang="en-US" sz="6000" b="1" i="1" dirty="0">
              <a:solidFill>
                <a:prstClr val="white">
                  <a:lumMod val="50000"/>
                </a:prst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nvGrpSpPr>
          <p:cNvPr id="81" name="组合 80">
            <a:extLst>
              <a:ext uri="{FF2B5EF4-FFF2-40B4-BE49-F238E27FC236}">
                <a16:creationId xmlns:a16="http://schemas.microsoft.com/office/drawing/2014/main" id="{7F34A258-47C3-4375-A720-FE3B3492969A}"/>
              </a:ext>
            </a:extLst>
          </p:cNvPr>
          <p:cNvGrpSpPr/>
          <p:nvPr/>
        </p:nvGrpSpPr>
        <p:grpSpPr>
          <a:xfrm>
            <a:off x="0" y="3234034"/>
            <a:ext cx="4511433" cy="3064205"/>
            <a:chOff x="7067195" y="1921398"/>
            <a:chExt cx="5099171" cy="3463402"/>
          </a:xfrm>
        </p:grpSpPr>
        <p:grpSp>
          <p:nvGrpSpPr>
            <p:cNvPr id="82" name="组合 4">
              <a:extLst>
                <a:ext uri="{FF2B5EF4-FFF2-40B4-BE49-F238E27FC236}">
                  <a16:creationId xmlns:a16="http://schemas.microsoft.com/office/drawing/2014/main" id="{1F68B056-109D-4382-B381-D36B0B24AB44}"/>
                </a:ext>
              </a:extLst>
            </p:cNvPr>
            <p:cNvGrpSpPr/>
            <p:nvPr/>
          </p:nvGrpSpPr>
          <p:grpSpPr bwMode="auto">
            <a:xfrm>
              <a:off x="7067195" y="1921398"/>
              <a:ext cx="5099171" cy="3463402"/>
              <a:chOff x="0" y="0"/>
              <a:chExt cx="5623072" cy="3649932"/>
            </a:xfrm>
          </p:grpSpPr>
          <p:sp>
            <p:nvSpPr>
              <p:cNvPr id="84" name="Rectangle 6">
                <a:extLst>
                  <a:ext uri="{FF2B5EF4-FFF2-40B4-BE49-F238E27FC236}">
                    <a16:creationId xmlns:a16="http://schemas.microsoft.com/office/drawing/2014/main" id="{F186A859-1376-467F-BDD0-8286D573EB14}"/>
                  </a:ext>
                </a:extLst>
              </p:cNvPr>
              <p:cNvSpPr>
                <a:spLocks noChangeArrowheads="1"/>
              </p:cNvSpPr>
              <p:nvPr/>
            </p:nvSpPr>
            <p:spPr bwMode="auto">
              <a:xfrm>
                <a:off x="1781863" y="154881"/>
                <a:ext cx="2190251" cy="3135610"/>
              </a:xfrm>
              <a:prstGeom prst="rect">
                <a:avLst/>
              </a:prstGeom>
              <a:solidFill>
                <a:srgbClr val="7F4A2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85" name="Rectangle 7">
                <a:extLst>
                  <a:ext uri="{FF2B5EF4-FFF2-40B4-BE49-F238E27FC236}">
                    <a16:creationId xmlns:a16="http://schemas.microsoft.com/office/drawing/2014/main" id="{8B35358B-CE77-43AB-A41D-F8BFD93D2D76}"/>
                  </a:ext>
                </a:extLst>
              </p:cNvPr>
              <p:cNvSpPr>
                <a:spLocks noChangeArrowheads="1"/>
              </p:cNvSpPr>
              <p:nvPr/>
            </p:nvSpPr>
            <p:spPr bwMode="auto">
              <a:xfrm>
                <a:off x="1935283" y="412042"/>
                <a:ext cx="1883411" cy="267242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86" name="Rectangle 8">
                <a:extLst>
                  <a:ext uri="{FF2B5EF4-FFF2-40B4-BE49-F238E27FC236}">
                    <a16:creationId xmlns:a16="http://schemas.microsoft.com/office/drawing/2014/main" id="{C8A4CEBE-7A0F-471F-97EA-951925129DAC}"/>
                  </a:ext>
                </a:extLst>
              </p:cNvPr>
              <p:cNvSpPr>
                <a:spLocks noChangeArrowheads="1"/>
              </p:cNvSpPr>
              <p:nvPr/>
            </p:nvSpPr>
            <p:spPr bwMode="auto">
              <a:xfrm>
                <a:off x="2036102" y="616602"/>
                <a:ext cx="815317" cy="720343"/>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87" name="Rectangle 9">
                <a:extLst>
                  <a:ext uri="{FF2B5EF4-FFF2-40B4-BE49-F238E27FC236}">
                    <a16:creationId xmlns:a16="http://schemas.microsoft.com/office/drawing/2014/main" id="{35F27402-9D14-4124-8D90-3B200F19112D}"/>
                  </a:ext>
                </a:extLst>
              </p:cNvPr>
              <p:cNvSpPr>
                <a:spLocks noChangeArrowheads="1"/>
              </p:cNvSpPr>
              <p:nvPr/>
            </p:nvSpPr>
            <p:spPr bwMode="auto">
              <a:xfrm>
                <a:off x="2443760" y="1645246"/>
                <a:ext cx="1272654" cy="463182"/>
              </a:xfrm>
              <a:prstGeom prst="rect">
                <a:avLst/>
              </a:prstGeom>
              <a:solidFill>
                <a:srgbClr val="FEFDF8"/>
              </a:solidFill>
              <a:ln w="9525">
                <a:solidFill>
                  <a:srgbClr val="000000"/>
                </a:solidFill>
                <a:miter lim="800000"/>
              </a:ln>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88" name="Rectangle 10">
                <a:extLst>
                  <a:ext uri="{FF2B5EF4-FFF2-40B4-BE49-F238E27FC236}">
                    <a16:creationId xmlns:a16="http://schemas.microsoft.com/office/drawing/2014/main" id="{602D1C26-93EA-47F1-AF61-3B7D191E07E6}"/>
                  </a:ext>
                </a:extLst>
              </p:cNvPr>
              <p:cNvSpPr>
                <a:spLocks noChangeArrowheads="1"/>
              </p:cNvSpPr>
              <p:nvPr/>
            </p:nvSpPr>
            <p:spPr bwMode="auto">
              <a:xfrm>
                <a:off x="2953699" y="616602"/>
                <a:ext cx="762716" cy="5260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89" name="Rectangle 11">
                <a:extLst>
                  <a:ext uri="{FF2B5EF4-FFF2-40B4-BE49-F238E27FC236}">
                    <a16:creationId xmlns:a16="http://schemas.microsoft.com/office/drawing/2014/main" id="{E931616F-3B57-4DDA-8856-6673D4ECE8DD}"/>
                  </a:ext>
                </a:extLst>
              </p:cNvPr>
              <p:cNvSpPr>
                <a:spLocks noChangeArrowheads="1"/>
              </p:cNvSpPr>
              <p:nvPr/>
            </p:nvSpPr>
            <p:spPr bwMode="auto">
              <a:xfrm>
                <a:off x="2953699" y="771483"/>
                <a:ext cx="762716" cy="5114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90" name="Rectangle 12">
                <a:extLst>
                  <a:ext uri="{FF2B5EF4-FFF2-40B4-BE49-F238E27FC236}">
                    <a16:creationId xmlns:a16="http://schemas.microsoft.com/office/drawing/2014/main" id="{7D23A1A4-404D-438D-9844-C802CBDDD9F8}"/>
                  </a:ext>
                </a:extLst>
              </p:cNvPr>
              <p:cNvSpPr>
                <a:spLocks noChangeArrowheads="1"/>
              </p:cNvSpPr>
              <p:nvPr/>
            </p:nvSpPr>
            <p:spPr bwMode="auto">
              <a:xfrm>
                <a:off x="2953699" y="873763"/>
                <a:ext cx="762716" cy="5114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91" name="Rectangle 13">
                <a:extLst>
                  <a:ext uri="{FF2B5EF4-FFF2-40B4-BE49-F238E27FC236}">
                    <a16:creationId xmlns:a16="http://schemas.microsoft.com/office/drawing/2014/main" id="{83660A40-049A-45C5-A160-66BCDD279BC6}"/>
                  </a:ext>
                </a:extLst>
              </p:cNvPr>
              <p:cNvSpPr>
                <a:spLocks noChangeArrowheads="1"/>
              </p:cNvSpPr>
              <p:nvPr/>
            </p:nvSpPr>
            <p:spPr bwMode="auto">
              <a:xfrm>
                <a:off x="2953699" y="1028644"/>
                <a:ext cx="762716" cy="5114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92" name="Rectangle 14">
                <a:extLst>
                  <a:ext uri="{FF2B5EF4-FFF2-40B4-BE49-F238E27FC236}">
                    <a16:creationId xmlns:a16="http://schemas.microsoft.com/office/drawing/2014/main" id="{F015D21C-1727-497E-8F14-F3849E3E99D5}"/>
                  </a:ext>
                </a:extLst>
              </p:cNvPr>
              <p:cNvSpPr>
                <a:spLocks noChangeArrowheads="1"/>
              </p:cNvSpPr>
              <p:nvPr/>
            </p:nvSpPr>
            <p:spPr bwMode="auto">
              <a:xfrm>
                <a:off x="2953699" y="1130924"/>
                <a:ext cx="762716" cy="5114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93" name="Rectangle 15">
                <a:extLst>
                  <a:ext uri="{FF2B5EF4-FFF2-40B4-BE49-F238E27FC236}">
                    <a16:creationId xmlns:a16="http://schemas.microsoft.com/office/drawing/2014/main" id="{EDB3D575-513D-4C15-870F-1269978DF522}"/>
                  </a:ext>
                </a:extLst>
              </p:cNvPr>
              <p:cNvSpPr>
                <a:spLocks noChangeArrowheads="1"/>
              </p:cNvSpPr>
              <p:nvPr/>
            </p:nvSpPr>
            <p:spPr bwMode="auto">
              <a:xfrm>
                <a:off x="2953699" y="1285805"/>
                <a:ext cx="762716" cy="5114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94" name="Rectangle 16">
                <a:extLst>
                  <a:ext uri="{FF2B5EF4-FFF2-40B4-BE49-F238E27FC236}">
                    <a16:creationId xmlns:a16="http://schemas.microsoft.com/office/drawing/2014/main" id="{6454D2BF-69A8-49D1-84C1-50866A79D98F}"/>
                  </a:ext>
                </a:extLst>
              </p:cNvPr>
              <p:cNvSpPr>
                <a:spLocks noChangeArrowheads="1"/>
              </p:cNvSpPr>
              <p:nvPr/>
            </p:nvSpPr>
            <p:spPr bwMode="auto">
              <a:xfrm>
                <a:off x="2036102" y="1388085"/>
                <a:ext cx="1680313" cy="5114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95" name="Rectangle 17">
                <a:extLst>
                  <a:ext uri="{FF2B5EF4-FFF2-40B4-BE49-F238E27FC236}">
                    <a16:creationId xmlns:a16="http://schemas.microsoft.com/office/drawing/2014/main" id="{C75507FC-D93A-4001-BABA-CF607E53C262}"/>
                  </a:ext>
                </a:extLst>
              </p:cNvPr>
              <p:cNvSpPr>
                <a:spLocks noChangeArrowheads="1"/>
              </p:cNvSpPr>
              <p:nvPr/>
            </p:nvSpPr>
            <p:spPr bwMode="auto">
              <a:xfrm>
                <a:off x="2036102" y="1542966"/>
                <a:ext cx="815317" cy="5114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96" name="Rectangle 18">
                <a:extLst>
                  <a:ext uri="{FF2B5EF4-FFF2-40B4-BE49-F238E27FC236}">
                    <a16:creationId xmlns:a16="http://schemas.microsoft.com/office/drawing/2014/main" id="{5510C755-6A30-47DB-8A60-2C6F5F426DE7}"/>
                  </a:ext>
                </a:extLst>
              </p:cNvPr>
              <p:cNvSpPr>
                <a:spLocks noChangeArrowheads="1"/>
              </p:cNvSpPr>
              <p:nvPr/>
            </p:nvSpPr>
            <p:spPr bwMode="auto">
              <a:xfrm>
                <a:off x="2443760" y="2210707"/>
                <a:ext cx="1272654" cy="5114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97" name="Rectangle 19">
                <a:extLst>
                  <a:ext uri="{FF2B5EF4-FFF2-40B4-BE49-F238E27FC236}">
                    <a16:creationId xmlns:a16="http://schemas.microsoft.com/office/drawing/2014/main" id="{D57C080D-8048-4DC5-86E8-CBF053106788}"/>
                  </a:ext>
                </a:extLst>
              </p:cNvPr>
              <p:cNvSpPr>
                <a:spLocks noChangeArrowheads="1"/>
              </p:cNvSpPr>
              <p:nvPr/>
            </p:nvSpPr>
            <p:spPr bwMode="auto">
              <a:xfrm>
                <a:off x="2443760" y="2312987"/>
                <a:ext cx="1272654" cy="5260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98" name="Rectangle 20">
                <a:extLst>
                  <a:ext uri="{FF2B5EF4-FFF2-40B4-BE49-F238E27FC236}">
                    <a16:creationId xmlns:a16="http://schemas.microsoft.com/office/drawing/2014/main" id="{50841654-2C2B-469A-9708-205953E9555B}"/>
                  </a:ext>
                </a:extLst>
              </p:cNvPr>
              <p:cNvSpPr>
                <a:spLocks noChangeArrowheads="1"/>
              </p:cNvSpPr>
              <p:nvPr/>
            </p:nvSpPr>
            <p:spPr bwMode="auto">
              <a:xfrm>
                <a:off x="2443760" y="2467868"/>
                <a:ext cx="1272654" cy="5114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99" name="Rectangle 21">
                <a:extLst>
                  <a:ext uri="{FF2B5EF4-FFF2-40B4-BE49-F238E27FC236}">
                    <a16:creationId xmlns:a16="http://schemas.microsoft.com/office/drawing/2014/main" id="{6C4256FE-A9FA-4A4F-8879-6FF02676E8D1}"/>
                  </a:ext>
                </a:extLst>
              </p:cNvPr>
              <p:cNvSpPr>
                <a:spLocks noChangeArrowheads="1"/>
              </p:cNvSpPr>
              <p:nvPr/>
            </p:nvSpPr>
            <p:spPr bwMode="auto">
              <a:xfrm>
                <a:off x="2443760" y="2570148"/>
                <a:ext cx="1272654" cy="5114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100" name="Rectangle 22">
                <a:extLst>
                  <a:ext uri="{FF2B5EF4-FFF2-40B4-BE49-F238E27FC236}">
                    <a16:creationId xmlns:a16="http://schemas.microsoft.com/office/drawing/2014/main" id="{79C1190E-9018-4CFC-B0A6-FC05B0310E3F}"/>
                  </a:ext>
                </a:extLst>
              </p:cNvPr>
              <p:cNvSpPr>
                <a:spLocks noChangeArrowheads="1"/>
              </p:cNvSpPr>
              <p:nvPr/>
            </p:nvSpPr>
            <p:spPr bwMode="auto">
              <a:xfrm>
                <a:off x="2443760" y="2725029"/>
                <a:ext cx="1272654" cy="5114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101" name="Rectangle 23">
                <a:extLst>
                  <a:ext uri="{FF2B5EF4-FFF2-40B4-BE49-F238E27FC236}">
                    <a16:creationId xmlns:a16="http://schemas.microsoft.com/office/drawing/2014/main" id="{459A7FE6-1453-426F-86D4-48762C343DE2}"/>
                  </a:ext>
                </a:extLst>
              </p:cNvPr>
              <p:cNvSpPr>
                <a:spLocks noChangeArrowheads="1"/>
              </p:cNvSpPr>
              <p:nvPr/>
            </p:nvSpPr>
            <p:spPr bwMode="auto">
              <a:xfrm>
                <a:off x="2443760" y="2878449"/>
                <a:ext cx="713037" cy="146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102" name="Rectangle 24">
                <a:extLst>
                  <a:ext uri="{FF2B5EF4-FFF2-40B4-BE49-F238E27FC236}">
                    <a16:creationId xmlns:a16="http://schemas.microsoft.com/office/drawing/2014/main" id="{A9FBC40F-D7B4-46C9-910E-3BEEBF7AE1E2}"/>
                  </a:ext>
                </a:extLst>
              </p:cNvPr>
              <p:cNvSpPr>
                <a:spLocks noChangeArrowheads="1"/>
              </p:cNvSpPr>
              <p:nvPr/>
            </p:nvSpPr>
            <p:spPr bwMode="auto">
              <a:xfrm>
                <a:off x="2189521" y="206020"/>
                <a:ext cx="1374934" cy="2060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103" name="Rectangle 25">
                <a:extLst>
                  <a:ext uri="{FF2B5EF4-FFF2-40B4-BE49-F238E27FC236}">
                    <a16:creationId xmlns:a16="http://schemas.microsoft.com/office/drawing/2014/main" id="{D716842A-929E-434D-9CE7-AB7CE802B77A}"/>
                  </a:ext>
                </a:extLst>
              </p:cNvPr>
              <p:cNvSpPr>
                <a:spLocks noChangeArrowheads="1"/>
              </p:cNvSpPr>
              <p:nvPr/>
            </p:nvSpPr>
            <p:spPr bwMode="auto">
              <a:xfrm>
                <a:off x="2189521" y="412042"/>
                <a:ext cx="1374934" cy="51140"/>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104" name="Freeform 26">
                <a:extLst>
                  <a:ext uri="{FF2B5EF4-FFF2-40B4-BE49-F238E27FC236}">
                    <a16:creationId xmlns:a16="http://schemas.microsoft.com/office/drawing/2014/main" id="{87DE63E3-C77B-4132-B76B-14670D15D8FC}"/>
                  </a:ext>
                </a:extLst>
              </p:cNvPr>
              <p:cNvSpPr/>
              <p:nvPr/>
            </p:nvSpPr>
            <p:spPr bwMode="auto">
              <a:xfrm>
                <a:off x="2494900" y="0"/>
                <a:ext cx="764177" cy="463182"/>
              </a:xfrm>
              <a:custGeom>
                <a:avLst/>
                <a:gdLst>
                  <a:gd name="T0" fmla="*/ 2147483647 w 15"/>
                  <a:gd name="T1" fmla="*/ 2147483647 h 9"/>
                  <a:gd name="T2" fmla="*/ 0 w 15"/>
                  <a:gd name="T3" fmla="*/ 2147483647 h 9"/>
                  <a:gd name="T4" fmla="*/ 0 w 15"/>
                  <a:gd name="T5" fmla="*/ 2147483647 h 9"/>
                  <a:gd name="T6" fmla="*/ 2147483647 w 15"/>
                  <a:gd name="T7" fmla="*/ 2147483647 h 9"/>
                  <a:gd name="T8" fmla="*/ 2147483647 w 15"/>
                  <a:gd name="T9" fmla="*/ 2147483647 h 9"/>
                  <a:gd name="T10" fmla="*/ 2147483647 w 15"/>
                  <a:gd name="T11" fmla="*/ 2147483647 h 9"/>
                  <a:gd name="T12" fmla="*/ 2147483647 w 15"/>
                  <a:gd name="T13" fmla="*/ 0 h 9"/>
                  <a:gd name="T14" fmla="*/ 2147483647 w 15"/>
                  <a:gd name="T15" fmla="*/ 0 h 9"/>
                  <a:gd name="T16" fmla="*/ 2147483647 w 15"/>
                  <a:gd name="T17" fmla="*/ 0 h 9"/>
                  <a:gd name="T18" fmla="*/ 2147483647 w 15"/>
                  <a:gd name="T19" fmla="*/ 0 h 9"/>
                  <a:gd name="T20" fmla="*/ 2147483647 w 15"/>
                  <a:gd name="T21" fmla="*/ 2147483647 h 9"/>
                  <a:gd name="T22" fmla="*/ 2147483647 w 15"/>
                  <a:gd name="T23" fmla="*/ 2147483647 h 9"/>
                  <a:gd name="T24" fmla="*/ 2147483647 w 15"/>
                  <a:gd name="T25" fmla="*/ 2147483647 h 9"/>
                  <a:gd name="T26" fmla="*/ 2147483647 w 15"/>
                  <a:gd name="T27" fmla="*/ 2147483647 h 9"/>
                  <a:gd name="T28" fmla="*/ 2147483647 w 15"/>
                  <a:gd name="T29" fmla="*/ 2147483647 h 9"/>
                  <a:gd name="T30" fmla="*/ 2147483647 w 15"/>
                  <a:gd name="T31" fmla="*/ 2147483647 h 9"/>
                  <a:gd name="T32" fmla="*/ 2147483647 w 15"/>
                  <a:gd name="T33" fmla="*/ 2147483647 h 9"/>
                  <a:gd name="T34" fmla="*/ 2147483647 w 15"/>
                  <a:gd name="T35" fmla="*/ 0 h 9"/>
                  <a:gd name="T36" fmla="*/ 2147483647 w 15"/>
                  <a:gd name="T37" fmla="*/ 0 h 9"/>
                  <a:gd name="T38" fmla="*/ 2147483647 w 15"/>
                  <a:gd name="T39" fmla="*/ 0 h 9"/>
                  <a:gd name="T40" fmla="*/ 2147483647 w 15"/>
                  <a:gd name="T41" fmla="*/ 0 h 9"/>
                  <a:gd name="T42" fmla="*/ 0 w 15"/>
                  <a:gd name="T43" fmla="*/ 2147483647 h 9"/>
                  <a:gd name="T44" fmla="*/ 2147483647 w 15"/>
                  <a:gd name="T45" fmla="*/ 2147483647 h 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5" h="9">
                    <a:moveTo>
                      <a:pt x="2" y="3"/>
                    </a:moveTo>
                    <a:cubicBezTo>
                      <a:pt x="0" y="9"/>
                      <a:pt x="0" y="9"/>
                      <a:pt x="0" y="9"/>
                    </a:cubicBezTo>
                    <a:cubicBezTo>
                      <a:pt x="0" y="9"/>
                      <a:pt x="0" y="9"/>
                      <a:pt x="0" y="9"/>
                    </a:cubicBezTo>
                    <a:cubicBezTo>
                      <a:pt x="2" y="2"/>
                      <a:pt x="2" y="2"/>
                      <a:pt x="2" y="2"/>
                    </a:cubicBezTo>
                    <a:cubicBezTo>
                      <a:pt x="2" y="2"/>
                      <a:pt x="2" y="2"/>
                      <a:pt x="2" y="2"/>
                    </a:cubicBezTo>
                    <a:cubicBezTo>
                      <a:pt x="2" y="2"/>
                      <a:pt x="1" y="2"/>
                      <a:pt x="1" y="1"/>
                    </a:cubicBezTo>
                    <a:cubicBezTo>
                      <a:pt x="1" y="1"/>
                      <a:pt x="1" y="0"/>
                      <a:pt x="2" y="0"/>
                    </a:cubicBezTo>
                    <a:cubicBezTo>
                      <a:pt x="13" y="0"/>
                      <a:pt x="13" y="0"/>
                      <a:pt x="13" y="0"/>
                    </a:cubicBezTo>
                    <a:cubicBezTo>
                      <a:pt x="13" y="0"/>
                      <a:pt x="13" y="0"/>
                      <a:pt x="13" y="0"/>
                    </a:cubicBezTo>
                    <a:cubicBezTo>
                      <a:pt x="13" y="0"/>
                      <a:pt x="13" y="0"/>
                      <a:pt x="13" y="0"/>
                    </a:cubicBezTo>
                    <a:cubicBezTo>
                      <a:pt x="14" y="0"/>
                      <a:pt x="14" y="1"/>
                      <a:pt x="14" y="1"/>
                    </a:cubicBezTo>
                    <a:cubicBezTo>
                      <a:pt x="14" y="2"/>
                      <a:pt x="13" y="2"/>
                      <a:pt x="13" y="2"/>
                    </a:cubicBezTo>
                    <a:cubicBezTo>
                      <a:pt x="13" y="2"/>
                      <a:pt x="13" y="2"/>
                      <a:pt x="13" y="2"/>
                    </a:cubicBezTo>
                    <a:cubicBezTo>
                      <a:pt x="15" y="9"/>
                      <a:pt x="15" y="9"/>
                      <a:pt x="15" y="9"/>
                    </a:cubicBezTo>
                    <a:cubicBezTo>
                      <a:pt x="15" y="9"/>
                      <a:pt x="15" y="9"/>
                      <a:pt x="15" y="9"/>
                    </a:cubicBezTo>
                    <a:cubicBezTo>
                      <a:pt x="14" y="3"/>
                      <a:pt x="14" y="3"/>
                      <a:pt x="14" y="3"/>
                    </a:cubicBezTo>
                    <a:cubicBezTo>
                      <a:pt x="14" y="2"/>
                      <a:pt x="15" y="2"/>
                      <a:pt x="15" y="1"/>
                    </a:cubicBezTo>
                    <a:cubicBezTo>
                      <a:pt x="15" y="1"/>
                      <a:pt x="14" y="0"/>
                      <a:pt x="13" y="0"/>
                    </a:cubicBezTo>
                    <a:cubicBezTo>
                      <a:pt x="2" y="0"/>
                      <a:pt x="2" y="0"/>
                      <a:pt x="2" y="0"/>
                    </a:cubicBezTo>
                    <a:cubicBezTo>
                      <a:pt x="2" y="0"/>
                      <a:pt x="2" y="0"/>
                      <a:pt x="2" y="0"/>
                    </a:cubicBezTo>
                    <a:cubicBezTo>
                      <a:pt x="2" y="0"/>
                      <a:pt x="2" y="0"/>
                      <a:pt x="2" y="0"/>
                    </a:cubicBezTo>
                    <a:cubicBezTo>
                      <a:pt x="1" y="0"/>
                      <a:pt x="0" y="1"/>
                      <a:pt x="0" y="1"/>
                    </a:cubicBezTo>
                    <a:cubicBezTo>
                      <a:pt x="0" y="2"/>
                      <a:pt x="1" y="2"/>
                      <a:pt x="2" y="3"/>
                    </a:cubicBez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105" name="Freeform 27">
                <a:extLst>
                  <a:ext uri="{FF2B5EF4-FFF2-40B4-BE49-F238E27FC236}">
                    <a16:creationId xmlns:a16="http://schemas.microsoft.com/office/drawing/2014/main" id="{09636897-FEC4-4EC3-83ED-37069C122503}"/>
                  </a:ext>
                </a:extLst>
              </p:cNvPr>
              <p:cNvSpPr/>
              <p:nvPr/>
            </p:nvSpPr>
            <p:spPr bwMode="auto">
              <a:xfrm>
                <a:off x="1986423" y="1234664"/>
                <a:ext cx="406197" cy="512861"/>
              </a:xfrm>
              <a:custGeom>
                <a:avLst/>
                <a:gdLst>
                  <a:gd name="T0" fmla="*/ 2147483647 w 278"/>
                  <a:gd name="T1" fmla="*/ 2147483647 h 351"/>
                  <a:gd name="T2" fmla="*/ 2147483647 w 278"/>
                  <a:gd name="T3" fmla="*/ 2147483647 h 351"/>
                  <a:gd name="T4" fmla="*/ 2147483647 w 278"/>
                  <a:gd name="T5" fmla="*/ 0 h 351"/>
                  <a:gd name="T6" fmla="*/ 0 w 278"/>
                  <a:gd name="T7" fmla="*/ 2147483647 h 351"/>
                  <a:gd name="T8" fmla="*/ 2147483647 w 278"/>
                  <a:gd name="T9" fmla="*/ 2147483647 h 351"/>
                  <a:gd name="T10" fmla="*/ 2147483647 w 278"/>
                  <a:gd name="T11" fmla="*/ 2147483647 h 351"/>
                  <a:gd name="T12" fmla="*/ 2147483647 w 278"/>
                  <a:gd name="T13" fmla="*/ 2147483647 h 35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8" h="351">
                    <a:moveTo>
                      <a:pt x="278" y="35"/>
                    </a:moveTo>
                    <a:lnTo>
                      <a:pt x="209" y="35"/>
                    </a:lnTo>
                    <a:lnTo>
                      <a:pt x="104" y="0"/>
                    </a:lnTo>
                    <a:lnTo>
                      <a:pt x="0" y="140"/>
                    </a:lnTo>
                    <a:lnTo>
                      <a:pt x="34" y="351"/>
                    </a:lnTo>
                    <a:lnTo>
                      <a:pt x="174" y="246"/>
                    </a:lnTo>
                    <a:lnTo>
                      <a:pt x="278" y="35"/>
                    </a:lnTo>
                    <a:close/>
                  </a:path>
                </a:pathLst>
              </a:custGeom>
              <a:solidFill>
                <a:srgbClr val="FAB79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106" name="Freeform 28">
                <a:extLst>
                  <a:ext uri="{FF2B5EF4-FFF2-40B4-BE49-F238E27FC236}">
                    <a16:creationId xmlns:a16="http://schemas.microsoft.com/office/drawing/2014/main" id="{A0C064CF-0E6E-444E-A20E-A535E21B602F}"/>
                  </a:ext>
                </a:extLst>
              </p:cNvPr>
              <p:cNvSpPr/>
              <p:nvPr/>
            </p:nvSpPr>
            <p:spPr bwMode="auto">
              <a:xfrm>
                <a:off x="916867" y="1285805"/>
                <a:ext cx="1578033" cy="1849806"/>
              </a:xfrm>
              <a:custGeom>
                <a:avLst/>
                <a:gdLst>
                  <a:gd name="T0" fmla="*/ 2147483647 w 1080"/>
                  <a:gd name="T1" fmla="*/ 2147483647 h 1266"/>
                  <a:gd name="T2" fmla="*/ 2147483647 w 1080"/>
                  <a:gd name="T3" fmla="*/ 2147483647 h 1266"/>
                  <a:gd name="T4" fmla="*/ 2147483647 w 1080"/>
                  <a:gd name="T5" fmla="*/ 2147483647 h 1266"/>
                  <a:gd name="T6" fmla="*/ 2147483647 w 1080"/>
                  <a:gd name="T7" fmla="*/ 2147483647 h 1266"/>
                  <a:gd name="T8" fmla="*/ 2147483647 w 1080"/>
                  <a:gd name="T9" fmla="*/ 2147483647 h 1266"/>
                  <a:gd name="T10" fmla="*/ 2147483647 w 1080"/>
                  <a:gd name="T11" fmla="*/ 2147483647 h 1266"/>
                  <a:gd name="T12" fmla="*/ 2147483647 w 1080"/>
                  <a:gd name="T13" fmla="*/ 0 h 1266"/>
                  <a:gd name="T14" fmla="*/ 2147483647 w 1080"/>
                  <a:gd name="T15" fmla="*/ 2147483647 h 1266"/>
                  <a:gd name="T16" fmla="*/ 2147483647 w 1080"/>
                  <a:gd name="T17" fmla="*/ 2147483647 h 1266"/>
                  <a:gd name="T18" fmla="*/ 2147483647 w 1080"/>
                  <a:gd name="T19" fmla="*/ 2147483647 h 1266"/>
                  <a:gd name="T20" fmla="*/ 2147483647 w 1080"/>
                  <a:gd name="T21" fmla="*/ 2147483647 h 1266"/>
                  <a:gd name="T22" fmla="*/ 2147483647 w 1080"/>
                  <a:gd name="T23" fmla="*/ 0 h 1266"/>
                  <a:gd name="T24" fmla="*/ 2147483647 w 1080"/>
                  <a:gd name="T25" fmla="*/ 0 h 1266"/>
                  <a:gd name="T26" fmla="*/ 2147483647 w 1080"/>
                  <a:gd name="T27" fmla="*/ 2147483647 h 1266"/>
                  <a:gd name="T28" fmla="*/ 0 w 1080"/>
                  <a:gd name="T29" fmla="*/ 2147483647 h 1266"/>
                  <a:gd name="T30" fmla="*/ 2147483647 w 1080"/>
                  <a:gd name="T31" fmla="*/ 2147483647 h 126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80" h="1266">
                    <a:moveTo>
                      <a:pt x="313" y="1266"/>
                    </a:moveTo>
                    <a:lnTo>
                      <a:pt x="627" y="703"/>
                    </a:lnTo>
                    <a:lnTo>
                      <a:pt x="906" y="492"/>
                    </a:lnTo>
                    <a:lnTo>
                      <a:pt x="1010" y="176"/>
                    </a:lnTo>
                    <a:lnTo>
                      <a:pt x="1080" y="105"/>
                    </a:lnTo>
                    <a:lnTo>
                      <a:pt x="1045" y="35"/>
                    </a:lnTo>
                    <a:lnTo>
                      <a:pt x="1010" y="0"/>
                    </a:lnTo>
                    <a:lnTo>
                      <a:pt x="871" y="140"/>
                    </a:lnTo>
                    <a:lnTo>
                      <a:pt x="836" y="246"/>
                    </a:lnTo>
                    <a:lnTo>
                      <a:pt x="801" y="281"/>
                    </a:lnTo>
                    <a:lnTo>
                      <a:pt x="836" y="140"/>
                    </a:lnTo>
                    <a:lnTo>
                      <a:pt x="976" y="0"/>
                    </a:lnTo>
                    <a:lnTo>
                      <a:pt x="836" y="0"/>
                    </a:lnTo>
                    <a:lnTo>
                      <a:pt x="627" y="211"/>
                    </a:lnTo>
                    <a:lnTo>
                      <a:pt x="0" y="1126"/>
                    </a:lnTo>
                    <a:lnTo>
                      <a:pt x="313" y="1266"/>
                    </a:lnTo>
                    <a:close/>
                  </a:path>
                </a:pathLst>
              </a:custGeom>
              <a:solidFill>
                <a:srgbClr val="FDD2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107" name="Freeform 29">
                <a:extLst>
                  <a:ext uri="{FF2B5EF4-FFF2-40B4-BE49-F238E27FC236}">
                    <a16:creationId xmlns:a16="http://schemas.microsoft.com/office/drawing/2014/main" id="{7308AE87-F819-4C6B-80DC-454FDCAC037B}"/>
                  </a:ext>
                </a:extLst>
              </p:cNvPr>
              <p:cNvSpPr/>
              <p:nvPr/>
            </p:nvSpPr>
            <p:spPr bwMode="auto">
              <a:xfrm>
                <a:off x="2597180" y="771483"/>
                <a:ext cx="151959" cy="206021"/>
              </a:xfrm>
              <a:custGeom>
                <a:avLst/>
                <a:gdLst>
                  <a:gd name="T0" fmla="*/ 2147483647 w 104"/>
                  <a:gd name="T1" fmla="*/ 0 h 141"/>
                  <a:gd name="T2" fmla="*/ 2147483647 w 104"/>
                  <a:gd name="T3" fmla="*/ 0 h 141"/>
                  <a:gd name="T4" fmla="*/ 2147483647 w 104"/>
                  <a:gd name="T5" fmla="*/ 0 h 141"/>
                  <a:gd name="T6" fmla="*/ 0 w 104"/>
                  <a:gd name="T7" fmla="*/ 2147483647 h 141"/>
                  <a:gd name="T8" fmla="*/ 2147483647 w 104"/>
                  <a:gd name="T9" fmla="*/ 2147483647 h 141"/>
                  <a:gd name="T10" fmla="*/ 2147483647 w 104"/>
                  <a:gd name="T11" fmla="*/ 0 h 1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4" h="141">
                    <a:moveTo>
                      <a:pt x="104" y="0"/>
                    </a:moveTo>
                    <a:lnTo>
                      <a:pt x="104" y="0"/>
                    </a:lnTo>
                    <a:lnTo>
                      <a:pt x="0" y="70"/>
                    </a:lnTo>
                    <a:lnTo>
                      <a:pt x="35" y="141"/>
                    </a:lnTo>
                    <a:lnTo>
                      <a:pt x="104" y="0"/>
                    </a:lnTo>
                    <a:close/>
                  </a:path>
                </a:pathLst>
              </a:custGeom>
              <a:solidFill>
                <a:srgbClr val="F0E5C9"/>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108" name="Freeform 30">
                <a:extLst>
                  <a:ext uri="{FF2B5EF4-FFF2-40B4-BE49-F238E27FC236}">
                    <a16:creationId xmlns:a16="http://schemas.microsoft.com/office/drawing/2014/main" id="{D896EBE3-081C-4E00-AFD1-EA7D1E0479D4}"/>
                  </a:ext>
                </a:extLst>
              </p:cNvPr>
              <p:cNvSpPr/>
              <p:nvPr/>
            </p:nvSpPr>
            <p:spPr bwMode="auto">
              <a:xfrm>
                <a:off x="1781863" y="873763"/>
                <a:ext cx="866457" cy="977504"/>
              </a:xfrm>
              <a:custGeom>
                <a:avLst/>
                <a:gdLst>
                  <a:gd name="T0" fmla="*/ 2147483647 w 593"/>
                  <a:gd name="T1" fmla="*/ 2147483647 h 669"/>
                  <a:gd name="T2" fmla="*/ 2147483647 w 593"/>
                  <a:gd name="T3" fmla="*/ 0 h 669"/>
                  <a:gd name="T4" fmla="*/ 0 w 593"/>
                  <a:gd name="T5" fmla="*/ 2147483647 h 669"/>
                  <a:gd name="T6" fmla="*/ 2147483647 w 593"/>
                  <a:gd name="T7" fmla="*/ 2147483647 h 669"/>
                  <a:gd name="T8" fmla="*/ 2147483647 w 593"/>
                  <a:gd name="T9" fmla="*/ 2147483647 h 6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3" h="669">
                    <a:moveTo>
                      <a:pt x="593" y="35"/>
                    </a:moveTo>
                    <a:lnTo>
                      <a:pt x="558" y="0"/>
                    </a:lnTo>
                    <a:lnTo>
                      <a:pt x="0" y="634"/>
                    </a:lnTo>
                    <a:lnTo>
                      <a:pt x="35" y="669"/>
                    </a:lnTo>
                    <a:lnTo>
                      <a:pt x="593" y="35"/>
                    </a:lnTo>
                    <a:close/>
                  </a:path>
                </a:pathLst>
              </a:custGeom>
              <a:solidFill>
                <a:srgbClr val="1A1A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109" name="Freeform 31">
                <a:extLst>
                  <a:ext uri="{FF2B5EF4-FFF2-40B4-BE49-F238E27FC236}">
                    <a16:creationId xmlns:a16="http://schemas.microsoft.com/office/drawing/2014/main" id="{A10898A6-EC7D-457E-82DE-080D8BE8465A}"/>
                  </a:ext>
                </a:extLst>
              </p:cNvPr>
              <p:cNvSpPr/>
              <p:nvPr/>
            </p:nvSpPr>
            <p:spPr bwMode="auto">
              <a:xfrm>
                <a:off x="1781863" y="873763"/>
                <a:ext cx="815317" cy="926364"/>
              </a:xfrm>
              <a:custGeom>
                <a:avLst/>
                <a:gdLst>
                  <a:gd name="T0" fmla="*/ 2147483647 w 558"/>
                  <a:gd name="T1" fmla="*/ 0 h 634"/>
                  <a:gd name="T2" fmla="*/ 2147483647 w 558"/>
                  <a:gd name="T3" fmla="*/ 0 h 634"/>
                  <a:gd name="T4" fmla="*/ 0 w 558"/>
                  <a:gd name="T5" fmla="*/ 2147483647 h 634"/>
                  <a:gd name="T6" fmla="*/ 0 w 558"/>
                  <a:gd name="T7" fmla="*/ 2147483647 h 634"/>
                  <a:gd name="T8" fmla="*/ 2147483647 w 558"/>
                  <a:gd name="T9" fmla="*/ 0 h 6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8" h="634">
                    <a:moveTo>
                      <a:pt x="558" y="0"/>
                    </a:moveTo>
                    <a:lnTo>
                      <a:pt x="558" y="0"/>
                    </a:lnTo>
                    <a:lnTo>
                      <a:pt x="0" y="634"/>
                    </a:lnTo>
                    <a:lnTo>
                      <a:pt x="558" y="0"/>
                    </a:lnTo>
                    <a:close/>
                  </a:path>
                </a:pathLst>
              </a:custGeom>
              <a:solidFill>
                <a:srgbClr val="DB272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110" name="Freeform 32">
                <a:extLst>
                  <a:ext uri="{FF2B5EF4-FFF2-40B4-BE49-F238E27FC236}">
                    <a16:creationId xmlns:a16="http://schemas.microsoft.com/office/drawing/2014/main" id="{9DCEB845-1A87-4DAF-B4AC-07FBC5BC6FC3}"/>
                  </a:ext>
                </a:extLst>
              </p:cNvPr>
              <p:cNvSpPr/>
              <p:nvPr/>
            </p:nvSpPr>
            <p:spPr bwMode="auto">
              <a:xfrm>
                <a:off x="1833003" y="924902"/>
                <a:ext cx="815317" cy="926364"/>
              </a:xfrm>
              <a:custGeom>
                <a:avLst/>
                <a:gdLst>
                  <a:gd name="T0" fmla="*/ 2147483647 w 558"/>
                  <a:gd name="T1" fmla="*/ 0 h 634"/>
                  <a:gd name="T2" fmla="*/ 2147483647 w 558"/>
                  <a:gd name="T3" fmla="*/ 2147483647 h 634"/>
                  <a:gd name="T4" fmla="*/ 0 w 558"/>
                  <a:gd name="T5" fmla="*/ 2147483647 h 634"/>
                  <a:gd name="T6" fmla="*/ 0 w 558"/>
                  <a:gd name="T7" fmla="*/ 2147483647 h 634"/>
                  <a:gd name="T8" fmla="*/ 2147483647 w 558"/>
                  <a:gd name="T9" fmla="*/ 0 h 6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8" h="634">
                    <a:moveTo>
                      <a:pt x="558" y="0"/>
                    </a:moveTo>
                    <a:lnTo>
                      <a:pt x="558" y="36"/>
                    </a:lnTo>
                    <a:lnTo>
                      <a:pt x="0" y="634"/>
                    </a:lnTo>
                    <a:lnTo>
                      <a:pt x="558" y="0"/>
                    </a:lnTo>
                    <a:close/>
                  </a:path>
                </a:pathLst>
              </a:custGeom>
              <a:solidFill>
                <a:srgbClr val="DB272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111" name="Freeform 33">
                <a:extLst>
                  <a:ext uri="{FF2B5EF4-FFF2-40B4-BE49-F238E27FC236}">
                    <a16:creationId xmlns:a16="http://schemas.microsoft.com/office/drawing/2014/main" id="{B89A4415-ADFA-47A9-9D55-548A64CE2219}"/>
                  </a:ext>
                </a:extLst>
              </p:cNvPr>
              <p:cNvSpPr/>
              <p:nvPr/>
            </p:nvSpPr>
            <p:spPr bwMode="auto">
              <a:xfrm>
                <a:off x="1730723" y="1800127"/>
                <a:ext cx="102280" cy="102280"/>
              </a:xfrm>
              <a:custGeom>
                <a:avLst/>
                <a:gdLst>
                  <a:gd name="T0" fmla="*/ 2147483647 w 70"/>
                  <a:gd name="T1" fmla="*/ 2147483647 h 70"/>
                  <a:gd name="T2" fmla="*/ 2147483647 w 70"/>
                  <a:gd name="T3" fmla="*/ 0 h 70"/>
                  <a:gd name="T4" fmla="*/ 0 w 70"/>
                  <a:gd name="T5" fmla="*/ 2147483647 h 70"/>
                  <a:gd name="T6" fmla="*/ 2147483647 w 70"/>
                  <a:gd name="T7" fmla="*/ 2147483647 h 70"/>
                  <a:gd name="T8" fmla="*/ 2147483647 w 70"/>
                  <a:gd name="T9" fmla="*/ 2147483647 h 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0" h="70">
                    <a:moveTo>
                      <a:pt x="70" y="35"/>
                    </a:moveTo>
                    <a:lnTo>
                      <a:pt x="35" y="0"/>
                    </a:lnTo>
                    <a:lnTo>
                      <a:pt x="0" y="35"/>
                    </a:lnTo>
                    <a:lnTo>
                      <a:pt x="35" y="70"/>
                    </a:lnTo>
                    <a:lnTo>
                      <a:pt x="70" y="35"/>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112" name="Freeform 34">
                <a:extLst>
                  <a:ext uri="{FF2B5EF4-FFF2-40B4-BE49-F238E27FC236}">
                    <a16:creationId xmlns:a16="http://schemas.microsoft.com/office/drawing/2014/main" id="{CF4E5814-B70A-4D52-900B-E606ADF8DA5F}"/>
                  </a:ext>
                </a:extLst>
              </p:cNvPr>
              <p:cNvSpPr/>
              <p:nvPr/>
            </p:nvSpPr>
            <p:spPr bwMode="auto">
              <a:xfrm>
                <a:off x="1679583" y="1851266"/>
                <a:ext cx="102280" cy="102280"/>
              </a:xfrm>
              <a:custGeom>
                <a:avLst/>
                <a:gdLst>
                  <a:gd name="T0" fmla="*/ 2147483647 w 70"/>
                  <a:gd name="T1" fmla="*/ 2147483647 h 70"/>
                  <a:gd name="T2" fmla="*/ 0 w 70"/>
                  <a:gd name="T3" fmla="*/ 2147483647 h 70"/>
                  <a:gd name="T4" fmla="*/ 2147483647 w 70"/>
                  <a:gd name="T5" fmla="*/ 0 h 70"/>
                  <a:gd name="T6" fmla="*/ 2147483647 w 70"/>
                  <a:gd name="T7" fmla="*/ 2147483647 h 70"/>
                  <a:gd name="T8" fmla="*/ 2147483647 w 70"/>
                  <a:gd name="T9" fmla="*/ 2147483647 h 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0" h="70">
                    <a:moveTo>
                      <a:pt x="35" y="70"/>
                    </a:moveTo>
                    <a:lnTo>
                      <a:pt x="0" y="35"/>
                    </a:lnTo>
                    <a:lnTo>
                      <a:pt x="35" y="0"/>
                    </a:lnTo>
                    <a:lnTo>
                      <a:pt x="70" y="35"/>
                    </a:lnTo>
                    <a:lnTo>
                      <a:pt x="35" y="70"/>
                    </a:ln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113" name="Freeform 35">
                <a:extLst>
                  <a:ext uri="{FF2B5EF4-FFF2-40B4-BE49-F238E27FC236}">
                    <a16:creationId xmlns:a16="http://schemas.microsoft.com/office/drawing/2014/main" id="{801900AB-78DE-46AD-BEF0-0CD025EAA21B}"/>
                  </a:ext>
                </a:extLst>
              </p:cNvPr>
              <p:cNvSpPr/>
              <p:nvPr/>
            </p:nvSpPr>
            <p:spPr bwMode="auto">
              <a:xfrm>
                <a:off x="2697999" y="771483"/>
                <a:ext cx="51140" cy="51140"/>
              </a:xfrm>
              <a:custGeom>
                <a:avLst/>
                <a:gdLst>
                  <a:gd name="T0" fmla="*/ 0 w 35"/>
                  <a:gd name="T1" fmla="*/ 2147483647 h 35"/>
                  <a:gd name="T2" fmla="*/ 2147483647 w 35"/>
                  <a:gd name="T3" fmla="*/ 0 h 35"/>
                  <a:gd name="T4" fmla="*/ 2147483647 w 35"/>
                  <a:gd name="T5" fmla="*/ 0 h 35"/>
                  <a:gd name="T6" fmla="*/ 2147483647 w 35"/>
                  <a:gd name="T7" fmla="*/ 0 h 35"/>
                  <a:gd name="T8" fmla="*/ 2147483647 w 35"/>
                  <a:gd name="T9" fmla="*/ 2147483647 h 35"/>
                  <a:gd name="T10" fmla="*/ 0 w 35"/>
                  <a:gd name="T11" fmla="*/ 2147483647 h 3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 h="35">
                    <a:moveTo>
                      <a:pt x="0" y="35"/>
                    </a:moveTo>
                    <a:lnTo>
                      <a:pt x="35" y="0"/>
                    </a:lnTo>
                    <a:lnTo>
                      <a:pt x="35" y="35"/>
                    </a:lnTo>
                    <a:lnTo>
                      <a:pt x="0" y="35"/>
                    </a:lnTo>
                    <a:close/>
                  </a:path>
                </a:pathLst>
              </a:custGeom>
              <a:solidFill>
                <a:srgbClr val="1C1919"/>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114" name="Freeform 36">
                <a:extLst>
                  <a:ext uri="{FF2B5EF4-FFF2-40B4-BE49-F238E27FC236}">
                    <a16:creationId xmlns:a16="http://schemas.microsoft.com/office/drawing/2014/main" id="{FB8F9B1B-3FBD-4FA3-800B-443D6D7B7B09}"/>
                  </a:ext>
                </a:extLst>
              </p:cNvPr>
              <p:cNvSpPr/>
              <p:nvPr/>
            </p:nvSpPr>
            <p:spPr bwMode="auto">
              <a:xfrm>
                <a:off x="916867" y="1130924"/>
                <a:ext cx="1526893" cy="1800127"/>
              </a:xfrm>
              <a:custGeom>
                <a:avLst/>
                <a:gdLst>
                  <a:gd name="T0" fmla="*/ 0 w 1045"/>
                  <a:gd name="T1" fmla="*/ 2147483647 h 1232"/>
                  <a:gd name="T2" fmla="*/ 2147483647 w 1045"/>
                  <a:gd name="T3" fmla="*/ 2147483647 h 1232"/>
                  <a:gd name="T4" fmla="*/ 2147483647 w 1045"/>
                  <a:gd name="T5" fmla="*/ 2147483647 h 1232"/>
                  <a:gd name="T6" fmla="*/ 2147483647 w 1045"/>
                  <a:gd name="T7" fmla="*/ 2147483647 h 1232"/>
                  <a:gd name="T8" fmla="*/ 2147483647 w 1045"/>
                  <a:gd name="T9" fmla="*/ 0 h 1232"/>
                  <a:gd name="T10" fmla="*/ 2147483647 w 1045"/>
                  <a:gd name="T11" fmla="*/ 0 h 1232"/>
                  <a:gd name="T12" fmla="*/ 2147483647 w 1045"/>
                  <a:gd name="T13" fmla="*/ 0 h 1232"/>
                  <a:gd name="T14" fmla="*/ 2147483647 w 1045"/>
                  <a:gd name="T15" fmla="*/ 0 h 1232"/>
                  <a:gd name="T16" fmla="*/ 2147483647 w 1045"/>
                  <a:gd name="T17" fmla="*/ 0 h 1232"/>
                  <a:gd name="T18" fmla="*/ 2147483647 w 1045"/>
                  <a:gd name="T19" fmla="*/ 2147483647 h 1232"/>
                  <a:gd name="T20" fmla="*/ 2147483647 w 1045"/>
                  <a:gd name="T21" fmla="*/ 2147483647 h 1232"/>
                  <a:gd name="T22" fmla="*/ 2147483647 w 1045"/>
                  <a:gd name="T23" fmla="*/ 2147483647 h 1232"/>
                  <a:gd name="T24" fmla="*/ 2147483647 w 1045"/>
                  <a:gd name="T25" fmla="*/ 2147483647 h 1232"/>
                  <a:gd name="T26" fmla="*/ 2147483647 w 1045"/>
                  <a:gd name="T27" fmla="*/ 2147483647 h 1232"/>
                  <a:gd name="T28" fmla="*/ 0 w 1045"/>
                  <a:gd name="T29" fmla="*/ 2147483647 h 12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045" h="1232">
                    <a:moveTo>
                      <a:pt x="0" y="1232"/>
                    </a:moveTo>
                    <a:lnTo>
                      <a:pt x="418" y="493"/>
                    </a:lnTo>
                    <a:lnTo>
                      <a:pt x="453" y="211"/>
                    </a:lnTo>
                    <a:lnTo>
                      <a:pt x="522" y="106"/>
                    </a:lnTo>
                    <a:lnTo>
                      <a:pt x="627" y="0"/>
                    </a:lnTo>
                    <a:lnTo>
                      <a:pt x="732" y="0"/>
                    </a:lnTo>
                    <a:lnTo>
                      <a:pt x="801" y="0"/>
                    </a:lnTo>
                    <a:lnTo>
                      <a:pt x="1010" y="0"/>
                    </a:lnTo>
                    <a:lnTo>
                      <a:pt x="1045" y="0"/>
                    </a:lnTo>
                    <a:lnTo>
                      <a:pt x="1010" y="71"/>
                    </a:lnTo>
                    <a:lnTo>
                      <a:pt x="941" y="106"/>
                    </a:lnTo>
                    <a:lnTo>
                      <a:pt x="906" y="106"/>
                    </a:lnTo>
                    <a:lnTo>
                      <a:pt x="766" y="211"/>
                    </a:lnTo>
                    <a:lnTo>
                      <a:pt x="557" y="422"/>
                    </a:lnTo>
                    <a:lnTo>
                      <a:pt x="0" y="1232"/>
                    </a:lnTo>
                    <a:close/>
                  </a:path>
                </a:pathLst>
              </a:custGeom>
              <a:solidFill>
                <a:srgbClr val="FDD2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115" name="Freeform 37">
                <a:extLst>
                  <a:ext uri="{FF2B5EF4-FFF2-40B4-BE49-F238E27FC236}">
                    <a16:creationId xmlns:a16="http://schemas.microsoft.com/office/drawing/2014/main" id="{AF711739-800E-4355-83D1-D9656355B11E}"/>
                  </a:ext>
                </a:extLst>
              </p:cNvPr>
              <p:cNvSpPr/>
              <p:nvPr/>
            </p:nvSpPr>
            <p:spPr bwMode="auto">
              <a:xfrm>
                <a:off x="2291801" y="1336944"/>
                <a:ext cx="151959" cy="206021"/>
              </a:xfrm>
              <a:custGeom>
                <a:avLst/>
                <a:gdLst>
                  <a:gd name="T0" fmla="*/ 2147483647 w 104"/>
                  <a:gd name="T1" fmla="*/ 0 h 141"/>
                  <a:gd name="T2" fmla="*/ 2147483647 w 104"/>
                  <a:gd name="T3" fmla="*/ 0 h 141"/>
                  <a:gd name="T4" fmla="*/ 2147483647 w 104"/>
                  <a:gd name="T5" fmla="*/ 2147483647 h 141"/>
                  <a:gd name="T6" fmla="*/ 2147483647 w 104"/>
                  <a:gd name="T7" fmla="*/ 2147483647 h 141"/>
                  <a:gd name="T8" fmla="*/ 0 w 104"/>
                  <a:gd name="T9" fmla="*/ 2147483647 h 141"/>
                  <a:gd name="T10" fmla="*/ 2147483647 w 104"/>
                  <a:gd name="T11" fmla="*/ 2147483647 h 141"/>
                  <a:gd name="T12" fmla="*/ 2147483647 w 104"/>
                  <a:gd name="T13" fmla="*/ 0 h 1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4" h="141">
                    <a:moveTo>
                      <a:pt x="35" y="0"/>
                    </a:moveTo>
                    <a:lnTo>
                      <a:pt x="104" y="0"/>
                    </a:lnTo>
                    <a:lnTo>
                      <a:pt x="104" y="70"/>
                    </a:lnTo>
                    <a:lnTo>
                      <a:pt x="69" y="141"/>
                    </a:lnTo>
                    <a:lnTo>
                      <a:pt x="0" y="105"/>
                    </a:lnTo>
                    <a:lnTo>
                      <a:pt x="35" y="35"/>
                    </a:lnTo>
                    <a:lnTo>
                      <a:pt x="35" y="0"/>
                    </a:lnTo>
                    <a:close/>
                  </a:path>
                </a:pathLst>
              </a:custGeom>
              <a:solidFill>
                <a:srgbClr val="FCF5D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116" name="Freeform 38">
                <a:extLst>
                  <a:ext uri="{FF2B5EF4-FFF2-40B4-BE49-F238E27FC236}">
                    <a16:creationId xmlns:a16="http://schemas.microsoft.com/office/drawing/2014/main" id="{881FBD97-7330-476F-AA42-A174309DE955}"/>
                  </a:ext>
                </a:extLst>
              </p:cNvPr>
              <p:cNvSpPr/>
              <p:nvPr/>
            </p:nvSpPr>
            <p:spPr bwMode="auto">
              <a:xfrm>
                <a:off x="2240662" y="1130924"/>
                <a:ext cx="203098" cy="51140"/>
              </a:xfrm>
              <a:custGeom>
                <a:avLst/>
                <a:gdLst>
                  <a:gd name="T0" fmla="*/ 0 w 139"/>
                  <a:gd name="T1" fmla="*/ 0 h 35"/>
                  <a:gd name="T2" fmla="*/ 0 w 139"/>
                  <a:gd name="T3" fmla="*/ 2147483647 h 35"/>
                  <a:gd name="T4" fmla="*/ 2147483647 w 139"/>
                  <a:gd name="T5" fmla="*/ 2147483647 h 35"/>
                  <a:gd name="T6" fmla="*/ 2147483647 w 139"/>
                  <a:gd name="T7" fmla="*/ 2147483647 h 35"/>
                  <a:gd name="T8" fmla="*/ 2147483647 w 139"/>
                  <a:gd name="T9" fmla="*/ 0 h 35"/>
                  <a:gd name="T10" fmla="*/ 2147483647 w 139"/>
                  <a:gd name="T11" fmla="*/ 0 h 35"/>
                  <a:gd name="T12" fmla="*/ 0 w 139"/>
                  <a:gd name="T13" fmla="*/ 0 h 3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9" h="35">
                    <a:moveTo>
                      <a:pt x="0" y="0"/>
                    </a:moveTo>
                    <a:lnTo>
                      <a:pt x="0" y="35"/>
                    </a:lnTo>
                    <a:lnTo>
                      <a:pt x="70" y="35"/>
                    </a:lnTo>
                    <a:lnTo>
                      <a:pt x="104" y="35"/>
                    </a:lnTo>
                    <a:lnTo>
                      <a:pt x="139" y="0"/>
                    </a:lnTo>
                    <a:lnTo>
                      <a:pt x="104" y="0"/>
                    </a:lnTo>
                    <a:lnTo>
                      <a:pt x="0" y="0"/>
                    </a:lnTo>
                    <a:close/>
                  </a:path>
                </a:pathLst>
              </a:custGeom>
              <a:solidFill>
                <a:srgbClr val="FCF5D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117" name="Freeform 39">
                <a:extLst>
                  <a:ext uri="{FF2B5EF4-FFF2-40B4-BE49-F238E27FC236}">
                    <a16:creationId xmlns:a16="http://schemas.microsoft.com/office/drawing/2014/main" id="{63431F26-80EF-4FEA-A44E-BE3903A1514A}"/>
                  </a:ext>
                </a:extLst>
              </p:cNvPr>
              <p:cNvSpPr/>
              <p:nvPr/>
            </p:nvSpPr>
            <p:spPr bwMode="auto">
              <a:xfrm>
                <a:off x="1833003" y="1285805"/>
                <a:ext cx="407658" cy="410581"/>
              </a:xfrm>
              <a:custGeom>
                <a:avLst/>
                <a:gdLst>
                  <a:gd name="T0" fmla="*/ 0 w 279"/>
                  <a:gd name="T1" fmla="*/ 2147483647 h 281"/>
                  <a:gd name="T2" fmla="*/ 2147483647 w 279"/>
                  <a:gd name="T3" fmla="*/ 2147483647 h 281"/>
                  <a:gd name="T4" fmla="*/ 2147483647 w 279"/>
                  <a:gd name="T5" fmla="*/ 0 h 281"/>
                  <a:gd name="T6" fmla="*/ 2147483647 w 279"/>
                  <a:gd name="T7" fmla="*/ 0 h 281"/>
                  <a:gd name="T8" fmla="*/ 0 w 279"/>
                  <a:gd name="T9" fmla="*/ 2147483647 h 2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9" h="281">
                    <a:moveTo>
                      <a:pt x="0" y="281"/>
                    </a:moveTo>
                    <a:lnTo>
                      <a:pt x="139" y="35"/>
                    </a:lnTo>
                    <a:lnTo>
                      <a:pt x="174" y="0"/>
                    </a:lnTo>
                    <a:lnTo>
                      <a:pt x="279" y="0"/>
                    </a:lnTo>
                    <a:lnTo>
                      <a:pt x="0" y="281"/>
                    </a:lnTo>
                    <a:close/>
                  </a:path>
                </a:pathLst>
              </a:custGeom>
              <a:solidFill>
                <a:srgbClr val="FAB79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118" name="Freeform 40">
                <a:extLst>
                  <a:ext uri="{FF2B5EF4-FFF2-40B4-BE49-F238E27FC236}">
                    <a16:creationId xmlns:a16="http://schemas.microsoft.com/office/drawing/2014/main" id="{F103359D-8AD4-4574-B76C-7C026249985B}"/>
                  </a:ext>
                </a:extLst>
              </p:cNvPr>
              <p:cNvSpPr/>
              <p:nvPr/>
            </p:nvSpPr>
            <p:spPr bwMode="auto">
              <a:xfrm>
                <a:off x="1833003" y="1542966"/>
                <a:ext cx="305378" cy="359441"/>
              </a:xfrm>
              <a:custGeom>
                <a:avLst/>
                <a:gdLst>
                  <a:gd name="T0" fmla="*/ 2147483647 w 209"/>
                  <a:gd name="T1" fmla="*/ 2147483647 h 246"/>
                  <a:gd name="T2" fmla="*/ 2147483647 w 209"/>
                  <a:gd name="T3" fmla="*/ 2147483647 h 246"/>
                  <a:gd name="T4" fmla="*/ 2147483647 w 209"/>
                  <a:gd name="T5" fmla="*/ 0 h 246"/>
                  <a:gd name="T6" fmla="*/ 0 w 209"/>
                  <a:gd name="T7" fmla="*/ 2147483647 h 246"/>
                  <a:gd name="T8" fmla="*/ 2147483647 w 209"/>
                  <a:gd name="T9" fmla="*/ 2147483647 h 2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9" h="246">
                    <a:moveTo>
                      <a:pt x="105" y="211"/>
                    </a:moveTo>
                    <a:lnTo>
                      <a:pt x="209" y="105"/>
                    </a:lnTo>
                    <a:lnTo>
                      <a:pt x="209" y="0"/>
                    </a:lnTo>
                    <a:lnTo>
                      <a:pt x="0" y="246"/>
                    </a:lnTo>
                    <a:lnTo>
                      <a:pt x="105" y="211"/>
                    </a:lnTo>
                    <a:close/>
                  </a:path>
                </a:pathLst>
              </a:custGeom>
              <a:solidFill>
                <a:srgbClr val="FAB79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119" name="Freeform 41">
                <a:extLst>
                  <a:ext uri="{FF2B5EF4-FFF2-40B4-BE49-F238E27FC236}">
                    <a16:creationId xmlns:a16="http://schemas.microsoft.com/office/drawing/2014/main" id="{7C778AD3-0375-42E4-A439-A5F9376FEA6F}"/>
                  </a:ext>
                </a:extLst>
              </p:cNvPr>
              <p:cNvSpPr/>
              <p:nvPr/>
            </p:nvSpPr>
            <p:spPr bwMode="auto">
              <a:xfrm>
                <a:off x="916867" y="1439224"/>
                <a:ext cx="713037" cy="1542966"/>
              </a:xfrm>
              <a:custGeom>
                <a:avLst/>
                <a:gdLst>
                  <a:gd name="T0" fmla="*/ 2147483647 w 488"/>
                  <a:gd name="T1" fmla="*/ 0 h 1056"/>
                  <a:gd name="T2" fmla="*/ 2147483647 w 488"/>
                  <a:gd name="T3" fmla="*/ 2147483647 h 1056"/>
                  <a:gd name="T4" fmla="*/ 2147483647 w 488"/>
                  <a:gd name="T5" fmla="*/ 2147483647 h 1056"/>
                  <a:gd name="T6" fmla="*/ 0 w 488"/>
                  <a:gd name="T7" fmla="*/ 2147483647 h 1056"/>
                  <a:gd name="T8" fmla="*/ 2147483647 w 488"/>
                  <a:gd name="T9" fmla="*/ 2147483647 h 1056"/>
                  <a:gd name="T10" fmla="*/ 2147483647 w 488"/>
                  <a:gd name="T11" fmla="*/ 0 h 10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88" h="1056">
                    <a:moveTo>
                      <a:pt x="453" y="0"/>
                    </a:moveTo>
                    <a:lnTo>
                      <a:pt x="488" y="387"/>
                    </a:lnTo>
                    <a:lnTo>
                      <a:pt x="104" y="1056"/>
                    </a:lnTo>
                    <a:lnTo>
                      <a:pt x="0" y="1021"/>
                    </a:lnTo>
                    <a:lnTo>
                      <a:pt x="418" y="282"/>
                    </a:lnTo>
                    <a:lnTo>
                      <a:pt x="453" y="0"/>
                    </a:lnTo>
                    <a:close/>
                  </a:path>
                </a:pathLst>
              </a:custGeom>
              <a:solidFill>
                <a:srgbClr val="FAB79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120" name="Freeform 42">
                <a:extLst>
                  <a:ext uri="{FF2B5EF4-FFF2-40B4-BE49-F238E27FC236}">
                    <a16:creationId xmlns:a16="http://schemas.microsoft.com/office/drawing/2014/main" id="{8DA429F6-1B3A-495E-A3B8-7D850ADBF94F}"/>
                  </a:ext>
                </a:extLst>
              </p:cNvPr>
              <p:cNvSpPr/>
              <p:nvPr/>
            </p:nvSpPr>
            <p:spPr bwMode="auto">
              <a:xfrm>
                <a:off x="1781863" y="1594105"/>
                <a:ext cx="610757" cy="822623"/>
              </a:xfrm>
              <a:custGeom>
                <a:avLst/>
                <a:gdLst>
                  <a:gd name="T0" fmla="*/ 2147483647 w 418"/>
                  <a:gd name="T1" fmla="*/ 0 h 563"/>
                  <a:gd name="T2" fmla="*/ 2147483647 w 418"/>
                  <a:gd name="T3" fmla="*/ 2147483647 h 563"/>
                  <a:gd name="T4" fmla="*/ 2147483647 w 418"/>
                  <a:gd name="T5" fmla="*/ 2147483647 h 563"/>
                  <a:gd name="T6" fmla="*/ 0 w 418"/>
                  <a:gd name="T7" fmla="*/ 2147483647 h 563"/>
                  <a:gd name="T8" fmla="*/ 2147483647 w 418"/>
                  <a:gd name="T9" fmla="*/ 2147483647 h 563"/>
                  <a:gd name="T10" fmla="*/ 2147483647 w 418"/>
                  <a:gd name="T11" fmla="*/ 2147483647 h 563"/>
                  <a:gd name="T12" fmla="*/ 2147483647 w 418"/>
                  <a:gd name="T13" fmla="*/ 0 h 56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18" h="563">
                    <a:moveTo>
                      <a:pt x="418" y="0"/>
                    </a:moveTo>
                    <a:lnTo>
                      <a:pt x="279" y="281"/>
                    </a:lnTo>
                    <a:lnTo>
                      <a:pt x="35" y="492"/>
                    </a:lnTo>
                    <a:lnTo>
                      <a:pt x="0" y="563"/>
                    </a:lnTo>
                    <a:lnTo>
                      <a:pt x="35" y="492"/>
                    </a:lnTo>
                    <a:lnTo>
                      <a:pt x="314" y="281"/>
                    </a:lnTo>
                    <a:lnTo>
                      <a:pt x="418" y="0"/>
                    </a:lnTo>
                    <a:close/>
                  </a:path>
                </a:pathLst>
              </a:custGeom>
              <a:solidFill>
                <a:srgbClr val="FAB79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121" name="Freeform 43">
                <a:extLst>
                  <a:ext uri="{FF2B5EF4-FFF2-40B4-BE49-F238E27FC236}">
                    <a16:creationId xmlns:a16="http://schemas.microsoft.com/office/drawing/2014/main" id="{B35CF385-36B8-483B-9385-6D2313E2D3A7}"/>
                  </a:ext>
                </a:extLst>
              </p:cNvPr>
              <p:cNvSpPr/>
              <p:nvPr/>
            </p:nvSpPr>
            <p:spPr bwMode="auto">
              <a:xfrm>
                <a:off x="1986423" y="1182063"/>
                <a:ext cx="49679" cy="154881"/>
              </a:xfrm>
              <a:custGeom>
                <a:avLst/>
                <a:gdLst>
                  <a:gd name="T0" fmla="*/ 2147483647 w 34"/>
                  <a:gd name="T1" fmla="*/ 2147483647 h 106"/>
                  <a:gd name="T2" fmla="*/ 0 w 34"/>
                  <a:gd name="T3" fmla="*/ 0 h 106"/>
                  <a:gd name="T4" fmla="*/ 2147483647 w 34"/>
                  <a:gd name="T5" fmla="*/ 2147483647 h 106"/>
                  <a:gd name="T6" fmla="*/ 2147483647 w 34"/>
                  <a:gd name="T7" fmla="*/ 2147483647 h 10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4" h="106">
                    <a:moveTo>
                      <a:pt x="34" y="106"/>
                    </a:moveTo>
                    <a:lnTo>
                      <a:pt x="0" y="0"/>
                    </a:lnTo>
                    <a:lnTo>
                      <a:pt x="34" y="106"/>
                    </a:lnTo>
                    <a:close/>
                  </a:path>
                </a:pathLst>
              </a:custGeom>
              <a:solidFill>
                <a:srgbClr val="FAB79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122" name="Freeform 44">
                <a:extLst>
                  <a:ext uri="{FF2B5EF4-FFF2-40B4-BE49-F238E27FC236}">
                    <a16:creationId xmlns:a16="http://schemas.microsoft.com/office/drawing/2014/main" id="{0E388DF6-637A-4A80-82EB-C829D9B96C65}"/>
                  </a:ext>
                </a:extLst>
              </p:cNvPr>
              <p:cNvSpPr/>
              <p:nvPr/>
            </p:nvSpPr>
            <p:spPr bwMode="auto">
              <a:xfrm>
                <a:off x="1986423" y="1800127"/>
                <a:ext cx="0" cy="153420"/>
              </a:xfrm>
              <a:custGeom>
                <a:avLst/>
                <a:gdLst>
                  <a:gd name="T0" fmla="*/ 0 h 105"/>
                  <a:gd name="T1" fmla="*/ 2147483647 h 105"/>
                  <a:gd name="T2" fmla="*/ 2147483647 h 105"/>
                  <a:gd name="T3" fmla="*/ 0 h 105"/>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05">
                    <a:moveTo>
                      <a:pt x="0" y="0"/>
                    </a:moveTo>
                    <a:lnTo>
                      <a:pt x="0" y="105"/>
                    </a:lnTo>
                    <a:lnTo>
                      <a:pt x="0" y="35"/>
                    </a:lnTo>
                    <a:lnTo>
                      <a:pt x="0" y="0"/>
                    </a:lnTo>
                    <a:close/>
                  </a:path>
                </a:pathLst>
              </a:custGeom>
              <a:solidFill>
                <a:srgbClr val="FAB79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123" name="Freeform 45">
                <a:extLst>
                  <a:ext uri="{FF2B5EF4-FFF2-40B4-BE49-F238E27FC236}">
                    <a16:creationId xmlns:a16="http://schemas.microsoft.com/office/drawing/2014/main" id="{82457359-EF25-45D5-8360-45E67402D08C}"/>
                  </a:ext>
                </a:extLst>
              </p:cNvPr>
              <p:cNvSpPr/>
              <p:nvPr/>
            </p:nvSpPr>
            <p:spPr bwMode="auto">
              <a:xfrm>
                <a:off x="3666736" y="1079783"/>
                <a:ext cx="1221515" cy="1953547"/>
              </a:xfrm>
              <a:custGeom>
                <a:avLst/>
                <a:gdLst>
                  <a:gd name="T0" fmla="*/ 2147483647 w 836"/>
                  <a:gd name="T1" fmla="*/ 2147483647 h 1337"/>
                  <a:gd name="T2" fmla="*/ 2147483647 w 836"/>
                  <a:gd name="T3" fmla="*/ 2147483647 h 1337"/>
                  <a:gd name="T4" fmla="*/ 2147483647 w 836"/>
                  <a:gd name="T5" fmla="*/ 2147483647 h 1337"/>
                  <a:gd name="T6" fmla="*/ 2147483647 w 836"/>
                  <a:gd name="T7" fmla="*/ 2147483647 h 1337"/>
                  <a:gd name="T8" fmla="*/ 2147483647 w 836"/>
                  <a:gd name="T9" fmla="*/ 2147483647 h 1337"/>
                  <a:gd name="T10" fmla="*/ 2147483647 w 836"/>
                  <a:gd name="T11" fmla="*/ 2147483647 h 1337"/>
                  <a:gd name="T12" fmla="*/ 2147483647 w 836"/>
                  <a:gd name="T13" fmla="*/ 2147483647 h 1337"/>
                  <a:gd name="T14" fmla="*/ 2147483647 w 836"/>
                  <a:gd name="T15" fmla="*/ 2147483647 h 1337"/>
                  <a:gd name="T16" fmla="*/ 2147483647 w 836"/>
                  <a:gd name="T17" fmla="*/ 2147483647 h 1337"/>
                  <a:gd name="T18" fmla="*/ 2147483647 w 836"/>
                  <a:gd name="T19" fmla="*/ 0 h 1337"/>
                  <a:gd name="T20" fmla="*/ 2147483647 w 836"/>
                  <a:gd name="T21" fmla="*/ 2147483647 h 1337"/>
                  <a:gd name="T22" fmla="*/ 2147483647 w 836"/>
                  <a:gd name="T23" fmla="*/ 2147483647 h 1337"/>
                  <a:gd name="T24" fmla="*/ 2147483647 w 836"/>
                  <a:gd name="T25" fmla="*/ 2147483647 h 1337"/>
                  <a:gd name="T26" fmla="*/ 2147483647 w 836"/>
                  <a:gd name="T27" fmla="*/ 2147483647 h 1337"/>
                  <a:gd name="T28" fmla="*/ 2147483647 w 836"/>
                  <a:gd name="T29" fmla="*/ 2147483647 h 1337"/>
                  <a:gd name="T30" fmla="*/ 2147483647 w 836"/>
                  <a:gd name="T31" fmla="*/ 2147483647 h 1337"/>
                  <a:gd name="T32" fmla="*/ 0 w 836"/>
                  <a:gd name="T33" fmla="*/ 2147483647 h 1337"/>
                  <a:gd name="T34" fmla="*/ 2147483647 w 836"/>
                  <a:gd name="T35" fmla="*/ 2147483647 h 133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36" h="1337">
                    <a:moveTo>
                      <a:pt x="34" y="317"/>
                    </a:moveTo>
                    <a:lnTo>
                      <a:pt x="69" y="563"/>
                    </a:lnTo>
                    <a:lnTo>
                      <a:pt x="104" y="704"/>
                    </a:lnTo>
                    <a:lnTo>
                      <a:pt x="244" y="809"/>
                    </a:lnTo>
                    <a:lnTo>
                      <a:pt x="522" y="1337"/>
                    </a:lnTo>
                    <a:lnTo>
                      <a:pt x="836" y="1196"/>
                    </a:lnTo>
                    <a:lnTo>
                      <a:pt x="522" y="704"/>
                    </a:lnTo>
                    <a:lnTo>
                      <a:pt x="487" y="246"/>
                    </a:lnTo>
                    <a:lnTo>
                      <a:pt x="453" y="176"/>
                    </a:lnTo>
                    <a:lnTo>
                      <a:pt x="209" y="0"/>
                    </a:lnTo>
                    <a:lnTo>
                      <a:pt x="209" y="352"/>
                    </a:lnTo>
                    <a:lnTo>
                      <a:pt x="209" y="387"/>
                    </a:lnTo>
                    <a:lnTo>
                      <a:pt x="174" y="176"/>
                    </a:lnTo>
                    <a:lnTo>
                      <a:pt x="69" y="35"/>
                    </a:lnTo>
                    <a:lnTo>
                      <a:pt x="34" y="70"/>
                    </a:lnTo>
                    <a:lnTo>
                      <a:pt x="0" y="211"/>
                    </a:lnTo>
                    <a:lnTo>
                      <a:pt x="34" y="317"/>
                    </a:lnTo>
                    <a:close/>
                  </a:path>
                </a:pathLst>
              </a:custGeom>
              <a:solidFill>
                <a:srgbClr val="FDD2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124" name="Freeform 46">
                <a:extLst>
                  <a:ext uri="{FF2B5EF4-FFF2-40B4-BE49-F238E27FC236}">
                    <a16:creationId xmlns:a16="http://schemas.microsoft.com/office/drawing/2014/main" id="{D6F88B8E-14E3-4CAD-90E9-698106D24740}"/>
                  </a:ext>
                </a:extLst>
              </p:cNvPr>
              <p:cNvSpPr/>
              <p:nvPr/>
            </p:nvSpPr>
            <p:spPr bwMode="auto">
              <a:xfrm>
                <a:off x="3716415" y="1182063"/>
                <a:ext cx="153419" cy="154881"/>
              </a:xfrm>
              <a:custGeom>
                <a:avLst/>
                <a:gdLst>
                  <a:gd name="T0" fmla="*/ 0 w 105"/>
                  <a:gd name="T1" fmla="*/ 2147483647 h 106"/>
                  <a:gd name="T2" fmla="*/ 2147483647 w 105"/>
                  <a:gd name="T3" fmla="*/ 2147483647 h 106"/>
                  <a:gd name="T4" fmla="*/ 2147483647 w 105"/>
                  <a:gd name="T5" fmla="*/ 0 h 106"/>
                  <a:gd name="T6" fmla="*/ 0 w 105"/>
                  <a:gd name="T7" fmla="*/ 0 h 106"/>
                  <a:gd name="T8" fmla="*/ 0 w 105"/>
                  <a:gd name="T9" fmla="*/ 2147483647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5" h="106">
                    <a:moveTo>
                      <a:pt x="0" y="106"/>
                    </a:moveTo>
                    <a:lnTo>
                      <a:pt x="105" y="71"/>
                    </a:lnTo>
                    <a:lnTo>
                      <a:pt x="35" y="0"/>
                    </a:lnTo>
                    <a:lnTo>
                      <a:pt x="0" y="0"/>
                    </a:lnTo>
                    <a:lnTo>
                      <a:pt x="0" y="106"/>
                    </a:lnTo>
                    <a:close/>
                  </a:path>
                </a:pathLst>
              </a:custGeom>
              <a:solidFill>
                <a:srgbClr val="FCF5D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125" name="Freeform 47">
                <a:extLst>
                  <a:ext uri="{FF2B5EF4-FFF2-40B4-BE49-F238E27FC236}">
                    <a16:creationId xmlns:a16="http://schemas.microsoft.com/office/drawing/2014/main" id="{B253B981-2DDA-448C-B377-CE5C3C442CC0}"/>
                  </a:ext>
                </a:extLst>
              </p:cNvPr>
              <p:cNvSpPr/>
              <p:nvPr/>
            </p:nvSpPr>
            <p:spPr bwMode="auto">
              <a:xfrm>
                <a:off x="4072934" y="1130924"/>
                <a:ext cx="815317" cy="1747526"/>
              </a:xfrm>
              <a:custGeom>
                <a:avLst/>
                <a:gdLst>
                  <a:gd name="T0" fmla="*/ 2147483647 w 558"/>
                  <a:gd name="T1" fmla="*/ 2147483647 h 1196"/>
                  <a:gd name="T2" fmla="*/ 2147483647 w 558"/>
                  <a:gd name="T3" fmla="*/ 2147483647 h 1196"/>
                  <a:gd name="T4" fmla="*/ 2147483647 w 558"/>
                  <a:gd name="T5" fmla="*/ 2147483647 h 1196"/>
                  <a:gd name="T6" fmla="*/ 0 w 558"/>
                  <a:gd name="T7" fmla="*/ 0 h 1196"/>
                  <a:gd name="T8" fmla="*/ 2147483647 w 558"/>
                  <a:gd name="T9" fmla="*/ 2147483647 h 1196"/>
                  <a:gd name="T10" fmla="*/ 2147483647 w 558"/>
                  <a:gd name="T11" fmla="*/ 2147483647 h 1196"/>
                  <a:gd name="T12" fmla="*/ 2147483647 w 558"/>
                  <a:gd name="T13" fmla="*/ 2147483647 h 1196"/>
                  <a:gd name="T14" fmla="*/ 2147483647 w 558"/>
                  <a:gd name="T15" fmla="*/ 2147483647 h 119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58" h="1196">
                    <a:moveTo>
                      <a:pt x="488" y="1196"/>
                    </a:moveTo>
                    <a:lnTo>
                      <a:pt x="140" y="633"/>
                    </a:lnTo>
                    <a:lnTo>
                      <a:pt x="105" y="211"/>
                    </a:lnTo>
                    <a:lnTo>
                      <a:pt x="0" y="0"/>
                    </a:lnTo>
                    <a:lnTo>
                      <a:pt x="140" y="211"/>
                    </a:lnTo>
                    <a:lnTo>
                      <a:pt x="244" y="669"/>
                    </a:lnTo>
                    <a:lnTo>
                      <a:pt x="558" y="1161"/>
                    </a:lnTo>
                    <a:lnTo>
                      <a:pt x="488" y="1196"/>
                    </a:lnTo>
                    <a:close/>
                  </a:path>
                </a:pathLst>
              </a:custGeom>
              <a:solidFill>
                <a:srgbClr val="FAB79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126" name="Freeform 48">
                <a:extLst>
                  <a:ext uri="{FF2B5EF4-FFF2-40B4-BE49-F238E27FC236}">
                    <a16:creationId xmlns:a16="http://schemas.microsoft.com/office/drawing/2014/main" id="{AD7D19A2-0674-4FAB-9C05-1F76BB5D92ED}"/>
                  </a:ext>
                </a:extLst>
              </p:cNvPr>
              <p:cNvSpPr/>
              <p:nvPr/>
            </p:nvSpPr>
            <p:spPr bwMode="auto">
              <a:xfrm>
                <a:off x="3972114" y="1542966"/>
                <a:ext cx="51140" cy="359441"/>
              </a:xfrm>
              <a:custGeom>
                <a:avLst/>
                <a:gdLst>
                  <a:gd name="T0" fmla="*/ 0 w 35"/>
                  <a:gd name="T1" fmla="*/ 0 h 246"/>
                  <a:gd name="T2" fmla="*/ 2147483647 w 35"/>
                  <a:gd name="T3" fmla="*/ 2147483647 h 246"/>
                  <a:gd name="T4" fmla="*/ 2147483647 w 35"/>
                  <a:gd name="T5" fmla="*/ 2147483647 h 246"/>
                  <a:gd name="T6" fmla="*/ 0 w 35"/>
                  <a:gd name="T7" fmla="*/ 0 h 24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5" h="246">
                    <a:moveTo>
                      <a:pt x="0" y="0"/>
                    </a:moveTo>
                    <a:lnTo>
                      <a:pt x="35" y="246"/>
                    </a:lnTo>
                    <a:lnTo>
                      <a:pt x="35" y="70"/>
                    </a:lnTo>
                    <a:lnTo>
                      <a:pt x="0" y="0"/>
                    </a:lnTo>
                    <a:close/>
                  </a:path>
                </a:pathLst>
              </a:custGeom>
              <a:solidFill>
                <a:srgbClr val="FAB79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127" name="Freeform 49">
                <a:extLst>
                  <a:ext uri="{FF2B5EF4-FFF2-40B4-BE49-F238E27FC236}">
                    <a16:creationId xmlns:a16="http://schemas.microsoft.com/office/drawing/2014/main" id="{BE8C8317-A636-4F99-8DAC-E05E9DC176D3}"/>
                  </a:ext>
                </a:extLst>
              </p:cNvPr>
              <p:cNvSpPr/>
              <p:nvPr/>
            </p:nvSpPr>
            <p:spPr bwMode="auto">
              <a:xfrm>
                <a:off x="4023255" y="2108427"/>
                <a:ext cx="661897" cy="616602"/>
              </a:xfrm>
              <a:custGeom>
                <a:avLst/>
                <a:gdLst>
                  <a:gd name="T0" fmla="*/ 2147483647 w 453"/>
                  <a:gd name="T1" fmla="*/ 2147483647 h 422"/>
                  <a:gd name="T2" fmla="*/ 2147483647 w 453"/>
                  <a:gd name="T3" fmla="*/ 0 h 422"/>
                  <a:gd name="T4" fmla="*/ 0 w 453"/>
                  <a:gd name="T5" fmla="*/ 2147483647 h 422"/>
                  <a:gd name="T6" fmla="*/ 2147483647 w 453"/>
                  <a:gd name="T7" fmla="*/ 2147483647 h 422"/>
                  <a:gd name="T8" fmla="*/ 2147483647 w 453"/>
                  <a:gd name="T9" fmla="*/ 2147483647 h 4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3" h="422">
                    <a:moveTo>
                      <a:pt x="453" y="140"/>
                    </a:moveTo>
                    <a:lnTo>
                      <a:pt x="348" y="0"/>
                    </a:lnTo>
                    <a:lnTo>
                      <a:pt x="0" y="281"/>
                    </a:lnTo>
                    <a:lnTo>
                      <a:pt x="34" y="422"/>
                    </a:lnTo>
                    <a:lnTo>
                      <a:pt x="453" y="14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128" name="任意多边形 75">
                <a:extLst>
                  <a:ext uri="{FF2B5EF4-FFF2-40B4-BE49-F238E27FC236}">
                    <a16:creationId xmlns:a16="http://schemas.microsoft.com/office/drawing/2014/main" id="{37920349-08C2-4574-A63E-878B2F7C6228}"/>
                  </a:ext>
                </a:extLst>
              </p:cNvPr>
              <p:cNvSpPr/>
              <p:nvPr/>
            </p:nvSpPr>
            <p:spPr bwMode="auto">
              <a:xfrm>
                <a:off x="4072934" y="2312987"/>
                <a:ext cx="1550138" cy="1336945"/>
              </a:xfrm>
              <a:custGeom>
                <a:avLst/>
                <a:gdLst>
                  <a:gd name="T0" fmla="*/ 612218 w 1550138"/>
                  <a:gd name="T1" fmla="*/ 0 h 1336945"/>
                  <a:gd name="T2" fmla="*/ 1550138 w 1550138"/>
                  <a:gd name="T3" fmla="*/ 1336945 h 1336945"/>
                  <a:gd name="T4" fmla="*/ 435500 w 1550138"/>
                  <a:gd name="T5" fmla="*/ 1336945 h 1336945"/>
                  <a:gd name="T6" fmla="*/ 0 w 1550138"/>
                  <a:gd name="T7" fmla="*/ 412042 h 1336945"/>
                  <a:gd name="T8" fmla="*/ 612218 w 1550138"/>
                  <a:gd name="T9" fmla="*/ 0 h 13369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50138" h="1336945">
                    <a:moveTo>
                      <a:pt x="612218" y="0"/>
                    </a:moveTo>
                    <a:lnTo>
                      <a:pt x="1550138" y="1336945"/>
                    </a:lnTo>
                    <a:lnTo>
                      <a:pt x="435500" y="1336945"/>
                    </a:lnTo>
                    <a:lnTo>
                      <a:pt x="0" y="412042"/>
                    </a:lnTo>
                    <a:lnTo>
                      <a:pt x="612218" y="0"/>
                    </a:lnTo>
                    <a:close/>
                  </a:path>
                </a:pathLst>
              </a:custGeom>
              <a:solidFill>
                <a:srgbClr val="40404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129" name="Freeform 51">
                <a:extLst>
                  <a:ext uri="{FF2B5EF4-FFF2-40B4-BE49-F238E27FC236}">
                    <a16:creationId xmlns:a16="http://schemas.microsoft.com/office/drawing/2014/main" id="{727CBBE6-0B3A-4471-93F4-BC8D71848632}"/>
                  </a:ext>
                </a:extLst>
              </p:cNvPr>
              <p:cNvSpPr/>
              <p:nvPr/>
            </p:nvSpPr>
            <p:spPr bwMode="auto">
              <a:xfrm>
                <a:off x="1171106" y="2055826"/>
                <a:ext cx="610757" cy="618063"/>
              </a:xfrm>
              <a:custGeom>
                <a:avLst/>
                <a:gdLst>
                  <a:gd name="T0" fmla="*/ 0 w 418"/>
                  <a:gd name="T1" fmla="*/ 2147483647 h 423"/>
                  <a:gd name="T2" fmla="*/ 2147483647 w 418"/>
                  <a:gd name="T3" fmla="*/ 0 h 423"/>
                  <a:gd name="T4" fmla="*/ 2147483647 w 418"/>
                  <a:gd name="T5" fmla="*/ 2147483647 h 423"/>
                  <a:gd name="T6" fmla="*/ 2147483647 w 418"/>
                  <a:gd name="T7" fmla="*/ 2147483647 h 423"/>
                  <a:gd name="T8" fmla="*/ 0 w 418"/>
                  <a:gd name="T9" fmla="*/ 2147483647 h 4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8" h="423">
                    <a:moveTo>
                      <a:pt x="0" y="106"/>
                    </a:moveTo>
                    <a:lnTo>
                      <a:pt x="105" y="0"/>
                    </a:lnTo>
                    <a:lnTo>
                      <a:pt x="418" y="317"/>
                    </a:lnTo>
                    <a:lnTo>
                      <a:pt x="348" y="423"/>
                    </a:lnTo>
                    <a:lnTo>
                      <a:pt x="0"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sp>
            <p:nvSpPr>
              <p:cNvPr id="130" name="任意多边形 74">
                <a:extLst>
                  <a:ext uri="{FF2B5EF4-FFF2-40B4-BE49-F238E27FC236}">
                    <a16:creationId xmlns:a16="http://schemas.microsoft.com/office/drawing/2014/main" id="{C4B80DF5-A35A-48FE-AD35-91F576D2EC97}"/>
                  </a:ext>
                </a:extLst>
              </p:cNvPr>
              <p:cNvSpPr/>
              <p:nvPr/>
            </p:nvSpPr>
            <p:spPr bwMode="auto">
              <a:xfrm>
                <a:off x="0" y="2210707"/>
                <a:ext cx="1679582" cy="1439225"/>
              </a:xfrm>
              <a:custGeom>
                <a:avLst/>
                <a:gdLst>
                  <a:gd name="T0" fmla="*/ 1171105 w 1679582"/>
                  <a:gd name="T1" fmla="*/ 0 h 1439225"/>
                  <a:gd name="T2" fmla="*/ 1679582 w 1679582"/>
                  <a:gd name="T3" fmla="*/ 463182 h 1439225"/>
                  <a:gd name="T4" fmla="*/ 1077401 w 1679582"/>
                  <a:gd name="T5" fmla="*/ 1439225 h 1439225"/>
                  <a:gd name="T6" fmla="*/ 0 w 1679582"/>
                  <a:gd name="T7" fmla="*/ 1439225 h 1439225"/>
                  <a:gd name="T8" fmla="*/ 1171105 w 1679582"/>
                  <a:gd name="T9" fmla="*/ 0 h 14392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9582" h="1439225">
                    <a:moveTo>
                      <a:pt x="1171105" y="0"/>
                    </a:moveTo>
                    <a:lnTo>
                      <a:pt x="1679582" y="463182"/>
                    </a:lnTo>
                    <a:lnTo>
                      <a:pt x="1077401" y="1439225"/>
                    </a:lnTo>
                    <a:lnTo>
                      <a:pt x="0" y="1439225"/>
                    </a:lnTo>
                    <a:lnTo>
                      <a:pt x="1171105" y="0"/>
                    </a:lnTo>
                    <a:close/>
                  </a:path>
                </a:pathLst>
              </a:custGeom>
              <a:solidFill>
                <a:srgbClr val="40404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ea"/>
                  <a:sym typeface="思源黑体 CN Normal" panose="020B0400000000000000" pitchFamily="34" charset="-122"/>
                </a:endParaRPr>
              </a:p>
            </p:txBody>
          </p:sp>
        </p:grpSp>
        <p:pic>
          <p:nvPicPr>
            <p:cNvPr id="83" name="图片 82">
              <a:extLst>
                <a:ext uri="{FF2B5EF4-FFF2-40B4-BE49-F238E27FC236}">
                  <a16:creationId xmlns:a16="http://schemas.microsoft.com/office/drawing/2014/main" id="{22E242EC-2E9E-4C0E-A953-1497835B0607}"/>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997350" y="2562669"/>
              <a:ext cx="236989" cy="236988"/>
            </a:xfrm>
            <a:prstGeom prst="rect">
              <a:avLst/>
            </a:prstGeom>
          </p:spPr>
        </p:pic>
      </p:grpSp>
      <p:cxnSp>
        <p:nvCxnSpPr>
          <p:cNvPr id="131" name="PA-1022197">
            <a:extLst>
              <a:ext uri="{FF2B5EF4-FFF2-40B4-BE49-F238E27FC236}">
                <a16:creationId xmlns:a16="http://schemas.microsoft.com/office/drawing/2014/main" id="{6FB19E69-DBC2-4E79-99CB-D25584A07990}"/>
              </a:ext>
            </a:extLst>
          </p:cNvPr>
          <p:cNvCxnSpPr/>
          <p:nvPr>
            <p:custDataLst>
              <p:tags r:id="rId1"/>
            </p:custDataLst>
          </p:nvPr>
        </p:nvCxnSpPr>
        <p:spPr>
          <a:xfrm>
            <a:off x="4155181" y="2201132"/>
            <a:ext cx="0" cy="358045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32" name="PA-1022198">
            <a:extLst>
              <a:ext uri="{FF2B5EF4-FFF2-40B4-BE49-F238E27FC236}">
                <a16:creationId xmlns:a16="http://schemas.microsoft.com/office/drawing/2014/main" id="{71FB0AFA-D61E-465F-A5F6-F58155F89C84}"/>
              </a:ext>
            </a:extLst>
          </p:cNvPr>
          <p:cNvSpPr/>
          <p:nvPr>
            <p:custDataLst>
              <p:tags r:id="rId2"/>
            </p:custDataLst>
          </p:nvPr>
        </p:nvSpPr>
        <p:spPr>
          <a:xfrm>
            <a:off x="3899421" y="2178315"/>
            <a:ext cx="511520" cy="51152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微软雅黑" panose="020B0503020204020204" pitchFamily="34" charset="-122"/>
                <a:ea typeface="微软雅黑" panose="020B0503020204020204" pitchFamily="34" charset="-122"/>
              </a:rPr>
              <a:t>1</a:t>
            </a:r>
          </a:p>
        </p:txBody>
      </p:sp>
      <p:sp>
        <p:nvSpPr>
          <p:cNvPr id="133" name="PA-1022200">
            <a:extLst>
              <a:ext uri="{FF2B5EF4-FFF2-40B4-BE49-F238E27FC236}">
                <a16:creationId xmlns:a16="http://schemas.microsoft.com/office/drawing/2014/main" id="{9323FBB5-8F51-4694-B952-8EADFCC47A9F}"/>
              </a:ext>
            </a:extLst>
          </p:cNvPr>
          <p:cNvSpPr/>
          <p:nvPr>
            <p:custDataLst>
              <p:tags r:id="rId3"/>
            </p:custDataLst>
          </p:nvPr>
        </p:nvSpPr>
        <p:spPr>
          <a:xfrm>
            <a:off x="4511433" y="1907705"/>
            <a:ext cx="4367453" cy="1341521"/>
          </a:xfrm>
          <a:prstGeom prst="rect">
            <a:avLst/>
          </a:prstGeom>
        </p:spPr>
        <p:txBody>
          <a:bodyPr wrap="square">
            <a:spAutoFit/>
          </a:bodyPr>
          <a:lstStyle/>
          <a:p>
            <a:pPr algn="just">
              <a:lnSpc>
                <a:spcPct val="130000"/>
              </a:lnSpc>
            </a:pP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为从全国层面控制住蔓延态势，我们向社会发出</a:t>
            </a:r>
            <a:r>
              <a:rPr lang="zh-CN" altLang="en-US" sz="16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减少人员流动</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、协同抗击疫情的号召，并及时延长春节假期，为可能出现的春运人潮踩了“急刹车”。</a:t>
            </a:r>
          </a:p>
        </p:txBody>
      </p:sp>
      <p:sp>
        <p:nvSpPr>
          <p:cNvPr id="134" name="PA-1022198">
            <a:extLst>
              <a:ext uri="{FF2B5EF4-FFF2-40B4-BE49-F238E27FC236}">
                <a16:creationId xmlns:a16="http://schemas.microsoft.com/office/drawing/2014/main" id="{85CB0389-38B8-41A2-9BA6-C52E46E30C7C}"/>
              </a:ext>
            </a:extLst>
          </p:cNvPr>
          <p:cNvSpPr/>
          <p:nvPr>
            <p:custDataLst>
              <p:tags r:id="rId4"/>
            </p:custDataLst>
          </p:nvPr>
        </p:nvSpPr>
        <p:spPr>
          <a:xfrm>
            <a:off x="3899421" y="3597601"/>
            <a:ext cx="511520" cy="51152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微软雅黑" panose="020B0503020204020204" pitchFamily="34" charset="-122"/>
                <a:ea typeface="微软雅黑" panose="020B0503020204020204" pitchFamily="34" charset="-122"/>
              </a:rPr>
              <a:t>2</a:t>
            </a:r>
          </a:p>
        </p:txBody>
      </p:sp>
      <p:sp>
        <p:nvSpPr>
          <p:cNvPr id="135" name="PA-1022200">
            <a:extLst>
              <a:ext uri="{FF2B5EF4-FFF2-40B4-BE49-F238E27FC236}">
                <a16:creationId xmlns:a16="http://schemas.microsoft.com/office/drawing/2014/main" id="{B8294093-051C-489A-902B-98921938A5C3}"/>
              </a:ext>
            </a:extLst>
          </p:cNvPr>
          <p:cNvSpPr/>
          <p:nvPr>
            <p:custDataLst>
              <p:tags r:id="rId5"/>
            </p:custDataLst>
          </p:nvPr>
        </p:nvSpPr>
        <p:spPr>
          <a:xfrm>
            <a:off x="4547298" y="3300266"/>
            <a:ext cx="4367452" cy="1021433"/>
          </a:xfrm>
          <a:prstGeom prst="rect">
            <a:avLst/>
          </a:prstGeom>
        </p:spPr>
        <p:txBody>
          <a:bodyPr wrap="square">
            <a:spAutoFit/>
          </a:bodyPr>
          <a:lstStyle/>
          <a:p>
            <a:pPr algn="just">
              <a:lnSpc>
                <a:spcPct val="130000"/>
              </a:lnSpc>
            </a:pPr>
            <a:r>
              <a:rPr lang="zh-CN" altLang="en-US" sz="1600" dirty="0">
                <a:latin typeface="微软雅黑" panose="020B0503020204020204" pitchFamily="34" charset="-122"/>
                <a:ea typeface="微软雅黑" panose="020B0503020204020204" pitchFamily="34" charset="-122"/>
              </a:rPr>
              <a:t>对北京、浙江、广东等人口流动大省大市及湖北周边省市加大指导和支持力度，要求采取</a:t>
            </a:r>
            <a:r>
              <a:rPr lang="zh-CN" altLang="en-US" sz="1600" b="1" dirty="0">
                <a:solidFill>
                  <a:srgbClr val="C00000"/>
                </a:solidFill>
                <a:latin typeface="微软雅黑" panose="020B0503020204020204" pitchFamily="34" charset="-122"/>
                <a:ea typeface="微软雅黑" panose="020B0503020204020204" pitchFamily="34" charset="-122"/>
              </a:rPr>
              <a:t>针对性措施做到外防输入、内防扩散</a:t>
            </a:r>
            <a:r>
              <a:rPr lang="zh-CN" altLang="en-US" sz="1600" dirty="0">
                <a:latin typeface="微软雅黑" panose="020B0503020204020204" pitchFamily="34" charset="-122"/>
                <a:ea typeface="微软雅黑" panose="020B0503020204020204" pitchFamily="34" charset="-122"/>
              </a:rPr>
              <a:t>。</a:t>
            </a:r>
          </a:p>
        </p:txBody>
      </p:sp>
      <p:sp>
        <p:nvSpPr>
          <p:cNvPr id="136" name="PA-1022198">
            <a:extLst>
              <a:ext uri="{FF2B5EF4-FFF2-40B4-BE49-F238E27FC236}">
                <a16:creationId xmlns:a16="http://schemas.microsoft.com/office/drawing/2014/main" id="{FF3BC7F2-70BE-41CD-8262-9E3091F1F383}"/>
              </a:ext>
            </a:extLst>
          </p:cNvPr>
          <p:cNvSpPr/>
          <p:nvPr>
            <p:custDataLst>
              <p:tags r:id="rId6"/>
            </p:custDataLst>
          </p:nvPr>
        </p:nvSpPr>
        <p:spPr>
          <a:xfrm>
            <a:off x="3899421" y="4827005"/>
            <a:ext cx="511520" cy="51152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微软雅黑" panose="020B0503020204020204" pitchFamily="34" charset="-122"/>
                <a:ea typeface="微软雅黑" panose="020B0503020204020204" pitchFamily="34" charset="-122"/>
              </a:rPr>
              <a:t>3</a:t>
            </a:r>
          </a:p>
        </p:txBody>
      </p:sp>
      <p:sp>
        <p:nvSpPr>
          <p:cNvPr id="137" name="PA-1022200">
            <a:extLst>
              <a:ext uri="{FF2B5EF4-FFF2-40B4-BE49-F238E27FC236}">
                <a16:creationId xmlns:a16="http://schemas.microsoft.com/office/drawing/2014/main" id="{0F3E73BB-F6AA-45E2-A0C9-BB0F7BA8436B}"/>
              </a:ext>
            </a:extLst>
          </p:cNvPr>
          <p:cNvSpPr/>
          <p:nvPr>
            <p:custDataLst>
              <p:tags r:id="rId7"/>
            </p:custDataLst>
          </p:nvPr>
        </p:nvSpPr>
        <p:spPr>
          <a:xfrm>
            <a:off x="4579192" y="4556467"/>
            <a:ext cx="4299690" cy="1341521"/>
          </a:xfrm>
          <a:prstGeom prst="rect">
            <a:avLst/>
          </a:prstGeom>
        </p:spPr>
        <p:txBody>
          <a:bodyPr wrap="square">
            <a:spAutoFit/>
          </a:bodyPr>
          <a:lstStyle/>
          <a:p>
            <a:pPr algn="just">
              <a:lnSpc>
                <a:spcPct val="130000"/>
              </a:lnSpc>
            </a:pPr>
            <a:r>
              <a:rPr lang="zh-CN" altLang="en-US" sz="1600" dirty="0">
                <a:latin typeface="微软雅黑" panose="020B0503020204020204" pitchFamily="34" charset="-122"/>
                <a:ea typeface="微软雅黑" panose="020B0503020204020204" pitchFamily="34" charset="-122"/>
              </a:rPr>
              <a:t>针对节后人员大范围流动可能带来的疫情扩散风险，我们提前部署</a:t>
            </a:r>
            <a:r>
              <a:rPr lang="zh-CN" altLang="en-US" sz="1600" b="1" dirty="0">
                <a:solidFill>
                  <a:srgbClr val="C00000"/>
                </a:solidFill>
                <a:latin typeface="微软雅黑" panose="020B0503020204020204" pitchFamily="34" charset="-122"/>
                <a:ea typeface="微软雅黑" panose="020B0503020204020204" pitchFamily="34" charset="-122"/>
              </a:rPr>
              <a:t>延迟开学、灵活复工、错峰出行</a:t>
            </a:r>
            <a:r>
              <a:rPr lang="zh-CN" altLang="en-US" sz="1600" dirty="0">
                <a:latin typeface="微软雅黑" panose="020B0503020204020204" pitchFamily="34" charset="-122"/>
                <a:ea typeface="微软雅黑" panose="020B0503020204020204" pitchFamily="34" charset="-122"/>
              </a:rPr>
              <a:t>，在健康监测、人员管理等方面采取了严格措施。</a:t>
            </a:r>
          </a:p>
        </p:txBody>
      </p:sp>
    </p:spTree>
    <p:extLst>
      <p:ext uri="{BB962C8B-B14F-4D97-AF65-F5344CB8AC3E}">
        <p14:creationId xmlns:p14="http://schemas.microsoft.com/office/powerpoint/2010/main" val="325068884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1031875" y="215900"/>
            <a:ext cx="7847013" cy="541338"/>
          </a:xfrm>
        </p:spPr>
        <p:txBody>
          <a:bodyPr/>
          <a:lstStyle/>
          <a:p>
            <a:r>
              <a:rPr lang="zh-CN" altLang="en-US" sz="2400" dirty="0"/>
              <a:t>关于前一段疫情防控工作</a:t>
            </a:r>
          </a:p>
        </p:txBody>
      </p:sp>
      <p:cxnSp>
        <p:nvCxnSpPr>
          <p:cNvPr id="3" name="直接连接符 2">
            <a:extLst>
              <a:ext uri="{FF2B5EF4-FFF2-40B4-BE49-F238E27FC236}">
                <a16:creationId xmlns:a16="http://schemas.microsoft.com/office/drawing/2014/main" id="{C832F176-3CAD-42AF-9F8E-1792AB6930DD}"/>
              </a:ext>
            </a:extLst>
          </p:cNvPr>
          <p:cNvCxnSpPr>
            <a:endCxn id="10" idx="4"/>
          </p:cNvCxnSpPr>
          <p:nvPr/>
        </p:nvCxnSpPr>
        <p:spPr bwMode="auto">
          <a:xfrm>
            <a:off x="0" y="1782203"/>
            <a:ext cx="7848710" cy="0"/>
          </a:xfrm>
          <a:prstGeom prst="line">
            <a:avLst/>
          </a:prstGeom>
          <a:solidFill>
            <a:srgbClr val="BD2531"/>
          </a:solidFill>
          <a:ln w="9525" cap="flat" cmpd="sng" algn="ctr">
            <a:solidFill>
              <a:srgbClr val="3D3D3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 name="TextBox 30">
            <a:extLst>
              <a:ext uri="{FF2B5EF4-FFF2-40B4-BE49-F238E27FC236}">
                <a16:creationId xmlns:a16="http://schemas.microsoft.com/office/drawing/2014/main" id="{0E06D83E-BFCC-4486-9C79-78511137739D}"/>
              </a:ext>
            </a:extLst>
          </p:cNvPr>
          <p:cNvSpPr txBox="1"/>
          <p:nvPr/>
        </p:nvSpPr>
        <p:spPr>
          <a:xfrm>
            <a:off x="952474" y="1135292"/>
            <a:ext cx="6453378" cy="645160"/>
          </a:xfrm>
          <a:prstGeom prst="rect">
            <a:avLst/>
          </a:prstGeom>
          <a:noFill/>
        </p:spPr>
        <p:txBody>
          <a:bodyPr wrap="square" rtlCol="0">
            <a:spAutoFit/>
          </a:bodyPr>
          <a:lstStyle/>
          <a:p>
            <a:pPr eaLnBrk="0" fontAlgn="base" hangingPunct="0">
              <a:lnSpc>
                <a:spcPct val="120000"/>
              </a:lnSpc>
              <a:spcBef>
                <a:spcPct val="0"/>
              </a:spcBef>
              <a:spcAft>
                <a:spcPct val="0"/>
              </a:spcAft>
              <a:buFont typeface="Arial" panose="020B0604020202020204" pitchFamily="34" charset="0"/>
              <a:buNone/>
              <a:defRPr/>
            </a:pPr>
            <a:r>
              <a:rPr lang="zh-CN" altLang="en-US" sz="3000" b="1" dirty="0">
                <a:solidFill>
                  <a:srgbClr val="C00000"/>
                </a:solidFill>
                <a:latin typeface="微软雅黑" panose="020B0503020204020204" pitchFamily="34" charset="-122"/>
                <a:ea typeface="微软雅黑" panose="020B0503020204020204" pitchFamily="34" charset="-122"/>
                <a:sym typeface="思源黑体 CN Normal" panose="020B0400000000000000" pitchFamily="34" charset="-122"/>
              </a:rPr>
              <a:t>加强医用物资和生活必需品应急保供</a:t>
            </a:r>
          </a:p>
        </p:txBody>
      </p:sp>
      <p:grpSp>
        <p:nvGrpSpPr>
          <p:cNvPr id="5" name="组合 4">
            <a:extLst>
              <a:ext uri="{FF2B5EF4-FFF2-40B4-BE49-F238E27FC236}">
                <a16:creationId xmlns:a16="http://schemas.microsoft.com/office/drawing/2014/main" id="{FFE642FA-24C7-4F23-913B-2080920CBB40}"/>
              </a:ext>
            </a:extLst>
          </p:cNvPr>
          <p:cNvGrpSpPr/>
          <p:nvPr/>
        </p:nvGrpSpPr>
        <p:grpSpPr>
          <a:xfrm>
            <a:off x="7346097" y="1020787"/>
            <a:ext cx="1012229" cy="761416"/>
            <a:chOff x="613246" y="2493034"/>
            <a:chExt cx="1324422" cy="996252"/>
          </a:xfrm>
        </p:grpSpPr>
        <p:grpSp>
          <p:nvGrpSpPr>
            <p:cNvPr id="6" name="组合 5">
              <a:extLst>
                <a:ext uri="{FF2B5EF4-FFF2-40B4-BE49-F238E27FC236}">
                  <a16:creationId xmlns:a16="http://schemas.microsoft.com/office/drawing/2014/main" id="{B823EBB8-294A-4518-ACE6-F257C8F9564A}"/>
                </a:ext>
              </a:extLst>
            </p:cNvPr>
            <p:cNvGrpSpPr/>
            <p:nvPr/>
          </p:nvGrpSpPr>
          <p:grpSpPr>
            <a:xfrm>
              <a:off x="613246" y="2493034"/>
              <a:ext cx="1324422" cy="996252"/>
              <a:chOff x="3202171" y="1462739"/>
              <a:chExt cx="1919019" cy="1443518"/>
            </a:xfrm>
          </p:grpSpPr>
          <p:grpSp>
            <p:nvGrpSpPr>
              <p:cNvPr id="8" name="组合 7">
                <a:extLst>
                  <a:ext uri="{FF2B5EF4-FFF2-40B4-BE49-F238E27FC236}">
                    <a16:creationId xmlns:a16="http://schemas.microsoft.com/office/drawing/2014/main" id="{51FBEB93-4FED-4309-946E-6AB3BE2E2BAE}"/>
                  </a:ext>
                </a:extLst>
              </p:cNvPr>
              <p:cNvGrpSpPr/>
              <p:nvPr/>
            </p:nvGrpSpPr>
            <p:grpSpPr>
              <a:xfrm>
                <a:off x="3433282" y="1462739"/>
                <a:ext cx="1443518" cy="1443518"/>
                <a:chOff x="2681608" y="1294395"/>
                <a:chExt cx="1506218" cy="1506218"/>
              </a:xfrm>
            </p:grpSpPr>
            <p:sp>
              <p:nvSpPr>
                <p:cNvPr id="10" name="椭圆 9">
                  <a:extLst>
                    <a:ext uri="{FF2B5EF4-FFF2-40B4-BE49-F238E27FC236}">
                      <a16:creationId xmlns:a16="http://schemas.microsoft.com/office/drawing/2014/main" id="{EB68AEAB-49D4-43E8-9AB0-509B6326E7E9}"/>
                    </a:ext>
                  </a:extLst>
                </p:cNvPr>
                <p:cNvSpPr/>
                <p:nvPr/>
              </p:nvSpPr>
              <p:spPr>
                <a:xfrm>
                  <a:off x="2681608" y="1294395"/>
                  <a:ext cx="1506218" cy="1506218"/>
                </a:xfrm>
                <a:prstGeom prst="ellipse">
                  <a:avLst/>
                </a:prstGeom>
                <a:solidFill>
                  <a:schemeClr val="bg1"/>
                </a:solidFill>
                <a:ln w="12700" cap="flat" cmpd="sng" algn="ctr">
                  <a:solidFill>
                    <a:srgbClr val="C00000"/>
                  </a:solidFill>
                  <a:prstDash val="solid"/>
                </a:ln>
                <a:effectLst/>
              </p:spPr>
              <p:txBody>
                <a:bodyPr wrap="square" rtlCol="0" anchor="ctr">
                  <a:noAutofit/>
                </a:bodyPr>
                <a:lstStyle/>
                <a:p>
                  <a:pPr algn="ctr" defTabSz="1219200">
                    <a:defRPr/>
                  </a:pPr>
                  <a:endParaRPr lang="zh-CN" altLang="en-US" sz="2400" kern="0" dirty="0">
                    <a:solidFill>
                      <a:srgbClr val="000000"/>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11" name="Freeform 5">
                  <a:extLst>
                    <a:ext uri="{FF2B5EF4-FFF2-40B4-BE49-F238E27FC236}">
                      <a16:creationId xmlns:a16="http://schemas.microsoft.com/office/drawing/2014/main" id="{B10E32DC-3C94-4341-A06D-8DD9C5959F4C}"/>
                    </a:ext>
                  </a:extLst>
                </p:cNvPr>
                <p:cNvSpPr/>
                <p:nvPr/>
              </p:nvSpPr>
              <p:spPr bwMode="auto">
                <a:xfrm flipV="1">
                  <a:off x="2777383" y="1390167"/>
                  <a:ext cx="1314666" cy="1314675"/>
                </a:xfrm>
                <a:prstGeom prst="ellipse">
                  <a:avLst/>
                </a:prstGeom>
                <a:solidFill>
                  <a:srgbClr val="C00000"/>
                </a:solidFill>
                <a:ln w="9525" cap="flat" cmpd="sng" algn="ctr">
                  <a:noFill/>
                  <a:prstDash val="solid"/>
                </a:ln>
                <a:effectLst/>
              </p:spPr>
              <p:txBody>
                <a:bodyPr wrap="square" rtlCol="0" anchor="ctr">
                  <a:noAutofit/>
                </a:bodyPr>
                <a:lstStyle/>
                <a:p>
                  <a:pPr algn="ctr" defTabSz="1219200">
                    <a:defRPr/>
                  </a:pPr>
                  <a:endParaRPr lang="zh-CN" altLang="en-US" sz="2400" kern="0" dirty="0">
                    <a:solidFill>
                      <a:srgbClr val="000000"/>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12" name="任意多边形 43">
                  <a:extLst>
                    <a:ext uri="{FF2B5EF4-FFF2-40B4-BE49-F238E27FC236}">
                      <a16:creationId xmlns:a16="http://schemas.microsoft.com/office/drawing/2014/main" id="{C135AA87-1B7E-405A-8BA5-FC1C06406C4A}"/>
                    </a:ext>
                  </a:extLst>
                </p:cNvPr>
                <p:cNvSpPr/>
                <p:nvPr/>
              </p:nvSpPr>
              <p:spPr bwMode="auto">
                <a:xfrm flipV="1">
                  <a:off x="2688967" y="1301750"/>
                  <a:ext cx="1326030"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0000">
                      <a:srgbClr val="FFFFFF">
                        <a:alpha val="0"/>
                      </a:srgbClr>
                    </a:gs>
                    <a:gs pos="95000">
                      <a:srgbClr val="FFFFFF">
                        <a:alpha val="90000"/>
                      </a:srgbClr>
                    </a:gs>
                  </a:gsLst>
                  <a:lin ang="8100000" scaled="1"/>
                  <a:tileRect/>
                </a:gradFill>
                <a:ln w="9525" cap="flat" cmpd="sng" algn="ctr">
                  <a:noFill/>
                  <a:prstDash val="solid"/>
                </a:ln>
                <a:effectLst/>
              </p:spPr>
              <p:txBody>
                <a:bodyPr wrap="square" rtlCol="0" anchor="ctr">
                  <a:noAutofit/>
                </a:bodyPr>
                <a:lstStyle/>
                <a:p>
                  <a:pPr algn="ctr" defTabSz="1219200">
                    <a:defRPr/>
                  </a:pPr>
                  <a:endParaRPr lang="zh-CN" altLang="en-US" sz="2400" kern="0" dirty="0">
                    <a:solidFill>
                      <a:srgbClr val="000000"/>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9" name="TextBox 14">
                <a:extLst>
                  <a:ext uri="{FF2B5EF4-FFF2-40B4-BE49-F238E27FC236}">
                    <a16:creationId xmlns:a16="http://schemas.microsoft.com/office/drawing/2014/main" id="{7AD08307-F00E-4879-9A2B-895F9A197451}"/>
                  </a:ext>
                </a:extLst>
              </p:cNvPr>
              <p:cNvSpPr txBox="1"/>
              <p:nvPr/>
            </p:nvSpPr>
            <p:spPr>
              <a:xfrm>
                <a:off x="3202171" y="1856142"/>
                <a:ext cx="1919019" cy="953161"/>
              </a:xfrm>
              <a:prstGeom prst="rect">
                <a:avLst/>
              </a:prstGeom>
              <a:noFill/>
              <a:effectLst/>
            </p:spPr>
            <p:txBody>
              <a:bodyPr wrap="square" rtlCol="0">
                <a:spAutoFit/>
              </a:bodyPr>
              <a:lstStyle/>
              <a:p>
                <a:pPr algn="ctr" defTabSz="1219200">
                  <a:defRPr/>
                </a:pPr>
                <a:endParaRPr lang="zh-CN" altLang="en-US" sz="2665" b="1" kern="0" dirty="0">
                  <a:solidFill>
                    <a:prstClr val="white"/>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7" name="Freeform 5">
              <a:extLst>
                <a:ext uri="{FF2B5EF4-FFF2-40B4-BE49-F238E27FC236}">
                  <a16:creationId xmlns:a16="http://schemas.microsoft.com/office/drawing/2014/main" id="{6E29819D-EE6A-4313-A494-8FC47C6ADAAF}"/>
                </a:ext>
              </a:extLst>
            </p:cNvPr>
            <p:cNvSpPr>
              <a:spLocks noChangeAspect="1"/>
            </p:cNvSpPr>
            <p:nvPr/>
          </p:nvSpPr>
          <p:spPr bwMode="auto">
            <a:xfrm>
              <a:off x="979358" y="2677314"/>
              <a:ext cx="576000" cy="585713"/>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DFBF7"/>
            </a:solidFill>
            <a:ln>
              <a:noFill/>
            </a:ln>
            <a:effectLst/>
          </p:spPr>
          <p:txBody>
            <a:bodyPr vert="horz" wrap="square" lIns="121920" tIns="60960" rIns="121920" bIns="60960" numCol="1" anchor="t" anchorCtr="0" compatLnSpc="1"/>
            <a:lstStyle/>
            <a:p>
              <a:pPr defTabSz="914400"/>
              <a:endParaRPr lang="zh-CN" altLang="en-US" sz="2400">
                <a:solidFill>
                  <a:prstClr val="black"/>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13" name="文本框 12">
            <a:extLst>
              <a:ext uri="{FF2B5EF4-FFF2-40B4-BE49-F238E27FC236}">
                <a16:creationId xmlns:a16="http://schemas.microsoft.com/office/drawing/2014/main" id="{30CBC920-2448-44FC-B9A4-A220C1DAC2CD}"/>
              </a:ext>
            </a:extLst>
          </p:cNvPr>
          <p:cNvSpPr txBox="1"/>
          <p:nvPr/>
        </p:nvSpPr>
        <p:spPr>
          <a:xfrm>
            <a:off x="0" y="648801"/>
            <a:ext cx="1143000" cy="1305294"/>
          </a:xfrm>
          <a:prstGeom prst="rect">
            <a:avLst/>
          </a:prstGeom>
          <a:noFill/>
        </p:spPr>
        <p:txBody>
          <a:bodyPr wrap="square" rtlCol="0">
            <a:spAutoFit/>
          </a:bodyPr>
          <a:lstStyle/>
          <a:p>
            <a:pPr algn="just" defTabSz="914400">
              <a:lnSpc>
                <a:spcPct val="150000"/>
              </a:lnSpc>
            </a:pPr>
            <a:r>
              <a:rPr lang="en-US" altLang="zh-CN" sz="6000" b="1" i="1" dirty="0">
                <a:solidFill>
                  <a:prstClr val="white">
                    <a:lumMod val="50000"/>
                  </a:prst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4-</a:t>
            </a:r>
            <a:endParaRPr lang="zh-CN" altLang="en-US" sz="6000" b="1" i="1" dirty="0">
              <a:solidFill>
                <a:prstClr val="white">
                  <a:lumMod val="50000"/>
                </a:prst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5" name="PA-1022198">
            <a:extLst>
              <a:ext uri="{FF2B5EF4-FFF2-40B4-BE49-F238E27FC236}">
                <a16:creationId xmlns:a16="http://schemas.microsoft.com/office/drawing/2014/main" id="{65B85EA3-42C3-452B-BB30-E5244D8B5064}"/>
              </a:ext>
            </a:extLst>
          </p:cNvPr>
          <p:cNvSpPr/>
          <p:nvPr>
            <p:custDataLst>
              <p:tags r:id="rId1"/>
            </p:custDataLst>
          </p:nvPr>
        </p:nvSpPr>
        <p:spPr>
          <a:xfrm>
            <a:off x="147897" y="2458823"/>
            <a:ext cx="511520" cy="51152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微软雅黑" panose="020B0503020204020204" pitchFamily="34" charset="-122"/>
                <a:ea typeface="微软雅黑" panose="020B0503020204020204" pitchFamily="34" charset="-122"/>
              </a:rPr>
              <a:t>1</a:t>
            </a:r>
          </a:p>
        </p:txBody>
      </p:sp>
      <p:sp>
        <p:nvSpPr>
          <p:cNvPr id="16" name="PA-1022200">
            <a:extLst>
              <a:ext uri="{FF2B5EF4-FFF2-40B4-BE49-F238E27FC236}">
                <a16:creationId xmlns:a16="http://schemas.microsoft.com/office/drawing/2014/main" id="{51F9EEF5-1E94-4DB0-8905-32556656F943}"/>
              </a:ext>
            </a:extLst>
          </p:cNvPr>
          <p:cNvSpPr/>
          <p:nvPr>
            <p:custDataLst>
              <p:tags r:id="rId2"/>
            </p:custDataLst>
          </p:nvPr>
        </p:nvSpPr>
        <p:spPr>
          <a:xfrm>
            <a:off x="703128" y="2340893"/>
            <a:ext cx="4950910" cy="1661609"/>
          </a:xfrm>
          <a:prstGeom prst="rect">
            <a:avLst/>
          </a:prstGeom>
        </p:spPr>
        <p:txBody>
          <a:bodyPr wrap="square">
            <a:spAutoFit/>
          </a:bodyPr>
          <a:lstStyle/>
          <a:p>
            <a:pPr algn="just">
              <a:lnSpc>
                <a:spcPct val="130000"/>
              </a:lnSpc>
            </a:pP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采取积极措施，支持医用防护服、口罩等疫情防控急需医疗物资的生产企业迅速复工达产、多种方式扩大产能和增加产量，对重要物资实行国家统一调度，建立交通运输“绿色通道”，多措并举保障重点地区医用物资和生活物资供应。</a:t>
            </a:r>
          </a:p>
        </p:txBody>
      </p:sp>
      <p:sp>
        <p:nvSpPr>
          <p:cNvPr id="17" name="PA-1022198">
            <a:extLst>
              <a:ext uri="{FF2B5EF4-FFF2-40B4-BE49-F238E27FC236}">
                <a16:creationId xmlns:a16="http://schemas.microsoft.com/office/drawing/2014/main" id="{AC5768EC-8070-4BD7-BF44-E6C98C8C32E1}"/>
              </a:ext>
            </a:extLst>
          </p:cNvPr>
          <p:cNvSpPr/>
          <p:nvPr>
            <p:custDataLst>
              <p:tags r:id="rId3"/>
            </p:custDataLst>
          </p:nvPr>
        </p:nvSpPr>
        <p:spPr>
          <a:xfrm>
            <a:off x="147897" y="4352594"/>
            <a:ext cx="511520" cy="51152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微软雅黑" panose="020B0503020204020204" pitchFamily="34" charset="-122"/>
                <a:ea typeface="微软雅黑" panose="020B0503020204020204" pitchFamily="34" charset="-122"/>
              </a:rPr>
              <a:t>2</a:t>
            </a:r>
          </a:p>
        </p:txBody>
      </p:sp>
      <p:sp>
        <p:nvSpPr>
          <p:cNvPr id="18" name="PA-1022200">
            <a:extLst>
              <a:ext uri="{FF2B5EF4-FFF2-40B4-BE49-F238E27FC236}">
                <a16:creationId xmlns:a16="http://schemas.microsoft.com/office/drawing/2014/main" id="{B3AAB630-A47B-4DFE-A5F5-EDA073E63CB3}"/>
              </a:ext>
            </a:extLst>
          </p:cNvPr>
          <p:cNvSpPr/>
          <p:nvPr>
            <p:custDataLst>
              <p:tags r:id="rId4"/>
            </p:custDataLst>
          </p:nvPr>
        </p:nvSpPr>
        <p:spPr>
          <a:xfrm>
            <a:off x="703131" y="4272787"/>
            <a:ext cx="4950907" cy="701346"/>
          </a:xfrm>
          <a:prstGeom prst="rect">
            <a:avLst/>
          </a:prstGeom>
        </p:spPr>
        <p:txBody>
          <a:bodyPr wrap="square">
            <a:spAutoFit/>
          </a:bodyPr>
          <a:lstStyle/>
          <a:p>
            <a:pPr algn="just">
              <a:lnSpc>
                <a:spcPct val="130000"/>
              </a:lnSpc>
            </a:pPr>
            <a:r>
              <a:rPr lang="zh-CN" altLang="en-US" sz="1600" dirty="0">
                <a:latin typeface="微软雅黑" panose="020B0503020204020204" pitchFamily="34" charset="-122"/>
                <a:ea typeface="微软雅黑" panose="020B0503020204020204" pitchFamily="34" charset="-122"/>
              </a:rPr>
              <a:t>抓好农副产品生产、流通、供应组织工作，做好煤电油气等供应，保障了全国生活必需品市场总体稳定。</a:t>
            </a:r>
          </a:p>
        </p:txBody>
      </p:sp>
      <p:sp>
        <p:nvSpPr>
          <p:cNvPr id="19" name="PA-1022198">
            <a:extLst>
              <a:ext uri="{FF2B5EF4-FFF2-40B4-BE49-F238E27FC236}">
                <a16:creationId xmlns:a16="http://schemas.microsoft.com/office/drawing/2014/main" id="{CDC19991-F447-473B-83AB-9D2914D2D68D}"/>
              </a:ext>
            </a:extLst>
          </p:cNvPr>
          <p:cNvSpPr/>
          <p:nvPr>
            <p:custDataLst>
              <p:tags r:id="rId5"/>
            </p:custDataLst>
          </p:nvPr>
        </p:nvSpPr>
        <p:spPr>
          <a:xfrm>
            <a:off x="147897" y="5276319"/>
            <a:ext cx="511520" cy="51152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微软雅黑" panose="020B0503020204020204" pitchFamily="34" charset="-122"/>
                <a:ea typeface="微软雅黑" panose="020B0503020204020204" pitchFamily="34" charset="-122"/>
              </a:rPr>
              <a:t>3</a:t>
            </a:r>
          </a:p>
        </p:txBody>
      </p:sp>
      <p:sp>
        <p:nvSpPr>
          <p:cNvPr id="20" name="PA-1022200">
            <a:extLst>
              <a:ext uri="{FF2B5EF4-FFF2-40B4-BE49-F238E27FC236}">
                <a16:creationId xmlns:a16="http://schemas.microsoft.com/office/drawing/2014/main" id="{9834C5DA-72E2-4F9A-822A-CC448EE2635D}"/>
              </a:ext>
            </a:extLst>
          </p:cNvPr>
          <p:cNvSpPr/>
          <p:nvPr>
            <p:custDataLst>
              <p:tags r:id="rId6"/>
            </p:custDataLst>
          </p:nvPr>
        </p:nvSpPr>
        <p:spPr>
          <a:xfrm>
            <a:off x="703128" y="5341450"/>
            <a:ext cx="6360734" cy="381258"/>
          </a:xfrm>
          <a:prstGeom prst="rect">
            <a:avLst/>
          </a:prstGeom>
        </p:spPr>
        <p:txBody>
          <a:bodyPr wrap="square">
            <a:spAutoFit/>
          </a:bodyPr>
          <a:lstStyle/>
          <a:p>
            <a:pPr algn="just">
              <a:lnSpc>
                <a:spcPct val="130000"/>
              </a:lnSpc>
            </a:pPr>
            <a:r>
              <a:rPr lang="zh-CN" altLang="en-US" sz="1600" dirty="0">
                <a:latin typeface="微软雅黑" panose="020B0503020204020204" pitchFamily="34" charset="-122"/>
                <a:ea typeface="微软雅黑" panose="020B0503020204020204" pitchFamily="34" charset="-122"/>
              </a:rPr>
              <a:t>全力推进医药研发和临床应用，取得阶段性成果。</a:t>
            </a:r>
          </a:p>
        </p:txBody>
      </p:sp>
      <p:pic>
        <p:nvPicPr>
          <p:cNvPr id="21" name="PA-1022166" descr="图片包含 游戏机, 旗子&#10;&#10;描述已自动生成">
            <a:extLst>
              <a:ext uri="{FF2B5EF4-FFF2-40B4-BE49-F238E27FC236}">
                <a16:creationId xmlns:a16="http://schemas.microsoft.com/office/drawing/2014/main" id="{323B239D-C883-446C-84F1-B694D55CEF83}"/>
              </a:ext>
            </a:extLst>
          </p:cNvPr>
          <p:cNvPicPr>
            <a:picLocks noChangeAspect="1"/>
          </p:cNvPicPr>
          <p:nvPr>
            <p:custDataLst>
              <p:tags r:id="rId7"/>
            </p:custDataLst>
          </p:nvPr>
        </p:nvPicPr>
        <p:blipFill>
          <a:blip r:embed="rId10" cstate="print">
            <a:extLst>
              <a:ext uri="{28A0092B-C50C-407E-A947-70E740481C1C}">
                <a14:useLocalDpi xmlns:a14="http://schemas.microsoft.com/office/drawing/2010/main" val="0"/>
              </a:ext>
            </a:extLst>
          </a:blip>
          <a:stretch>
            <a:fillRect/>
          </a:stretch>
        </p:blipFill>
        <p:spPr>
          <a:xfrm>
            <a:off x="4956243" y="1675945"/>
            <a:ext cx="4302660" cy="4302660"/>
          </a:xfrm>
          <a:prstGeom prst="rect">
            <a:avLst/>
          </a:prstGeom>
        </p:spPr>
      </p:pic>
    </p:spTree>
    <p:extLst>
      <p:ext uri="{BB962C8B-B14F-4D97-AF65-F5344CB8AC3E}">
        <p14:creationId xmlns:p14="http://schemas.microsoft.com/office/powerpoint/2010/main" val="51806002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1031875" y="215900"/>
            <a:ext cx="7847013" cy="541338"/>
          </a:xfrm>
        </p:spPr>
        <p:txBody>
          <a:bodyPr/>
          <a:lstStyle/>
          <a:p>
            <a:r>
              <a:rPr lang="zh-CN" altLang="en-US" sz="2400" dirty="0"/>
              <a:t>关于前一段疫情防控工作</a:t>
            </a:r>
          </a:p>
        </p:txBody>
      </p:sp>
      <p:cxnSp>
        <p:nvCxnSpPr>
          <p:cNvPr id="3" name="直接连接符 2">
            <a:extLst>
              <a:ext uri="{FF2B5EF4-FFF2-40B4-BE49-F238E27FC236}">
                <a16:creationId xmlns:a16="http://schemas.microsoft.com/office/drawing/2014/main" id="{97604CD6-9464-4568-A995-60948CD7017D}"/>
              </a:ext>
            </a:extLst>
          </p:cNvPr>
          <p:cNvCxnSpPr/>
          <p:nvPr/>
        </p:nvCxnSpPr>
        <p:spPr bwMode="auto">
          <a:xfrm>
            <a:off x="0" y="1890640"/>
            <a:ext cx="6283007" cy="0"/>
          </a:xfrm>
          <a:prstGeom prst="line">
            <a:avLst/>
          </a:prstGeom>
          <a:solidFill>
            <a:srgbClr val="BD2531"/>
          </a:solidFill>
          <a:ln w="9525" cap="flat" cmpd="sng" algn="ctr">
            <a:solidFill>
              <a:srgbClr val="3D3D3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 name="TextBox 30">
            <a:extLst>
              <a:ext uri="{FF2B5EF4-FFF2-40B4-BE49-F238E27FC236}">
                <a16:creationId xmlns:a16="http://schemas.microsoft.com/office/drawing/2014/main" id="{F78692DC-1FA4-4D54-BEE9-E8B174D3C010}"/>
              </a:ext>
            </a:extLst>
          </p:cNvPr>
          <p:cNvSpPr txBox="1"/>
          <p:nvPr/>
        </p:nvSpPr>
        <p:spPr>
          <a:xfrm>
            <a:off x="825535" y="1243729"/>
            <a:ext cx="5330678" cy="645160"/>
          </a:xfrm>
          <a:prstGeom prst="rect">
            <a:avLst/>
          </a:prstGeom>
          <a:noFill/>
        </p:spPr>
        <p:txBody>
          <a:bodyPr wrap="square" rtlCol="0">
            <a:spAutoFit/>
          </a:bodyPr>
          <a:lstStyle/>
          <a:p>
            <a:pPr eaLnBrk="0" fontAlgn="base" hangingPunct="0">
              <a:lnSpc>
                <a:spcPct val="120000"/>
              </a:lnSpc>
              <a:spcBef>
                <a:spcPct val="0"/>
              </a:spcBef>
              <a:spcAft>
                <a:spcPct val="0"/>
              </a:spcAft>
              <a:buFont typeface="Arial" panose="020B0604020202020204" pitchFamily="34" charset="0"/>
              <a:buNone/>
              <a:defRPr/>
            </a:pPr>
            <a:r>
              <a:rPr lang="zh-CN" altLang="en-US" sz="3000" b="1" dirty="0">
                <a:solidFill>
                  <a:srgbClr val="C00000"/>
                </a:solidFill>
                <a:latin typeface="微软雅黑" panose="020B0503020204020204" pitchFamily="34" charset="-122"/>
                <a:ea typeface="微软雅黑" panose="020B0503020204020204" pitchFamily="34" charset="-122"/>
                <a:sym typeface="思源黑体 CN Normal" panose="020B0400000000000000" pitchFamily="34" charset="-122"/>
              </a:rPr>
              <a:t>切实维护社会稳定</a:t>
            </a:r>
          </a:p>
        </p:txBody>
      </p:sp>
      <p:grpSp>
        <p:nvGrpSpPr>
          <p:cNvPr id="5" name="组合 4">
            <a:extLst>
              <a:ext uri="{FF2B5EF4-FFF2-40B4-BE49-F238E27FC236}">
                <a16:creationId xmlns:a16="http://schemas.microsoft.com/office/drawing/2014/main" id="{7512AC2D-14A1-4FE6-ACC4-884CC717CCB2}"/>
              </a:ext>
            </a:extLst>
          </p:cNvPr>
          <p:cNvGrpSpPr/>
          <p:nvPr/>
        </p:nvGrpSpPr>
        <p:grpSpPr>
          <a:xfrm>
            <a:off x="5797060" y="1129224"/>
            <a:ext cx="1012229" cy="761416"/>
            <a:chOff x="613246" y="2493034"/>
            <a:chExt cx="1324422" cy="996252"/>
          </a:xfrm>
        </p:grpSpPr>
        <p:grpSp>
          <p:nvGrpSpPr>
            <p:cNvPr id="6" name="组合 5">
              <a:extLst>
                <a:ext uri="{FF2B5EF4-FFF2-40B4-BE49-F238E27FC236}">
                  <a16:creationId xmlns:a16="http://schemas.microsoft.com/office/drawing/2014/main" id="{31F7D2E4-49D8-44D7-80C4-2871AC161872}"/>
                </a:ext>
              </a:extLst>
            </p:cNvPr>
            <p:cNvGrpSpPr/>
            <p:nvPr/>
          </p:nvGrpSpPr>
          <p:grpSpPr>
            <a:xfrm>
              <a:off x="613246" y="2493034"/>
              <a:ext cx="1324422" cy="996252"/>
              <a:chOff x="3202171" y="1462739"/>
              <a:chExt cx="1919019" cy="1443518"/>
            </a:xfrm>
          </p:grpSpPr>
          <p:grpSp>
            <p:nvGrpSpPr>
              <p:cNvPr id="8" name="组合 7">
                <a:extLst>
                  <a:ext uri="{FF2B5EF4-FFF2-40B4-BE49-F238E27FC236}">
                    <a16:creationId xmlns:a16="http://schemas.microsoft.com/office/drawing/2014/main" id="{C5C9B81D-E594-4F64-83DB-74A6E964980D}"/>
                  </a:ext>
                </a:extLst>
              </p:cNvPr>
              <p:cNvGrpSpPr/>
              <p:nvPr/>
            </p:nvGrpSpPr>
            <p:grpSpPr>
              <a:xfrm>
                <a:off x="3433282" y="1462739"/>
                <a:ext cx="1443518" cy="1443518"/>
                <a:chOff x="2681608" y="1294395"/>
                <a:chExt cx="1506218" cy="1506218"/>
              </a:xfrm>
            </p:grpSpPr>
            <p:sp>
              <p:nvSpPr>
                <p:cNvPr id="10" name="椭圆 9">
                  <a:extLst>
                    <a:ext uri="{FF2B5EF4-FFF2-40B4-BE49-F238E27FC236}">
                      <a16:creationId xmlns:a16="http://schemas.microsoft.com/office/drawing/2014/main" id="{EACA19CA-6461-4859-B397-88732D4A64E1}"/>
                    </a:ext>
                  </a:extLst>
                </p:cNvPr>
                <p:cNvSpPr/>
                <p:nvPr/>
              </p:nvSpPr>
              <p:spPr>
                <a:xfrm>
                  <a:off x="2681608" y="1294395"/>
                  <a:ext cx="1506218" cy="1506218"/>
                </a:xfrm>
                <a:prstGeom prst="ellipse">
                  <a:avLst/>
                </a:prstGeom>
                <a:solidFill>
                  <a:schemeClr val="bg1"/>
                </a:solidFill>
                <a:ln w="12700" cap="flat" cmpd="sng" algn="ctr">
                  <a:solidFill>
                    <a:srgbClr val="C00000"/>
                  </a:solidFill>
                  <a:prstDash val="solid"/>
                </a:ln>
                <a:effectLst/>
              </p:spPr>
              <p:txBody>
                <a:bodyPr wrap="square" rtlCol="0" anchor="ctr">
                  <a:noAutofit/>
                </a:bodyPr>
                <a:lstStyle/>
                <a:p>
                  <a:pPr algn="ctr" defTabSz="1219200">
                    <a:defRPr/>
                  </a:pPr>
                  <a:endParaRPr lang="zh-CN" altLang="en-US" sz="2400" kern="0" dirty="0">
                    <a:solidFill>
                      <a:srgbClr val="000000"/>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11" name="Freeform 5">
                  <a:extLst>
                    <a:ext uri="{FF2B5EF4-FFF2-40B4-BE49-F238E27FC236}">
                      <a16:creationId xmlns:a16="http://schemas.microsoft.com/office/drawing/2014/main" id="{0D742D3D-E9CD-42CF-AD0D-8D33E7D9836D}"/>
                    </a:ext>
                  </a:extLst>
                </p:cNvPr>
                <p:cNvSpPr/>
                <p:nvPr/>
              </p:nvSpPr>
              <p:spPr bwMode="auto">
                <a:xfrm flipV="1">
                  <a:off x="2777383" y="1390167"/>
                  <a:ext cx="1314666" cy="1314675"/>
                </a:xfrm>
                <a:prstGeom prst="ellipse">
                  <a:avLst/>
                </a:prstGeom>
                <a:solidFill>
                  <a:srgbClr val="C00000"/>
                </a:solidFill>
                <a:ln w="9525" cap="flat" cmpd="sng" algn="ctr">
                  <a:noFill/>
                  <a:prstDash val="solid"/>
                </a:ln>
                <a:effectLst/>
              </p:spPr>
              <p:txBody>
                <a:bodyPr wrap="square" rtlCol="0" anchor="ctr">
                  <a:noAutofit/>
                </a:bodyPr>
                <a:lstStyle/>
                <a:p>
                  <a:pPr algn="ctr" defTabSz="1219200">
                    <a:defRPr/>
                  </a:pPr>
                  <a:endParaRPr lang="zh-CN" altLang="en-US" sz="2400" kern="0" dirty="0">
                    <a:solidFill>
                      <a:srgbClr val="000000"/>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12" name="任意多边形 43">
                  <a:extLst>
                    <a:ext uri="{FF2B5EF4-FFF2-40B4-BE49-F238E27FC236}">
                      <a16:creationId xmlns:a16="http://schemas.microsoft.com/office/drawing/2014/main" id="{A2469FAC-B06E-40A2-AE3D-670B1BF4980F}"/>
                    </a:ext>
                  </a:extLst>
                </p:cNvPr>
                <p:cNvSpPr/>
                <p:nvPr/>
              </p:nvSpPr>
              <p:spPr bwMode="auto">
                <a:xfrm flipV="1">
                  <a:off x="2688967" y="1301750"/>
                  <a:ext cx="1326030"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0000">
                      <a:srgbClr val="FFFFFF">
                        <a:alpha val="0"/>
                      </a:srgbClr>
                    </a:gs>
                    <a:gs pos="95000">
                      <a:srgbClr val="FFFFFF">
                        <a:alpha val="90000"/>
                      </a:srgbClr>
                    </a:gs>
                  </a:gsLst>
                  <a:lin ang="8100000" scaled="1"/>
                  <a:tileRect/>
                </a:gradFill>
                <a:ln w="9525" cap="flat" cmpd="sng" algn="ctr">
                  <a:noFill/>
                  <a:prstDash val="solid"/>
                </a:ln>
                <a:effectLst/>
              </p:spPr>
              <p:txBody>
                <a:bodyPr wrap="square" rtlCol="0" anchor="ctr">
                  <a:noAutofit/>
                </a:bodyPr>
                <a:lstStyle/>
                <a:p>
                  <a:pPr algn="ctr" defTabSz="1219200">
                    <a:defRPr/>
                  </a:pPr>
                  <a:endParaRPr lang="zh-CN" altLang="en-US" sz="2400" kern="0" dirty="0">
                    <a:solidFill>
                      <a:srgbClr val="000000"/>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9" name="TextBox 14">
                <a:extLst>
                  <a:ext uri="{FF2B5EF4-FFF2-40B4-BE49-F238E27FC236}">
                    <a16:creationId xmlns:a16="http://schemas.microsoft.com/office/drawing/2014/main" id="{7F3ACCB7-4AC2-4CC4-A771-BD2506FFA53C}"/>
                  </a:ext>
                </a:extLst>
              </p:cNvPr>
              <p:cNvSpPr txBox="1"/>
              <p:nvPr/>
            </p:nvSpPr>
            <p:spPr>
              <a:xfrm>
                <a:off x="3202171" y="1856142"/>
                <a:ext cx="1919019" cy="953161"/>
              </a:xfrm>
              <a:prstGeom prst="rect">
                <a:avLst/>
              </a:prstGeom>
              <a:noFill/>
              <a:effectLst/>
            </p:spPr>
            <p:txBody>
              <a:bodyPr wrap="square" rtlCol="0">
                <a:spAutoFit/>
              </a:bodyPr>
              <a:lstStyle/>
              <a:p>
                <a:pPr algn="ctr" defTabSz="1219200">
                  <a:defRPr/>
                </a:pPr>
                <a:endParaRPr lang="zh-CN" altLang="en-US" sz="2665" b="1" kern="0" dirty="0">
                  <a:solidFill>
                    <a:prstClr val="white"/>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7" name="Freeform 5">
              <a:extLst>
                <a:ext uri="{FF2B5EF4-FFF2-40B4-BE49-F238E27FC236}">
                  <a16:creationId xmlns:a16="http://schemas.microsoft.com/office/drawing/2014/main" id="{C6D5B6A6-9454-42DF-8ABE-3576D11C78B5}"/>
                </a:ext>
              </a:extLst>
            </p:cNvPr>
            <p:cNvSpPr>
              <a:spLocks noChangeAspect="1"/>
            </p:cNvSpPr>
            <p:nvPr/>
          </p:nvSpPr>
          <p:spPr bwMode="auto">
            <a:xfrm>
              <a:off x="979358" y="2677314"/>
              <a:ext cx="576000" cy="585713"/>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DFBF7"/>
            </a:solidFill>
            <a:ln>
              <a:noFill/>
            </a:ln>
            <a:effectLst/>
          </p:spPr>
          <p:txBody>
            <a:bodyPr vert="horz" wrap="square" lIns="121920" tIns="60960" rIns="121920" bIns="60960" numCol="1" anchor="t" anchorCtr="0" compatLnSpc="1"/>
            <a:lstStyle/>
            <a:p>
              <a:pPr defTabSz="914400"/>
              <a:endParaRPr lang="zh-CN" altLang="en-US" sz="2400">
                <a:solidFill>
                  <a:prstClr val="black"/>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13" name="文本框 12">
            <a:extLst>
              <a:ext uri="{FF2B5EF4-FFF2-40B4-BE49-F238E27FC236}">
                <a16:creationId xmlns:a16="http://schemas.microsoft.com/office/drawing/2014/main" id="{8DB166BD-F842-4677-AA3C-9E50AFA91364}"/>
              </a:ext>
            </a:extLst>
          </p:cNvPr>
          <p:cNvSpPr txBox="1"/>
          <p:nvPr/>
        </p:nvSpPr>
        <p:spPr>
          <a:xfrm>
            <a:off x="0" y="757238"/>
            <a:ext cx="1143000" cy="1305294"/>
          </a:xfrm>
          <a:prstGeom prst="rect">
            <a:avLst/>
          </a:prstGeom>
          <a:noFill/>
        </p:spPr>
        <p:txBody>
          <a:bodyPr wrap="square" rtlCol="0">
            <a:spAutoFit/>
          </a:bodyPr>
          <a:lstStyle/>
          <a:p>
            <a:pPr algn="just" defTabSz="914400">
              <a:lnSpc>
                <a:spcPct val="150000"/>
              </a:lnSpc>
            </a:pPr>
            <a:r>
              <a:rPr lang="en-US" altLang="zh-CN" sz="6000" b="1" i="1" dirty="0">
                <a:solidFill>
                  <a:prstClr val="white">
                    <a:lumMod val="50000"/>
                  </a:prst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5-</a:t>
            </a:r>
            <a:endParaRPr lang="zh-CN" altLang="en-US" sz="6000" b="1" i="1" dirty="0">
              <a:solidFill>
                <a:prstClr val="white">
                  <a:lumMod val="50000"/>
                </a:prst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nvGrpSpPr>
          <p:cNvPr id="14" name="组合 13">
            <a:extLst>
              <a:ext uri="{FF2B5EF4-FFF2-40B4-BE49-F238E27FC236}">
                <a16:creationId xmlns:a16="http://schemas.microsoft.com/office/drawing/2014/main" id="{645071D5-7A5D-49BA-A8AB-A279CCC90ED1}"/>
              </a:ext>
            </a:extLst>
          </p:cNvPr>
          <p:cNvGrpSpPr/>
          <p:nvPr/>
        </p:nvGrpSpPr>
        <p:grpSpPr>
          <a:xfrm>
            <a:off x="255801" y="2128624"/>
            <a:ext cx="3962594" cy="4165709"/>
            <a:chOff x="1698479" y="2617326"/>
            <a:chExt cx="13677302" cy="4240674"/>
          </a:xfrm>
        </p:grpSpPr>
        <p:sp>
          <p:nvSpPr>
            <p:cNvPr id="15" name="同侧圆角矩形 13">
              <a:extLst>
                <a:ext uri="{FF2B5EF4-FFF2-40B4-BE49-F238E27FC236}">
                  <a16:creationId xmlns:a16="http://schemas.microsoft.com/office/drawing/2014/main" id="{CD4D6EAC-05A4-4D75-B32D-B714A0764BFA}"/>
                </a:ext>
              </a:extLst>
            </p:cNvPr>
            <p:cNvSpPr/>
            <p:nvPr/>
          </p:nvSpPr>
          <p:spPr>
            <a:xfrm>
              <a:off x="1698479" y="2617326"/>
              <a:ext cx="13677302" cy="4240674"/>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D6C7A639-4911-4CBC-9A93-FC1E6C9B0B71}"/>
                </a:ext>
              </a:extLst>
            </p:cNvPr>
            <p:cNvSpPr/>
            <p:nvPr/>
          </p:nvSpPr>
          <p:spPr>
            <a:xfrm>
              <a:off x="2471574" y="2899622"/>
              <a:ext cx="12131110" cy="3477937"/>
            </a:xfrm>
            <a:prstGeom prst="rect">
              <a:avLst/>
            </a:prstGeom>
          </p:spPr>
          <p:txBody>
            <a:bodyPr wrap="square">
              <a:spAutoFit/>
            </a:bodyPr>
            <a:lstStyle/>
            <a:p>
              <a:pPr algn="just">
                <a:lnSpc>
                  <a:spcPct val="150000"/>
                </a:lnSpc>
              </a:pPr>
              <a:r>
                <a:rPr lang="zh-CN" altLang="en-US" sz="2400" dirty="0">
                  <a:solidFill>
                    <a:schemeClr val="bg1"/>
                  </a:solidFill>
                </a:rPr>
                <a:t>推动做好社会面安全稳定工作，妥善处理疫情防控中可能出现的各类问题，维护医疗秩序、市场秩序等，严厉打击涉疫违法犯罪，加强群众心理疏导和干预。</a:t>
              </a:r>
              <a:endParaRPr lang="zh-CN" altLang="en-US" sz="2400" b="1" dirty="0">
                <a:solidFill>
                  <a:schemeClr val="bg1"/>
                </a:solidFill>
              </a:endParaRPr>
            </a:p>
          </p:txBody>
        </p:sp>
      </p:grpSp>
      <p:grpSp>
        <p:nvGrpSpPr>
          <p:cNvPr id="17" name="组合 16">
            <a:extLst>
              <a:ext uri="{FF2B5EF4-FFF2-40B4-BE49-F238E27FC236}">
                <a16:creationId xmlns:a16="http://schemas.microsoft.com/office/drawing/2014/main" id="{A45B9379-FBD1-4113-8D4F-CFCCE541695F}"/>
              </a:ext>
            </a:extLst>
          </p:cNvPr>
          <p:cNvGrpSpPr/>
          <p:nvPr/>
        </p:nvGrpSpPr>
        <p:grpSpPr>
          <a:xfrm>
            <a:off x="4827992" y="2128623"/>
            <a:ext cx="3962594" cy="4165709"/>
            <a:chOff x="1698479" y="2617326"/>
            <a:chExt cx="13677302" cy="4240674"/>
          </a:xfrm>
        </p:grpSpPr>
        <p:sp>
          <p:nvSpPr>
            <p:cNvPr id="18" name="同侧圆角矩形 16">
              <a:extLst>
                <a:ext uri="{FF2B5EF4-FFF2-40B4-BE49-F238E27FC236}">
                  <a16:creationId xmlns:a16="http://schemas.microsoft.com/office/drawing/2014/main" id="{C1638232-192F-4D0F-ADD9-32310ED5481C}"/>
                </a:ext>
              </a:extLst>
            </p:cNvPr>
            <p:cNvSpPr/>
            <p:nvPr/>
          </p:nvSpPr>
          <p:spPr>
            <a:xfrm>
              <a:off x="1698479" y="2617326"/>
              <a:ext cx="13677302" cy="4240674"/>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31C8F162-8AE6-47DB-84C1-DD27BC0628A6}"/>
                </a:ext>
              </a:extLst>
            </p:cNvPr>
            <p:cNvSpPr/>
            <p:nvPr/>
          </p:nvSpPr>
          <p:spPr>
            <a:xfrm>
              <a:off x="2471574" y="2899622"/>
              <a:ext cx="12131110" cy="3558410"/>
            </a:xfrm>
            <a:prstGeom prst="rect">
              <a:avLst/>
            </a:prstGeom>
          </p:spPr>
          <p:txBody>
            <a:bodyPr wrap="square">
              <a:spAutoFit/>
            </a:bodyPr>
            <a:lstStyle/>
            <a:p>
              <a:pPr algn="just">
                <a:lnSpc>
                  <a:spcPct val="150000"/>
                </a:lnSpc>
              </a:pPr>
              <a:r>
                <a:rPr lang="zh-CN" altLang="en-US" sz="2100" dirty="0">
                  <a:solidFill>
                    <a:schemeClr val="bg1"/>
                  </a:solidFill>
                </a:rPr>
                <a:t>疫情防控前期，为快速阻断疫情传播蔓延，采取严格的交通管控措施是必要的，但在执行过程中一些地方出现了过头行为，我们及时督促各地予以纠正，现在交通干线秩序基本正常。</a:t>
              </a:r>
              <a:endParaRPr lang="zh-CN" altLang="en-US" sz="2100" b="1" dirty="0">
                <a:solidFill>
                  <a:schemeClr val="bg1"/>
                </a:solidFill>
              </a:endParaRPr>
            </a:p>
          </p:txBody>
        </p:sp>
      </p:grpSp>
    </p:spTree>
    <p:extLst>
      <p:ext uri="{BB962C8B-B14F-4D97-AF65-F5344CB8AC3E}">
        <p14:creationId xmlns:p14="http://schemas.microsoft.com/office/powerpoint/2010/main" val="295011968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1031875" y="215900"/>
            <a:ext cx="7847013" cy="541338"/>
          </a:xfrm>
        </p:spPr>
        <p:txBody>
          <a:bodyPr/>
          <a:lstStyle/>
          <a:p>
            <a:r>
              <a:rPr lang="zh-CN" altLang="en-US" sz="2400" dirty="0"/>
              <a:t>关于前一段疫情防控工作</a:t>
            </a:r>
          </a:p>
        </p:txBody>
      </p:sp>
      <p:cxnSp>
        <p:nvCxnSpPr>
          <p:cNvPr id="3" name="直接连接符 2">
            <a:extLst>
              <a:ext uri="{FF2B5EF4-FFF2-40B4-BE49-F238E27FC236}">
                <a16:creationId xmlns:a16="http://schemas.microsoft.com/office/drawing/2014/main" id="{4C074F7C-6674-421B-AE53-02F3E09DCAE9}"/>
              </a:ext>
            </a:extLst>
          </p:cNvPr>
          <p:cNvCxnSpPr/>
          <p:nvPr/>
        </p:nvCxnSpPr>
        <p:spPr bwMode="auto">
          <a:xfrm>
            <a:off x="0" y="1890640"/>
            <a:ext cx="6283007" cy="0"/>
          </a:xfrm>
          <a:prstGeom prst="line">
            <a:avLst/>
          </a:prstGeom>
          <a:solidFill>
            <a:srgbClr val="BD2531"/>
          </a:solidFill>
          <a:ln w="9525" cap="flat" cmpd="sng" algn="ctr">
            <a:solidFill>
              <a:srgbClr val="3D3D3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 name="TextBox 30">
            <a:extLst>
              <a:ext uri="{FF2B5EF4-FFF2-40B4-BE49-F238E27FC236}">
                <a16:creationId xmlns:a16="http://schemas.microsoft.com/office/drawing/2014/main" id="{5FD0B728-3685-42A4-B0CC-E59A0243E771}"/>
              </a:ext>
            </a:extLst>
          </p:cNvPr>
          <p:cNvSpPr txBox="1"/>
          <p:nvPr/>
        </p:nvSpPr>
        <p:spPr>
          <a:xfrm>
            <a:off x="975012" y="1243729"/>
            <a:ext cx="5330678" cy="645160"/>
          </a:xfrm>
          <a:prstGeom prst="rect">
            <a:avLst/>
          </a:prstGeom>
          <a:noFill/>
        </p:spPr>
        <p:txBody>
          <a:bodyPr wrap="square" rtlCol="0">
            <a:spAutoFit/>
          </a:bodyPr>
          <a:lstStyle/>
          <a:p>
            <a:pPr eaLnBrk="0" fontAlgn="base" hangingPunct="0">
              <a:lnSpc>
                <a:spcPct val="120000"/>
              </a:lnSpc>
              <a:spcBef>
                <a:spcPct val="0"/>
              </a:spcBef>
              <a:spcAft>
                <a:spcPct val="0"/>
              </a:spcAft>
              <a:buFont typeface="Arial" panose="020B0604020202020204" pitchFamily="34" charset="0"/>
              <a:buNone/>
              <a:defRPr/>
            </a:pPr>
            <a:r>
              <a:rPr lang="zh-CN" altLang="en-US" sz="3000" b="1" dirty="0">
                <a:solidFill>
                  <a:srgbClr val="C00000"/>
                </a:solidFill>
                <a:latin typeface="微软雅黑" panose="020B0503020204020204" pitchFamily="34" charset="-122"/>
                <a:ea typeface="微软雅黑" panose="020B0503020204020204" pitchFamily="34" charset="-122"/>
                <a:sym typeface="思源黑体 CN Normal" panose="020B0400000000000000" pitchFamily="34" charset="-122"/>
              </a:rPr>
              <a:t>加强宣传教育和舆论引导</a:t>
            </a:r>
          </a:p>
        </p:txBody>
      </p:sp>
      <p:grpSp>
        <p:nvGrpSpPr>
          <p:cNvPr id="5" name="组合 4">
            <a:extLst>
              <a:ext uri="{FF2B5EF4-FFF2-40B4-BE49-F238E27FC236}">
                <a16:creationId xmlns:a16="http://schemas.microsoft.com/office/drawing/2014/main" id="{D7289657-4B0F-4D4A-8E51-3F59AF7FBCAF}"/>
              </a:ext>
            </a:extLst>
          </p:cNvPr>
          <p:cNvGrpSpPr/>
          <p:nvPr/>
        </p:nvGrpSpPr>
        <p:grpSpPr>
          <a:xfrm>
            <a:off x="5797060" y="1129224"/>
            <a:ext cx="1012229" cy="761416"/>
            <a:chOff x="613246" y="2493034"/>
            <a:chExt cx="1324422" cy="996252"/>
          </a:xfrm>
        </p:grpSpPr>
        <p:grpSp>
          <p:nvGrpSpPr>
            <p:cNvPr id="6" name="组合 5">
              <a:extLst>
                <a:ext uri="{FF2B5EF4-FFF2-40B4-BE49-F238E27FC236}">
                  <a16:creationId xmlns:a16="http://schemas.microsoft.com/office/drawing/2014/main" id="{BE2AA803-9381-4EE3-8F5F-CEBFE13E3F3F}"/>
                </a:ext>
              </a:extLst>
            </p:cNvPr>
            <p:cNvGrpSpPr/>
            <p:nvPr/>
          </p:nvGrpSpPr>
          <p:grpSpPr>
            <a:xfrm>
              <a:off x="613246" y="2493034"/>
              <a:ext cx="1324422" cy="996252"/>
              <a:chOff x="3202171" y="1462739"/>
              <a:chExt cx="1919019" cy="1443518"/>
            </a:xfrm>
          </p:grpSpPr>
          <p:grpSp>
            <p:nvGrpSpPr>
              <p:cNvPr id="8" name="组合 7">
                <a:extLst>
                  <a:ext uri="{FF2B5EF4-FFF2-40B4-BE49-F238E27FC236}">
                    <a16:creationId xmlns:a16="http://schemas.microsoft.com/office/drawing/2014/main" id="{703D1163-9A36-4789-A1AC-C27F5F52BD97}"/>
                  </a:ext>
                </a:extLst>
              </p:cNvPr>
              <p:cNvGrpSpPr/>
              <p:nvPr/>
            </p:nvGrpSpPr>
            <p:grpSpPr>
              <a:xfrm>
                <a:off x="3433282" y="1462739"/>
                <a:ext cx="1443518" cy="1443518"/>
                <a:chOff x="2681608" y="1294395"/>
                <a:chExt cx="1506218" cy="1506218"/>
              </a:xfrm>
            </p:grpSpPr>
            <p:sp>
              <p:nvSpPr>
                <p:cNvPr id="10" name="椭圆 9">
                  <a:extLst>
                    <a:ext uri="{FF2B5EF4-FFF2-40B4-BE49-F238E27FC236}">
                      <a16:creationId xmlns:a16="http://schemas.microsoft.com/office/drawing/2014/main" id="{2BFF112C-EA88-4847-A92E-3A8F0FE0A233}"/>
                    </a:ext>
                  </a:extLst>
                </p:cNvPr>
                <p:cNvSpPr/>
                <p:nvPr/>
              </p:nvSpPr>
              <p:spPr>
                <a:xfrm>
                  <a:off x="2681608" y="1294395"/>
                  <a:ext cx="1506218" cy="1506218"/>
                </a:xfrm>
                <a:prstGeom prst="ellipse">
                  <a:avLst/>
                </a:prstGeom>
                <a:solidFill>
                  <a:schemeClr val="bg1"/>
                </a:solidFill>
                <a:ln w="12700" cap="flat" cmpd="sng" algn="ctr">
                  <a:solidFill>
                    <a:srgbClr val="C00000"/>
                  </a:solidFill>
                  <a:prstDash val="solid"/>
                </a:ln>
                <a:effectLst/>
              </p:spPr>
              <p:txBody>
                <a:bodyPr wrap="square" rtlCol="0" anchor="ctr">
                  <a:noAutofit/>
                </a:bodyPr>
                <a:lstStyle/>
                <a:p>
                  <a:pPr algn="ctr" defTabSz="1219200">
                    <a:defRPr/>
                  </a:pPr>
                  <a:endParaRPr lang="zh-CN" altLang="en-US" sz="2400" kern="0" dirty="0">
                    <a:solidFill>
                      <a:srgbClr val="000000"/>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11" name="Freeform 5">
                  <a:extLst>
                    <a:ext uri="{FF2B5EF4-FFF2-40B4-BE49-F238E27FC236}">
                      <a16:creationId xmlns:a16="http://schemas.microsoft.com/office/drawing/2014/main" id="{39F479E6-02E6-4D11-861C-56BF69869CA6}"/>
                    </a:ext>
                  </a:extLst>
                </p:cNvPr>
                <p:cNvSpPr/>
                <p:nvPr/>
              </p:nvSpPr>
              <p:spPr bwMode="auto">
                <a:xfrm flipV="1">
                  <a:off x="2777383" y="1390167"/>
                  <a:ext cx="1314666" cy="1314675"/>
                </a:xfrm>
                <a:prstGeom prst="ellipse">
                  <a:avLst/>
                </a:prstGeom>
                <a:solidFill>
                  <a:srgbClr val="C00000"/>
                </a:solidFill>
                <a:ln w="9525" cap="flat" cmpd="sng" algn="ctr">
                  <a:noFill/>
                  <a:prstDash val="solid"/>
                </a:ln>
                <a:effectLst/>
              </p:spPr>
              <p:txBody>
                <a:bodyPr wrap="square" rtlCol="0" anchor="ctr">
                  <a:noAutofit/>
                </a:bodyPr>
                <a:lstStyle/>
                <a:p>
                  <a:pPr algn="ctr" defTabSz="1219200">
                    <a:defRPr/>
                  </a:pPr>
                  <a:endParaRPr lang="zh-CN" altLang="en-US" sz="2400" kern="0" dirty="0">
                    <a:solidFill>
                      <a:srgbClr val="000000"/>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12" name="任意多边形 43">
                  <a:extLst>
                    <a:ext uri="{FF2B5EF4-FFF2-40B4-BE49-F238E27FC236}">
                      <a16:creationId xmlns:a16="http://schemas.microsoft.com/office/drawing/2014/main" id="{1C293BB1-C538-4C5F-AD06-988CA170F194}"/>
                    </a:ext>
                  </a:extLst>
                </p:cNvPr>
                <p:cNvSpPr/>
                <p:nvPr/>
              </p:nvSpPr>
              <p:spPr bwMode="auto">
                <a:xfrm flipV="1">
                  <a:off x="2688967" y="1301750"/>
                  <a:ext cx="1326030"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0000">
                      <a:srgbClr val="FFFFFF">
                        <a:alpha val="0"/>
                      </a:srgbClr>
                    </a:gs>
                    <a:gs pos="95000">
                      <a:srgbClr val="FFFFFF">
                        <a:alpha val="90000"/>
                      </a:srgbClr>
                    </a:gs>
                  </a:gsLst>
                  <a:lin ang="8100000" scaled="1"/>
                  <a:tileRect/>
                </a:gradFill>
                <a:ln w="9525" cap="flat" cmpd="sng" algn="ctr">
                  <a:noFill/>
                  <a:prstDash val="solid"/>
                </a:ln>
                <a:effectLst/>
              </p:spPr>
              <p:txBody>
                <a:bodyPr wrap="square" rtlCol="0" anchor="ctr">
                  <a:noAutofit/>
                </a:bodyPr>
                <a:lstStyle/>
                <a:p>
                  <a:pPr algn="ctr" defTabSz="1219200">
                    <a:defRPr/>
                  </a:pPr>
                  <a:endParaRPr lang="zh-CN" altLang="en-US" sz="2400" kern="0" dirty="0">
                    <a:solidFill>
                      <a:srgbClr val="000000"/>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9" name="TextBox 14">
                <a:extLst>
                  <a:ext uri="{FF2B5EF4-FFF2-40B4-BE49-F238E27FC236}">
                    <a16:creationId xmlns:a16="http://schemas.microsoft.com/office/drawing/2014/main" id="{51D6D481-331C-406D-9B1F-72ABFBB42EB1}"/>
                  </a:ext>
                </a:extLst>
              </p:cNvPr>
              <p:cNvSpPr txBox="1"/>
              <p:nvPr/>
            </p:nvSpPr>
            <p:spPr>
              <a:xfrm>
                <a:off x="3202171" y="1856142"/>
                <a:ext cx="1919019" cy="953161"/>
              </a:xfrm>
              <a:prstGeom prst="rect">
                <a:avLst/>
              </a:prstGeom>
              <a:noFill/>
              <a:effectLst/>
            </p:spPr>
            <p:txBody>
              <a:bodyPr wrap="square" rtlCol="0">
                <a:spAutoFit/>
              </a:bodyPr>
              <a:lstStyle/>
              <a:p>
                <a:pPr algn="ctr" defTabSz="1219200">
                  <a:defRPr/>
                </a:pPr>
                <a:endParaRPr lang="zh-CN" altLang="en-US" sz="2665" b="1" kern="0" dirty="0">
                  <a:solidFill>
                    <a:prstClr val="white"/>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7" name="Freeform 5">
              <a:extLst>
                <a:ext uri="{FF2B5EF4-FFF2-40B4-BE49-F238E27FC236}">
                  <a16:creationId xmlns:a16="http://schemas.microsoft.com/office/drawing/2014/main" id="{0341F980-AA62-4E16-8289-B4D741A459A0}"/>
                </a:ext>
              </a:extLst>
            </p:cNvPr>
            <p:cNvSpPr>
              <a:spLocks noChangeAspect="1"/>
            </p:cNvSpPr>
            <p:nvPr/>
          </p:nvSpPr>
          <p:spPr bwMode="auto">
            <a:xfrm>
              <a:off x="979358" y="2677314"/>
              <a:ext cx="576000" cy="585713"/>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DFBF7"/>
            </a:solidFill>
            <a:ln>
              <a:noFill/>
            </a:ln>
            <a:effectLst/>
          </p:spPr>
          <p:txBody>
            <a:bodyPr vert="horz" wrap="square" lIns="121920" tIns="60960" rIns="121920" bIns="60960" numCol="1" anchor="t" anchorCtr="0" compatLnSpc="1"/>
            <a:lstStyle/>
            <a:p>
              <a:pPr defTabSz="914400"/>
              <a:endParaRPr lang="zh-CN" altLang="en-US" sz="2400">
                <a:solidFill>
                  <a:prstClr val="black"/>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13" name="文本框 12">
            <a:extLst>
              <a:ext uri="{FF2B5EF4-FFF2-40B4-BE49-F238E27FC236}">
                <a16:creationId xmlns:a16="http://schemas.microsoft.com/office/drawing/2014/main" id="{4B5725CB-1DC8-4519-BA84-7E18BC2B0839}"/>
              </a:ext>
            </a:extLst>
          </p:cNvPr>
          <p:cNvSpPr txBox="1"/>
          <p:nvPr/>
        </p:nvSpPr>
        <p:spPr>
          <a:xfrm>
            <a:off x="0" y="757238"/>
            <a:ext cx="1143000" cy="1305294"/>
          </a:xfrm>
          <a:prstGeom prst="rect">
            <a:avLst/>
          </a:prstGeom>
          <a:noFill/>
        </p:spPr>
        <p:txBody>
          <a:bodyPr wrap="square" rtlCol="0">
            <a:spAutoFit/>
          </a:bodyPr>
          <a:lstStyle/>
          <a:p>
            <a:pPr algn="just" defTabSz="914400">
              <a:lnSpc>
                <a:spcPct val="150000"/>
              </a:lnSpc>
            </a:pPr>
            <a:r>
              <a:rPr lang="en-US" altLang="zh-CN" sz="6000" b="1" i="1" dirty="0">
                <a:solidFill>
                  <a:prstClr val="white">
                    <a:lumMod val="50000"/>
                  </a:prst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6-</a:t>
            </a:r>
            <a:endParaRPr lang="zh-CN" altLang="en-US" sz="6000" b="1" i="1" dirty="0">
              <a:solidFill>
                <a:prstClr val="white">
                  <a:lumMod val="50000"/>
                </a:prst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cxnSp>
        <p:nvCxnSpPr>
          <p:cNvPr id="14" name="直接连接符 13">
            <a:extLst>
              <a:ext uri="{FF2B5EF4-FFF2-40B4-BE49-F238E27FC236}">
                <a16:creationId xmlns:a16="http://schemas.microsoft.com/office/drawing/2014/main" id="{3FA7EDF3-DC88-4B89-A1C8-67A30B87BB76}"/>
              </a:ext>
            </a:extLst>
          </p:cNvPr>
          <p:cNvCxnSpPr>
            <a:cxnSpLocks/>
          </p:cNvCxnSpPr>
          <p:nvPr/>
        </p:nvCxnSpPr>
        <p:spPr>
          <a:xfrm>
            <a:off x="450015" y="2338078"/>
            <a:ext cx="0" cy="3305317"/>
          </a:xfrm>
          <a:prstGeom prst="line">
            <a:avLst/>
          </a:prstGeom>
          <a:noFill/>
          <a:ln w="6350" cap="flat" cmpd="sng" algn="ctr">
            <a:solidFill>
              <a:srgbClr val="FF9500"/>
            </a:solidFill>
            <a:prstDash val="solid"/>
            <a:miter lim="800000"/>
          </a:ln>
          <a:effectLst/>
        </p:spPr>
      </p:cxnSp>
      <p:sp>
        <p:nvSpPr>
          <p:cNvPr id="15" name="PA_圆角矩形 12">
            <a:extLst>
              <a:ext uri="{FF2B5EF4-FFF2-40B4-BE49-F238E27FC236}">
                <a16:creationId xmlns:a16="http://schemas.microsoft.com/office/drawing/2014/main" id="{2C9A8ED2-998E-423A-8EB4-5AE9AF129D9D}"/>
              </a:ext>
            </a:extLst>
          </p:cNvPr>
          <p:cNvSpPr>
            <a:spLocks noChangeAspect="1"/>
          </p:cNvSpPr>
          <p:nvPr>
            <p:custDataLst>
              <p:tags r:id="rId1"/>
            </p:custDataLst>
          </p:nvPr>
        </p:nvSpPr>
        <p:spPr>
          <a:xfrm>
            <a:off x="236375" y="2393079"/>
            <a:ext cx="358775"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r>
              <a:rPr lang="en-US" altLang="zh-CN" kern="0" dirty="0">
                <a:solidFill>
                  <a:srgbClr val="FCFCFC"/>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1</a:t>
            </a:r>
          </a:p>
        </p:txBody>
      </p:sp>
      <p:sp>
        <p:nvSpPr>
          <p:cNvPr id="16" name="矩形 15">
            <a:extLst>
              <a:ext uri="{FF2B5EF4-FFF2-40B4-BE49-F238E27FC236}">
                <a16:creationId xmlns:a16="http://schemas.microsoft.com/office/drawing/2014/main" id="{ADC0EBF9-298D-4FED-8BC0-EF3A3F5591FD}"/>
              </a:ext>
            </a:extLst>
          </p:cNvPr>
          <p:cNvSpPr/>
          <p:nvPr/>
        </p:nvSpPr>
        <p:spPr>
          <a:xfrm>
            <a:off x="737903" y="2273836"/>
            <a:ext cx="8140985" cy="701731"/>
          </a:xfrm>
          <a:prstGeom prst="rect">
            <a:avLst/>
          </a:prstGeom>
          <a:noFill/>
        </p:spPr>
        <p:txBody>
          <a:bodyPr wrap="square">
            <a:spAutoFit/>
          </a:bodyPr>
          <a:lstStyle/>
          <a:p>
            <a:pPr algn="just">
              <a:lnSpc>
                <a:spcPct val="110000"/>
              </a:lnSpc>
              <a:defRPr/>
            </a:pPr>
            <a:r>
              <a:rPr lang="zh-CN" altLang="en-US" dirty="0">
                <a:solidFill>
                  <a:srgbClr val="591300"/>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加大宣传舆论工作力度，统筹网上网下、国内国际、大事小事，营造强信心、暖人心、聚民心的环境氛围。</a:t>
            </a:r>
          </a:p>
        </p:txBody>
      </p:sp>
      <p:sp>
        <p:nvSpPr>
          <p:cNvPr id="17" name="PA_圆角矩形 12">
            <a:extLst>
              <a:ext uri="{FF2B5EF4-FFF2-40B4-BE49-F238E27FC236}">
                <a16:creationId xmlns:a16="http://schemas.microsoft.com/office/drawing/2014/main" id="{E3B54362-CF34-405D-8D0F-F82B2700C83F}"/>
              </a:ext>
            </a:extLst>
          </p:cNvPr>
          <p:cNvSpPr>
            <a:spLocks noChangeAspect="1"/>
          </p:cNvSpPr>
          <p:nvPr>
            <p:custDataLst>
              <p:tags r:id="rId2"/>
            </p:custDataLst>
          </p:nvPr>
        </p:nvSpPr>
        <p:spPr>
          <a:xfrm>
            <a:off x="236375" y="3149971"/>
            <a:ext cx="358775"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r>
              <a:rPr lang="en-US" altLang="zh-CN" kern="0" dirty="0">
                <a:solidFill>
                  <a:srgbClr val="FCFCFC"/>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2</a:t>
            </a:r>
          </a:p>
        </p:txBody>
      </p:sp>
      <p:sp>
        <p:nvSpPr>
          <p:cNvPr id="18" name="矩形 17">
            <a:extLst>
              <a:ext uri="{FF2B5EF4-FFF2-40B4-BE49-F238E27FC236}">
                <a16:creationId xmlns:a16="http://schemas.microsoft.com/office/drawing/2014/main" id="{2A1D8520-7CA3-4E63-A4FA-BB8279FB98D0}"/>
              </a:ext>
            </a:extLst>
          </p:cNvPr>
          <p:cNvSpPr/>
          <p:nvPr/>
        </p:nvSpPr>
        <p:spPr>
          <a:xfrm>
            <a:off x="737903" y="3011169"/>
            <a:ext cx="8140985" cy="646331"/>
          </a:xfrm>
          <a:prstGeom prst="rect">
            <a:avLst/>
          </a:prstGeom>
          <a:noFill/>
        </p:spPr>
        <p:txBody>
          <a:bodyPr wrap="square">
            <a:spAutoFit/>
          </a:bodyPr>
          <a:lstStyle/>
          <a:p>
            <a:pPr algn="just">
              <a:defRPr/>
            </a:pPr>
            <a:r>
              <a:rPr lang="zh-CN" altLang="en-US" dirty="0">
                <a:solidFill>
                  <a:srgbClr val="591300"/>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规范和完善信息发布机制，深入宣传党中央决策部署，充分报道各地区各部门联防联控的措施成效，生动讲述防疫抗疫一线的感人事迹</a:t>
            </a:r>
          </a:p>
        </p:txBody>
      </p:sp>
      <p:sp>
        <p:nvSpPr>
          <p:cNvPr id="19" name="PA_圆角矩形 12">
            <a:extLst>
              <a:ext uri="{FF2B5EF4-FFF2-40B4-BE49-F238E27FC236}">
                <a16:creationId xmlns:a16="http://schemas.microsoft.com/office/drawing/2014/main" id="{F86392F7-B3E9-478F-AA1C-7A11AE54A04B}"/>
              </a:ext>
            </a:extLst>
          </p:cNvPr>
          <p:cNvSpPr>
            <a:spLocks noChangeAspect="1"/>
          </p:cNvSpPr>
          <p:nvPr>
            <p:custDataLst>
              <p:tags r:id="rId3"/>
            </p:custDataLst>
          </p:nvPr>
        </p:nvSpPr>
        <p:spPr>
          <a:xfrm>
            <a:off x="236375" y="3920773"/>
            <a:ext cx="358775"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r>
              <a:rPr lang="en-US" altLang="zh-CN" kern="0" dirty="0">
                <a:solidFill>
                  <a:srgbClr val="FCFCFC"/>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3</a:t>
            </a:r>
          </a:p>
        </p:txBody>
      </p:sp>
      <p:sp>
        <p:nvSpPr>
          <p:cNvPr id="20" name="矩形 19">
            <a:extLst>
              <a:ext uri="{FF2B5EF4-FFF2-40B4-BE49-F238E27FC236}">
                <a16:creationId xmlns:a16="http://schemas.microsoft.com/office/drawing/2014/main" id="{683A7888-9DE9-4E3C-B631-3E48691329E6}"/>
              </a:ext>
            </a:extLst>
          </p:cNvPr>
          <p:cNvSpPr/>
          <p:nvPr/>
        </p:nvSpPr>
        <p:spPr>
          <a:xfrm>
            <a:off x="750671" y="3813956"/>
            <a:ext cx="8115447" cy="646331"/>
          </a:xfrm>
          <a:prstGeom prst="rect">
            <a:avLst/>
          </a:prstGeom>
          <a:noFill/>
        </p:spPr>
        <p:txBody>
          <a:bodyPr wrap="square">
            <a:spAutoFit/>
          </a:bodyPr>
          <a:lstStyle/>
          <a:p>
            <a:pPr algn="just"/>
            <a:r>
              <a:rPr lang="zh-CN" altLang="en-US" dirty="0">
                <a:solidFill>
                  <a:srgbClr val="591300"/>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广泛普及疫情防控知识，引导人民群众正确理性看待疫情，增强自我防范意识和防护能力。</a:t>
            </a:r>
          </a:p>
        </p:txBody>
      </p:sp>
      <p:sp>
        <p:nvSpPr>
          <p:cNvPr id="21" name="PA_圆角矩形 12">
            <a:extLst>
              <a:ext uri="{FF2B5EF4-FFF2-40B4-BE49-F238E27FC236}">
                <a16:creationId xmlns:a16="http://schemas.microsoft.com/office/drawing/2014/main" id="{82A6F9B6-DF86-400B-AA5D-21FC5BCD6368}"/>
              </a:ext>
            </a:extLst>
          </p:cNvPr>
          <p:cNvSpPr>
            <a:spLocks noChangeAspect="1"/>
          </p:cNvSpPr>
          <p:nvPr>
            <p:custDataLst>
              <p:tags r:id="rId4"/>
            </p:custDataLst>
          </p:nvPr>
        </p:nvSpPr>
        <p:spPr>
          <a:xfrm>
            <a:off x="236375" y="4676781"/>
            <a:ext cx="358775"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r>
              <a:rPr lang="en-US" altLang="zh-CN" kern="0" dirty="0">
                <a:solidFill>
                  <a:srgbClr val="FCFCFC"/>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4</a:t>
            </a:r>
          </a:p>
        </p:txBody>
      </p:sp>
      <p:sp>
        <p:nvSpPr>
          <p:cNvPr id="22" name="矩形 21">
            <a:extLst>
              <a:ext uri="{FF2B5EF4-FFF2-40B4-BE49-F238E27FC236}">
                <a16:creationId xmlns:a16="http://schemas.microsoft.com/office/drawing/2014/main" id="{A47C9410-A833-415F-9FC4-02188D93E2B9}"/>
              </a:ext>
            </a:extLst>
          </p:cNvPr>
          <p:cNvSpPr/>
          <p:nvPr/>
        </p:nvSpPr>
        <p:spPr>
          <a:xfrm>
            <a:off x="768703" y="4551704"/>
            <a:ext cx="7291823" cy="646331"/>
          </a:xfrm>
          <a:prstGeom prst="rect">
            <a:avLst/>
          </a:prstGeom>
          <a:noFill/>
        </p:spPr>
        <p:txBody>
          <a:bodyPr wrap="square">
            <a:spAutoFit/>
          </a:bodyPr>
          <a:lstStyle/>
          <a:p>
            <a:pPr algn="just">
              <a:defRPr/>
            </a:pPr>
            <a:r>
              <a:rPr lang="zh-CN" altLang="en-US" dirty="0">
                <a:solidFill>
                  <a:srgbClr val="591300"/>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及时回应社会关切特别是群众的集中诉求，不回避矛盾，积极推动问题解决。</a:t>
            </a:r>
          </a:p>
        </p:txBody>
      </p:sp>
      <p:sp>
        <p:nvSpPr>
          <p:cNvPr id="23" name="PA_圆角矩形 12">
            <a:extLst>
              <a:ext uri="{FF2B5EF4-FFF2-40B4-BE49-F238E27FC236}">
                <a16:creationId xmlns:a16="http://schemas.microsoft.com/office/drawing/2014/main" id="{73E0BBDE-8F51-4604-A666-F4327AD84AE3}"/>
              </a:ext>
            </a:extLst>
          </p:cNvPr>
          <p:cNvSpPr>
            <a:spLocks noChangeAspect="1"/>
          </p:cNvSpPr>
          <p:nvPr>
            <p:custDataLst>
              <p:tags r:id="rId5"/>
            </p:custDataLst>
          </p:nvPr>
        </p:nvSpPr>
        <p:spPr>
          <a:xfrm>
            <a:off x="236375" y="5447583"/>
            <a:ext cx="358775"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r>
              <a:rPr lang="en-US" altLang="zh-CN" kern="0" dirty="0">
                <a:solidFill>
                  <a:srgbClr val="FCFCFC"/>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5</a:t>
            </a:r>
          </a:p>
        </p:txBody>
      </p:sp>
      <p:sp>
        <p:nvSpPr>
          <p:cNvPr id="24" name="矩形 23">
            <a:extLst>
              <a:ext uri="{FF2B5EF4-FFF2-40B4-BE49-F238E27FC236}">
                <a16:creationId xmlns:a16="http://schemas.microsoft.com/office/drawing/2014/main" id="{4764C9F3-2D96-44C8-AC63-7E1E10359695}"/>
              </a:ext>
            </a:extLst>
          </p:cNvPr>
          <p:cNvSpPr/>
          <p:nvPr/>
        </p:nvSpPr>
        <p:spPr>
          <a:xfrm>
            <a:off x="768703" y="5289452"/>
            <a:ext cx="8115447" cy="923330"/>
          </a:xfrm>
          <a:prstGeom prst="rect">
            <a:avLst/>
          </a:prstGeom>
          <a:noFill/>
        </p:spPr>
        <p:txBody>
          <a:bodyPr wrap="square">
            <a:spAutoFit/>
          </a:bodyPr>
          <a:lstStyle/>
          <a:p>
            <a:pPr algn="just"/>
            <a:r>
              <a:rPr lang="zh-CN" altLang="en-US" dirty="0">
                <a:solidFill>
                  <a:srgbClr val="591300"/>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改进和加强对外宣传，运用多种形式在国际舆论场及时发声，讲好中国抗疫故事，及时揭露一些别有用心的人污蔑抹黑、造谣生事的言行，为疫情防控营造了良好舆论氛围。</a:t>
            </a:r>
          </a:p>
        </p:txBody>
      </p:sp>
    </p:spTree>
    <p:extLst>
      <p:ext uri="{BB962C8B-B14F-4D97-AF65-F5344CB8AC3E}">
        <p14:creationId xmlns:p14="http://schemas.microsoft.com/office/powerpoint/2010/main" val="133319292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1031875" y="215900"/>
            <a:ext cx="7847013" cy="541338"/>
          </a:xfrm>
        </p:spPr>
        <p:txBody>
          <a:bodyPr/>
          <a:lstStyle/>
          <a:p>
            <a:r>
              <a:rPr lang="zh-CN" altLang="en-US" sz="2400" dirty="0"/>
              <a:t>关于前一段疫情防控工作</a:t>
            </a:r>
          </a:p>
        </p:txBody>
      </p:sp>
      <p:cxnSp>
        <p:nvCxnSpPr>
          <p:cNvPr id="3" name="直接连接符 2">
            <a:extLst>
              <a:ext uri="{FF2B5EF4-FFF2-40B4-BE49-F238E27FC236}">
                <a16:creationId xmlns:a16="http://schemas.microsoft.com/office/drawing/2014/main" id="{68F469AA-9CE5-474C-A1DF-DDC6CAEA3A89}"/>
              </a:ext>
            </a:extLst>
          </p:cNvPr>
          <p:cNvCxnSpPr/>
          <p:nvPr/>
        </p:nvCxnSpPr>
        <p:spPr bwMode="auto">
          <a:xfrm>
            <a:off x="0" y="1890640"/>
            <a:ext cx="6283007" cy="0"/>
          </a:xfrm>
          <a:prstGeom prst="line">
            <a:avLst/>
          </a:prstGeom>
          <a:solidFill>
            <a:srgbClr val="BD2531"/>
          </a:solidFill>
          <a:ln w="9525" cap="flat" cmpd="sng" algn="ctr">
            <a:solidFill>
              <a:srgbClr val="3D3D3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 name="TextBox 30">
            <a:extLst>
              <a:ext uri="{FF2B5EF4-FFF2-40B4-BE49-F238E27FC236}">
                <a16:creationId xmlns:a16="http://schemas.microsoft.com/office/drawing/2014/main" id="{E36E70BF-25E7-4D06-AF62-843571265C46}"/>
              </a:ext>
            </a:extLst>
          </p:cNvPr>
          <p:cNvSpPr txBox="1"/>
          <p:nvPr/>
        </p:nvSpPr>
        <p:spPr>
          <a:xfrm>
            <a:off x="975012" y="1243729"/>
            <a:ext cx="5330678" cy="645160"/>
          </a:xfrm>
          <a:prstGeom prst="rect">
            <a:avLst/>
          </a:prstGeom>
          <a:noFill/>
        </p:spPr>
        <p:txBody>
          <a:bodyPr wrap="square" rtlCol="0">
            <a:spAutoFit/>
          </a:bodyPr>
          <a:lstStyle/>
          <a:p>
            <a:pPr eaLnBrk="0" fontAlgn="base" hangingPunct="0">
              <a:lnSpc>
                <a:spcPct val="120000"/>
              </a:lnSpc>
              <a:spcBef>
                <a:spcPct val="0"/>
              </a:spcBef>
              <a:spcAft>
                <a:spcPct val="0"/>
              </a:spcAft>
              <a:buFont typeface="Arial" panose="020B0604020202020204" pitchFamily="34" charset="0"/>
              <a:buNone/>
              <a:defRPr/>
            </a:pPr>
            <a:r>
              <a:rPr lang="zh-CN" altLang="en-US" sz="3000" b="1" dirty="0">
                <a:solidFill>
                  <a:srgbClr val="C00000"/>
                </a:solidFill>
                <a:latin typeface="微软雅黑" panose="020B0503020204020204" pitchFamily="34" charset="-122"/>
                <a:ea typeface="微软雅黑" panose="020B0503020204020204" pitchFamily="34" charset="-122"/>
                <a:sym typeface="思源黑体 CN Normal" panose="020B0400000000000000" pitchFamily="34" charset="-122"/>
              </a:rPr>
              <a:t>积极争取国际社会支持</a:t>
            </a:r>
          </a:p>
        </p:txBody>
      </p:sp>
      <p:grpSp>
        <p:nvGrpSpPr>
          <p:cNvPr id="5" name="组合 4">
            <a:extLst>
              <a:ext uri="{FF2B5EF4-FFF2-40B4-BE49-F238E27FC236}">
                <a16:creationId xmlns:a16="http://schemas.microsoft.com/office/drawing/2014/main" id="{D1945512-A14A-451E-A91D-46B2A7EBFE9C}"/>
              </a:ext>
            </a:extLst>
          </p:cNvPr>
          <p:cNvGrpSpPr/>
          <p:nvPr/>
        </p:nvGrpSpPr>
        <p:grpSpPr>
          <a:xfrm>
            <a:off x="5797060" y="1129224"/>
            <a:ext cx="1012229" cy="761416"/>
            <a:chOff x="613246" y="2493034"/>
            <a:chExt cx="1324422" cy="996252"/>
          </a:xfrm>
        </p:grpSpPr>
        <p:grpSp>
          <p:nvGrpSpPr>
            <p:cNvPr id="6" name="组合 5">
              <a:extLst>
                <a:ext uri="{FF2B5EF4-FFF2-40B4-BE49-F238E27FC236}">
                  <a16:creationId xmlns:a16="http://schemas.microsoft.com/office/drawing/2014/main" id="{C7CD47D4-7E2D-448D-A11E-A46215334511}"/>
                </a:ext>
              </a:extLst>
            </p:cNvPr>
            <p:cNvGrpSpPr/>
            <p:nvPr/>
          </p:nvGrpSpPr>
          <p:grpSpPr>
            <a:xfrm>
              <a:off x="613246" y="2493034"/>
              <a:ext cx="1324422" cy="996252"/>
              <a:chOff x="3202171" y="1462739"/>
              <a:chExt cx="1919019" cy="1443518"/>
            </a:xfrm>
          </p:grpSpPr>
          <p:grpSp>
            <p:nvGrpSpPr>
              <p:cNvPr id="8" name="组合 7">
                <a:extLst>
                  <a:ext uri="{FF2B5EF4-FFF2-40B4-BE49-F238E27FC236}">
                    <a16:creationId xmlns:a16="http://schemas.microsoft.com/office/drawing/2014/main" id="{09800C37-F69C-43CE-B3D5-97F107E8A66C}"/>
                  </a:ext>
                </a:extLst>
              </p:cNvPr>
              <p:cNvGrpSpPr/>
              <p:nvPr/>
            </p:nvGrpSpPr>
            <p:grpSpPr>
              <a:xfrm>
                <a:off x="3433282" y="1462739"/>
                <a:ext cx="1443518" cy="1443518"/>
                <a:chOff x="2681608" y="1294395"/>
                <a:chExt cx="1506218" cy="1506218"/>
              </a:xfrm>
            </p:grpSpPr>
            <p:sp>
              <p:nvSpPr>
                <p:cNvPr id="10" name="椭圆 9">
                  <a:extLst>
                    <a:ext uri="{FF2B5EF4-FFF2-40B4-BE49-F238E27FC236}">
                      <a16:creationId xmlns:a16="http://schemas.microsoft.com/office/drawing/2014/main" id="{85F7D93F-C206-4750-9C06-9C622CD8E720}"/>
                    </a:ext>
                  </a:extLst>
                </p:cNvPr>
                <p:cNvSpPr/>
                <p:nvPr/>
              </p:nvSpPr>
              <p:spPr>
                <a:xfrm>
                  <a:off x="2681608" y="1294395"/>
                  <a:ext cx="1506218" cy="1506218"/>
                </a:xfrm>
                <a:prstGeom prst="ellipse">
                  <a:avLst/>
                </a:prstGeom>
                <a:solidFill>
                  <a:schemeClr val="bg1"/>
                </a:solidFill>
                <a:ln w="12700" cap="flat" cmpd="sng" algn="ctr">
                  <a:solidFill>
                    <a:srgbClr val="C00000"/>
                  </a:solidFill>
                  <a:prstDash val="solid"/>
                </a:ln>
                <a:effectLst/>
              </p:spPr>
              <p:txBody>
                <a:bodyPr wrap="square" rtlCol="0" anchor="ctr">
                  <a:noAutofit/>
                </a:bodyPr>
                <a:lstStyle/>
                <a:p>
                  <a:pPr algn="ctr" defTabSz="1219200">
                    <a:defRPr/>
                  </a:pPr>
                  <a:endParaRPr lang="zh-CN" altLang="en-US" sz="2400" kern="0" dirty="0">
                    <a:solidFill>
                      <a:srgbClr val="000000"/>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11" name="Freeform 5">
                  <a:extLst>
                    <a:ext uri="{FF2B5EF4-FFF2-40B4-BE49-F238E27FC236}">
                      <a16:creationId xmlns:a16="http://schemas.microsoft.com/office/drawing/2014/main" id="{2D979AA6-A8F5-4C96-8182-13403E0FDA74}"/>
                    </a:ext>
                  </a:extLst>
                </p:cNvPr>
                <p:cNvSpPr/>
                <p:nvPr/>
              </p:nvSpPr>
              <p:spPr bwMode="auto">
                <a:xfrm flipV="1">
                  <a:off x="2777383" y="1390167"/>
                  <a:ext cx="1314666" cy="1314675"/>
                </a:xfrm>
                <a:prstGeom prst="ellipse">
                  <a:avLst/>
                </a:prstGeom>
                <a:solidFill>
                  <a:srgbClr val="C00000"/>
                </a:solidFill>
                <a:ln w="9525" cap="flat" cmpd="sng" algn="ctr">
                  <a:noFill/>
                  <a:prstDash val="solid"/>
                </a:ln>
                <a:effectLst/>
              </p:spPr>
              <p:txBody>
                <a:bodyPr wrap="square" rtlCol="0" anchor="ctr">
                  <a:noAutofit/>
                </a:bodyPr>
                <a:lstStyle/>
                <a:p>
                  <a:pPr algn="ctr" defTabSz="1219200">
                    <a:defRPr/>
                  </a:pPr>
                  <a:endParaRPr lang="zh-CN" altLang="en-US" sz="2400" kern="0" dirty="0">
                    <a:solidFill>
                      <a:srgbClr val="000000"/>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12" name="任意多边形 43">
                  <a:extLst>
                    <a:ext uri="{FF2B5EF4-FFF2-40B4-BE49-F238E27FC236}">
                      <a16:creationId xmlns:a16="http://schemas.microsoft.com/office/drawing/2014/main" id="{BF63A7DE-BF26-40ED-BB74-EB3CA016415A}"/>
                    </a:ext>
                  </a:extLst>
                </p:cNvPr>
                <p:cNvSpPr/>
                <p:nvPr/>
              </p:nvSpPr>
              <p:spPr bwMode="auto">
                <a:xfrm flipV="1">
                  <a:off x="2688967" y="1301750"/>
                  <a:ext cx="1326030"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0000">
                      <a:srgbClr val="FFFFFF">
                        <a:alpha val="0"/>
                      </a:srgbClr>
                    </a:gs>
                    <a:gs pos="95000">
                      <a:srgbClr val="FFFFFF">
                        <a:alpha val="90000"/>
                      </a:srgbClr>
                    </a:gs>
                  </a:gsLst>
                  <a:lin ang="8100000" scaled="1"/>
                  <a:tileRect/>
                </a:gradFill>
                <a:ln w="9525" cap="flat" cmpd="sng" algn="ctr">
                  <a:noFill/>
                  <a:prstDash val="solid"/>
                </a:ln>
                <a:effectLst/>
              </p:spPr>
              <p:txBody>
                <a:bodyPr wrap="square" rtlCol="0" anchor="ctr">
                  <a:noAutofit/>
                </a:bodyPr>
                <a:lstStyle/>
                <a:p>
                  <a:pPr algn="ctr" defTabSz="1219200">
                    <a:defRPr/>
                  </a:pPr>
                  <a:endParaRPr lang="zh-CN" altLang="en-US" sz="2400" kern="0" dirty="0">
                    <a:solidFill>
                      <a:srgbClr val="000000"/>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9" name="TextBox 14">
                <a:extLst>
                  <a:ext uri="{FF2B5EF4-FFF2-40B4-BE49-F238E27FC236}">
                    <a16:creationId xmlns:a16="http://schemas.microsoft.com/office/drawing/2014/main" id="{57D90F92-8702-4556-8D13-E60220AFDD03}"/>
                  </a:ext>
                </a:extLst>
              </p:cNvPr>
              <p:cNvSpPr txBox="1"/>
              <p:nvPr/>
            </p:nvSpPr>
            <p:spPr>
              <a:xfrm>
                <a:off x="3202171" y="1856142"/>
                <a:ext cx="1919019" cy="953161"/>
              </a:xfrm>
              <a:prstGeom prst="rect">
                <a:avLst/>
              </a:prstGeom>
              <a:noFill/>
              <a:effectLst/>
            </p:spPr>
            <p:txBody>
              <a:bodyPr wrap="square" rtlCol="0">
                <a:spAutoFit/>
              </a:bodyPr>
              <a:lstStyle/>
              <a:p>
                <a:pPr algn="ctr" defTabSz="1219200">
                  <a:defRPr/>
                </a:pPr>
                <a:endParaRPr lang="zh-CN" altLang="en-US" sz="2665" b="1" kern="0" dirty="0">
                  <a:solidFill>
                    <a:prstClr val="white"/>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7" name="Freeform 5">
              <a:extLst>
                <a:ext uri="{FF2B5EF4-FFF2-40B4-BE49-F238E27FC236}">
                  <a16:creationId xmlns:a16="http://schemas.microsoft.com/office/drawing/2014/main" id="{E20BD939-0719-4FAE-8B70-E31F8348AAF7}"/>
                </a:ext>
              </a:extLst>
            </p:cNvPr>
            <p:cNvSpPr>
              <a:spLocks noChangeAspect="1"/>
            </p:cNvSpPr>
            <p:nvPr/>
          </p:nvSpPr>
          <p:spPr bwMode="auto">
            <a:xfrm>
              <a:off x="979358" y="2677314"/>
              <a:ext cx="576000" cy="585713"/>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DFBF7"/>
            </a:solidFill>
            <a:ln>
              <a:noFill/>
            </a:ln>
            <a:effectLst/>
          </p:spPr>
          <p:txBody>
            <a:bodyPr vert="horz" wrap="square" lIns="121920" tIns="60960" rIns="121920" bIns="60960" numCol="1" anchor="t" anchorCtr="0" compatLnSpc="1"/>
            <a:lstStyle/>
            <a:p>
              <a:pPr defTabSz="914400"/>
              <a:endParaRPr lang="zh-CN" altLang="en-US" sz="2400">
                <a:solidFill>
                  <a:prstClr val="black"/>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13" name="文本框 12">
            <a:extLst>
              <a:ext uri="{FF2B5EF4-FFF2-40B4-BE49-F238E27FC236}">
                <a16:creationId xmlns:a16="http://schemas.microsoft.com/office/drawing/2014/main" id="{05E8C69E-A519-4B0D-93FE-1F122E1DEA49}"/>
              </a:ext>
            </a:extLst>
          </p:cNvPr>
          <p:cNvSpPr txBox="1"/>
          <p:nvPr/>
        </p:nvSpPr>
        <p:spPr>
          <a:xfrm>
            <a:off x="0" y="757238"/>
            <a:ext cx="1143000" cy="1305294"/>
          </a:xfrm>
          <a:prstGeom prst="rect">
            <a:avLst/>
          </a:prstGeom>
          <a:noFill/>
        </p:spPr>
        <p:txBody>
          <a:bodyPr wrap="square" rtlCol="0">
            <a:spAutoFit/>
          </a:bodyPr>
          <a:lstStyle/>
          <a:p>
            <a:pPr algn="just" defTabSz="914400">
              <a:lnSpc>
                <a:spcPct val="150000"/>
              </a:lnSpc>
            </a:pPr>
            <a:r>
              <a:rPr lang="en-US" altLang="zh-CN" sz="6000" b="1" i="1" dirty="0">
                <a:solidFill>
                  <a:prstClr val="white">
                    <a:lumMod val="50000"/>
                  </a:prst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7-</a:t>
            </a:r>
            <a:endParaRPr lang="zh-CN" altLang="en-US" sz="6000" b="1" i="1" dirty="0">
              <a:solidFill>
                <a:prstClr val="white">
                  <a:lumMod val="50000"/>
                </a:prst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cxnSp>
        <p:nvCxnSpPr>
          <p:cNvPr id="14" name="直接连接符 13">
            <a:extLst>
              <a:ext uri="{FF2B5EF4-FFF2-40B4-BE49-F238E27FC236}">
                <a16:creationId xmlns:a16="http://schemas.microsoft.com/office/drawing/2014/main" id="{D13903F0-06F3-48FC-8715-E5E0B625D36A}"/>
              </a:ext>
            </a:extLst>
          </p:cNvPr>
          <p:cNvCxnSpPr>
            <a:cxnSpLocks/>
          </p:cNvCxnSpPr>
          <p:nvPr/>
        </p:nvCxnSpPr>
        <p:spPr>
          <a:xfrm>
            <a:off x="427785" y="2498760"/>
            <a:ext cx="0" cy="3305317"/>
          </a:xfrm>
          <a:prstGeom prst="line">
            <a:avLst/>
          </a:prstGeom>
          <a:noFill/>
          <a:ln w="6350" cap="flat" cmpd="sng" algn="ctr">
            <a:solidFill>
              <a:srgbClr val="FF9500"/>
            </a:solidFill>
            <a:prstDash val="solid"/>
            <a:miter lim="800000"/>
          </a:ln>
          <a:effectLst/>
        </p:spPr>
      </p:cxnSp>
      <p:sp>
        <p:nvSpPr>
          <p:cNvPr id="15" name="PA_圆角矩形 12">
            <a:extLst>
              <a:ext uri="{FF2B5EF4-FFF2-40B4-BE49-F238E27FC236}">
                <a16:creationId xmlns:a16="http://schemas.microsoft.com/office/drawing/2014/main" id="{7E8E44EC-7B04-4CC5-89F8-44257322F7E9}"/>
              </a:ext>
            </a:extLst>
          </p:cNvPr>
          <p:cNvSpPr>
            <a:spLocks noChangeAspect="1"/>
          </p:cNvSpPr>
          <p:nvPr>
            <p:custDataLst>
              <p:tags r:id="rId1"/>
            </p:custDataLst>
          </p:nvPr>
        </p:nvSpPr>
        <p:spPr>
          <a:xfrm>
            <a:off x="214146" y="2553761"/>
            <a:ext cx="426826"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r>
              <a:rPr lang="en-US" altLang="zh-CN" kern="0" dirty="0">
                <a:solidFill>
                  <a:srgbClr val="FCFCFC"/>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1</a:t>
            </a:r>
          </a:p>
        </p:txBody>
      </p:sp>
      <p:sp>
        <p:nvSpPr>
          <p:cNvPr id="16" name="矩形 15">
            <a:extLst>
              <a:ext uri="{FF2B5EF4-FFF2-40B4-BE49-F238E27FC236}">
                <a16:creationId xmlns:a16="http://schemas.microsoft.com/office/drawing/2014/main" id="{554EE3BD-1E84-461E-9035-0194E5325674}"/>
              </a:ext>
            </a:extLst>
          </p:cNvPr>
          <p:cNvSpPr/>
          <p:nvPr/>
        </p:nvSpPr>
        <p:spPr>
          <a:xfrm>
            <a:off x="715674" y="2434518"/>
            <a:ext cx="5964706" cy="679994"/>
          </a:xfrm>
          <a:prstGeom prst="rect">
            <a:avLst/>
          </a:prstGeom>
          <a:noFill/>
        </p:spPr>
        <p:txBody>
          <a:bodyPr wrap="square">
            <a:spAutoFit/>
          </a:bodyPr>
          <a:lstStyle/>
          <a:p>
            <a:pPr algn="just">
              <a:lnSpc>
                <a:spcPct val="110000"/>
              </a:lnSpc>
              <a:defRPr/>
            </a:pPr>
            <a:r>
              <a:rPr lang="en-US" altLang="zh-CN" dirty="0">
                <a:solidFill>
                  <a:srgbClr val="591300"/>
                </a:solidFill>
                <a:latin typeface="微软雅黑" panose="020B0503020204020204" pitchFamily="34" charset="-122"/>
                <a:ea typeface="微软雅黑" panose="020B0503020204020204" pitchFamily="34" charset="-122"/>
                <a:cs typeface="微软雅黑" panose="020B0503020204020204" pitchFamily="34" charset="-122"/>
                <a:sym typeface="思源黑体 CN Normal" panose="020B0400000000000000" pitchFamily="34" charset="-122"/>
              </a:rPr>
              <a:t>170</a:t>
            </a:r>
            <a:r>
              <a:rPr lang="zh-CN" altLang="en-US" dirty="0">
                <a:solidFill>
                  <a:srgbClr val="591300"/>
                </a:solidFill>
                <a:latin typeface="微软雅黑" panose="020B0503020204020204" pitchFamily="34" charset="-122"/>
                <a:ea typeface="微软雅黑" panose="020B0503020204020204" pitchFamily="34" charset="-122"/>
                <a:cs typeface="微软雅黑" panose="020B0503020204020204" pitchFamily="34" charset="-122"/>
                <a:sym typeface="思源黑体 CN Normal" panose="020B0400000000000000" pitchFamily="34" charset="-122"/>
              </a:rPr>
              <a:t>多个国家领导人和</a:t>
            </a:r>
            <a:r>
              <a:rPr lang="en-US" altLang="zh-CN" dirty="0">
                <a:solidFill>
                  <a:srgbClr val="591300"/>
                </a:solidFill>
                <a:latin typeface="微软雅黑" panose="020B0503020204020204" pitchFamily="34" charset="-122"/>
                <a:ea typeface="微软雅黑" panose="020B0503020204020204" pitchFamily="34" charset="-122"/>
                <a:cs typeface="微软雅黑" panose="020B0503020204020204" pitchFamily="34" charset="-122"/>
                <a:sym typeface="思源黑体 CN Normal" panose="020B0400000000000000" pitchFamily="34" charset="-122"/>
              </a:rPr>
              <a:t>40</a:t>
            </a:r>
            <a:r>
              <a:rPr lang="zh-CN" altLang="en-US" dirty="0">
                <a:solidFill>
                  <a:srgbClr val="591300"/>
                </a:solidFill>
                <a:latin typeface="微软雅黑" panose="020B0503020204020204" pitchFamily="34" charset="-122"/>
                <a:ea typeface="微软雅黑" panose="020B0503020204020204" pitchFamily="34" charset="-122"/>
                <a:cs typeface="微软雅黑" panose="020B0503020204020204" pitchFamily="34" charset="-122"/>
                <a:sym typeface="思源黑体 CN Normal" panose="020B0400000000000000" pitchFamily="34" charset="-122"/>
              </a:rPr>
              <a:t>多个国际和地区组织负责人以电话、信函、声明等方式对我国表示慰问和支持。</a:t>
            </a:r>
            <a:endParaRPr lang="en-US" altLang="zh-CN" dirty="0">
              <a:solidFill>
                <a:srgbClr val="591300"/>
              </a:solidFill>
              <a:latin typeface="微软雅黑" panose="020B0503020204020204" pitchFamily="34" charset="-122"/>
              <a:ea typeface="微软雅黑" panose="020B0503020204020204" pitchFamily="34" charset="-122"/>
              <a:cs typeface="微软雅黑" panose="020B0503020204020204" pitchFamily="34" charset="-122"/>
              <a:sym typeface="思源黑体 CN Normal" panose="020B0400000000000000" pitchFamily="34" charset="-122"/>
            </a:endParaRPr>
          </a:p>
        </p:txBody>
      </p:sp>
      <p:sp>
        <p:nvSpPr>
          <p:cNvPr id="17" name="PA_圆角矩形 12">
            <a:extLst>
              <a:ext uri="{FF2B5EF4-FFF2-40B4-BE49-F238E27FC236}">
                <a16:creationId xmlns:a16="http://schemas.microsoft.com/office/drawing/2014/main" id="{0E8CCA43-B701-420D-B8BF-20A1B24B621A}"/>
              </a:ext>
            </a:extLst>
          </p:cNvPr>
          <p:cNvSpPr>
            <a:spLocks noChangeAspect="1"/>
          </p:cNvSpPr>
          <p:nvPr>
            <p:custDataLst>
              <p:tags r:id="rId2"/>
            </p:custDataLst>
          </p:nvPr>
        </p:nvSpPr>
        <p:spPr>
          <a:xfrm>
            <a:off x="214146" y="3734952"/>
            <a:ext cx="426826"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r>
              <a:rPr lang="en-US" altLang="zh-CN" kern="0" dirty="0">
                <a:solidFill>
                  <a:srgbClr val="FCFCFC"/>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2</a:t>
            </a:r>
          </a:p>
        </p:txBody>
      </p:sp>
      <p:sp>
        <p:nvSpPr>
          <p:cNvPr id="18" name="矩形 17">
            <a:extLst>
              <a:ext uri="{FF2B5EF4-FFF2-40B4-BE49-F238E27FC236}">
                <a16:creationId xmlns:a16="http://schemas.microsoft.com/office/drawing/2014/main" id="{D4EEB80A-05CE-42AD-ADEA-B37F00527C7C}"/>
              </a:ext>
            </a:extLst>
          </p:cNvPr>
          <p:cNvSpPr/>
          <p:nvPr/>
        </p:nvSpPr>
        <p:spPr>
          <a:xfrm>
            <a:off x="715674" y="3261637"/>
            <a:ext cx="5964706" cy="1477328"/>
          </a:xfrm>
          <a:prstGeom prst="rect">
            <a:avLst/>
          </a:prstGeom>
          <a:noFill/>
        </p:spPr>
        <p:txBody>
          <a:bodyPr wrap="square">
            <a:spAutoFit/>
          </a:bodyPr>
          <a:lstStyle/>
          <a:p>
            <a:pPr algn="just">
              <a:defRPr/>
            </a:pPr>
            <a:r>
              <a:rPr lang="zh-CN" altLang="en-US" dirty="0">
                <a:solidFill>
                  <a:srgbClr val="591300"/>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国际社会普遍认为，中国在全面有力防控疫情的同时，积极主动同世卫组织和国际社会开展合作和信息交流，迅速分享部分毒株全基因组序列，研制成功快速检测试剂盒，努力防止疫情在世界蔓延，不仅是在对中国人民生命安全和身体健康负责，也是在为世界公共卫生事业作贡献。</a:t>
            </a:r>
          </a:p>
        </p:txBody>
      </p:sp>
      <p:sp>
        <p:nvSpPr>
          <p:cNvPr id="19" name="PA_圆角矩形 12">
            <a:extLst>
              <a:ext uri="{FF2B5EF4-FFF2-40B4-BE49-F238E27FC236}">
                <a16:creationId xmlns:a16="http://schemas.microsoft.com/office/drawing/2014/main" id="{79F85822-6C16-420B-A75E-C2247FAF806E}"/>
              </a:ext>
            </a:extLst>
          </p:cNvPr>
          <p:cNvSpPr>
            <a:spLocks noChangeAspect="1"/>
          </p:cNvSpPr>
          <p:nvPr>
            <p:custDataLst>
              <p:tags r:id="rId3"/>
            </p:custDataLst>
          </p:nvPr>
        </p:nvSpPr>
        <p:spPr>
          <a:xfrm>
            <a:off x="214146" y="5069007"/>
            <a:ext cx="426826"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r>
              <a:rPr lang="en-US" altLang="zh-CN" kern="0" dirty="0">
                <a:solidFill>
                  <a:srgbClr val="FCFCFC"/>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3</a:t>
            </a:r>
          </a:p>
        </p:txBody>
      </p:sp>
      <p:sp>
        <p:nvSpPr>
          <p:cNvPr id="20" name="矩形 19">
            <a:extLst>
              <a:ext uri="{FF2B5EF4-FFF2-40B4-BE49-F238E27FC236}">
                <a16:creationId xmlns:a16="http://schemas.microsoft.com/office/drawing/2014/main" id="{4790A938-36AE-49D4-ADC2-F55E860CB312}"/>
              </a:ext>
            </a:extLst>
          </p:cNvPr>
          <p:cNvSpPr/>
          <p:nvPr/>
        </p:nvSpPr>
        <p:spPr>
          <a:xfrm>
            <a:off x="746474" y="4910876"/>
            <a:ext cx="5964706" cy="923330"/>
          </a:xfrm>
          <a:prstGeom prst="rect">
            <a:avLst/>
          </a:prstGeom>
          <a:noFill/>
        </p:spPr>
        <p:txBody>
          <a:bodyPr wrap="square">
            <a:spAutoFit/>
          </a:bodyPr>
          <a:lstStyle/>
          <a:p>
            <a:pPr algn="just"/>
            <a:r>
              <a:rPr lang="zh-CN" altLang="en-US" dirty="0">
                <a:solidFill>
                  <a:srgbClr val="591300"/>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国际社会普遍认为中国采取的坚决有力的防控措施，展现的出色的领导能力、应对能力、组织动员能力、贯彻执行能力，是其他国家做不到的，为世界防疫树立了典范。</a:t>
            </a:r>
          </a:p>
        </p:txBody>
      </p:sp>
      <p:pic>
        <p:nvPicPr>
          <p:cNvPr id="21" name="图片 20">
            <a:extLst>
              <a:ext uri="{FF2B5EF4-FFF2-40B4-BE49-F238E27FC236}">
                <a16:creationId xmlns:a16="http://schemas.microsoft.com/office/drawing/2014/main" id="{A7DE6A91-621E-4F57-A137-E08CE667548B}"/>
              </a:ext>
            </a:extLst>
          </p:cNvPr>
          <p:cNvPicPr>
            <a:picLocks noChangeAspect="1"/>
          </p:cNvPicPr>
          <p:nvPr/>
        </p:nvPicPr>
        <p:blipFill>
          <a:blip r:embed="rId6" cstate="print">
            <a:extLst>
              <a:ext uri="{BEBA8EAE-BF5A-486C-A8C5-ECC9F3942E4B}">
                <a14:imgProps xmlns:a14="http://schemas.microsoft.com/office/drawing/2010/main">
                  <a14:imgLayer r:embed="rId7">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6564376" y="2110274"/>
            <a:ext cx="2579624" cy="3614784"/>
          </a:xfrm>
          <a:prstGeom prst="rect">
            <a:avLst/>
          </a:prstGeom>
        </p:spPr>
      </p:pic>
    </p:spTree>
    <p:extLst>
      <p:ext uri="{BB962C8B-B14F-4D97-AF65-F5344CB8AC3E}">
        <p14:creationId xmlns:p14="http://schemas.microsoft.com/office/powerpoint/2010/main" val="237798983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1031875" y="215900"/>
            <a:ext cx="7847013" cy="541338"/>
          </a:xfrm>
        </p:spPr>
        <p:txBody>
          <a:bodyPr/>
          <a:lstStyle/>
          <a:p>
            <a:r>
              <a:rPr lang="zh-CN" altLang="en-US" sz="2400" dirty="0"/>
              <a:t>关于前一段疫情防控工作</a:t>
            </a:r>
          </a:p>
        </p:txBody>
      </p:sp>
      <p:sp>
        <p:nvSpPr>
          <p:cNvPr id="3" name="矩形 2">
            <a:extLst>
              <a:ext uri="{FF2B5EF4-FFF2-40B4-BE49-F238E27FC236}">
                <a16:creationId xmlns:a16="http://schemas.microsoft.com/office/drawing/2014/main" id="{1B010E9F-1758-425F-B129-8B266DEA2E28}"/>
              </a:ext>
            </a:extLst>
          </p:cNvPr>
          <p:cNvSpPr/>
          <p:nvPr/>
        </p:nvSpPr>
        <p:spPr>
          <a:xfrm>
            <a:off x="400868" y="1582597"/>
            <a:ext cx="8342264" cy="3692806"/>
          </a:xfrm>
          <a:prstGeom prst="rect">
            <a:avLst/>
          </a:prstGeom>
          <a:noFill/>
        </p:spPr>
        <p:txBody>
          <a:bodyPr wrap="square">
            <a:spAutoFit/>
          </a:bodyPr>
          <a:lstStyle/>
          <a:p>
            <a:pPr algn="just">
              <a:lnSpc>
                <a:spcPct val="200000"/>
              </a:lnSpc>
              <a:defRPr/>
            </a:pPr>
            <a:r>
              <a:rPr lang="zh-CN" altLang="en-US" sz="2000" dirty="0">
                <a:solidFill>
                  <a:srgbClr val="591300"/>
                </a:solidFill>
                <a:latin typeface="微软雅黑" panose="020B0503020204020204" pitchFamily="34" charset="-122"/>
                <a:ea typeface="微软雅黑" panose="020B0503020204020204" pitchFamily="34" charset="-122"/>
                <a:cs typeface="微软雅黑" panose="020B0503020204020204" pitchFamily="34" charset="-122"/>
                <a:sym typeface="思源黑体 CN Normal" panose="020B0400000000000000" pitchFamily="34" charset="-122"/>
              </a:rPr>
              <a:t>　</a:t>
            </a:r>
            <a:r>
              <a:rPr lang="zh-CN" altLang="en-US" sz="2000" b="1" dirty="0">
                <a:solidFill>
                  <a:srgbClr val="591300"/>
                </a:solidFill>
                <a:latin typeface="微软雅黑" panose="020B0503020204020204" pitchFamily="34" charset="-122"/>
                <a:ea typeface="微软雅黑" panose="020B0503020204020204" pitchFamily="34" charset="-122"/>
                <a:cs typeface="微软雅黑" panose="020B0503020204020204" pitchFamily="34" charset="-122"/>
                <a:sym typeface="思源黑体 CN Normal" panose="020B0400000000000000" pitchFamily="34" charset="-122"/>
              </a:rPr>
              <a:t>  这次新冠肺炎疫情，是新中国成立以来在我国发生的传播速度最快、感染范围最广、防控难度最大的一次重大突发公共卫生事件。</a:t>
            </a:r>
            <a:r>
              <a:rPr lang="zh-CN" altLang="en-US" sz="2000" dirty="0">
                <a:solidFill>
                  <a:srgbClr val="591300"/>
                </a:solidFill>
                <a:latin typeface="微软雅黑" panose="020B0503020204020204" pitchFamily="34" charset="-122"/>
                <a:ea typeface="微软雅黑" panose="020B0503020204020204" pitchFamily="34" charset="-122"/>
                <a:cs typeface="微软雅黑" panose="020B0503020204020204" pitchFamily="34" charset="-122"/>
                <a:sym typeface="思源黑体 CN Normal" panose="020B0400000000000000" pitchFamily="34" charset="-122"/>
              </a:rPr>
              <a:t>对我们来说，这是一次危机，也是一次大考。经过艰苦努力，目前疫情防控形势积极向好的态势正在拓展。</a:t>
            </a:r>
            <a:r>
              <a:rPr lang="zh-CN" altLang="en-US" sz="2000" b="1" dirty="0">
                <a:solidFill>
                  <a:srgbClr val="591300"/>
                </a:solidFill>
                <a:latin typeface="微软雅黑" panose="020B0503020204020204" pitchFamily="34" charset="-122"/>
                <a:ea typeface="微软雅黑" panose="020B0503020204020204" pitchFamily="34" charset="-122"/>
                <a:cs typeface="微软雅黑" panose="020B0503020204020204" pitchFamily="34" charset="-122"/>
                <a:sym typeface="思源黑体 CN Normal" panose="020B0400000000000000" pitchFamily="34" charset="-122"/>
              </a:rPr>
              <a:t>实践证明，党中央对疫情形势的判断是准确的，各项工作部署是及时的，采取的举措是有力有效的。防控工作取得的成效，再次彰显了中国共产党领导和中国特色社会主义制度的显著优势。</a:t>
            </a:r>
            <a:endParaRPr lang="en-US" altLang="zh-CN" sz="2000" b="1" dirty="0">
              <a:solidFill>
                <a:srgbClr val="591300"/>
              </a:solidFill>
              <a:latin typeface="微软雅黑" panose="020B0503020204020204" pitchFamily="34" charset="-122"/>
              <a:ea typeface="微软雅黑" panose="020B0503020204020204" pitchFamily="34" charset="-122"/>
              <a:cs typeface="微软雅黑" panose="020B0503020204020204" pitchFamily="34" charset="-122"/>
              <a:sym typeface="思源黑体 CN Normal" panose="020B0400000000000000" pitchFamily="34" charset="-122"/>
            </a:endParaRPr>
          </a:p>
        </p:txBody>
      </p:sp>
    </p:spTree>
    <p:extLst>
      <p:ext uri="{BB962C8B-B14F-4D97-AF65-F5344CB8AC3E}">
        <p14:creationId xmlns:p14="http://schemas.microsoft.com/office/powerpoint/2010/main" val="170557444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id="{BC3C06B4-B26C-4BF6-A631-C74C6F2E1CD8}"/>
              </a:ext>
            </a:extLst>
          </p:cNvPr>
          <p:cNvGrpSpPr/>
          <p:nvPr/>
        </p:nvGrpSpPr>
        <p:grpSpPr>
          <a:xfrm>
            <a:off x="2098968" y="2613288"/>
            <a:ext cx="6481152" cy="1578939"/>
            <a:chOff x="0" y="2030185"/>
            <a:chExt cx="12192000" cy="2838975"/>
          </a:xfrm>
        </p:grpSpPr>
        <p:sp>
          <p:nvSpPr>
            <p:cNvPr id="30" name="矩形 29">
              <a:extLst>
                <a:ext uri="{FF2B5EF4-FFF2-40B4-BE49-F238E27FC236}">
                  <a16:creationId xmlns:a16="http://schemas.microsoft.com/office/drawing/2014/main" id="{C55FAC9A-E53D-4AB0-B446-E49FAAD03E82}"/>
                </a:ext>
              </a:extLst>
            </p:cNvPr>
            <p:cNvSpPr/>
            <p:nvPr/>
          </p:nvSpPr>
          <p:spPr>
            <a:xfrm>
              <a:off x="0" y="4733528"/>
              <a:ext cx="12192000" cy="13563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id="{9BBA5873-2A70-4FD3-A0DB-10A8ABC66851}"/>
                </a:ext>
              </a:extLst>
            </p:cNvPr>
            <p:cNvSpPr/>
            <p:nvPr/>
          </p:nvSpPr>
          <p:spPr>
            <a:xfrm>
              <a:off x="0" y="2030185"/>
              <a:ext cx="12192000" cy="13563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01586D32-7FBF-409E-9C25-0A37E5BE9570}"/>
                </a:ext>
              </a:extLst>
            </p:cNvPr>
            <p:cNvSpPr/>
            <p:nvPr/>
          </p:nvSpPr>
          <p:spPr>
            <a:xfrm>
              <a:off x="0" y="2102193"/>
              <a:ext cx="12192000" cy="2694959"/>
            </a:xfrm>
            <a:prstGeom prst="rect">
              <a:avLst/>
            </a:prstGeom>
            <a:solidFill>
              <a:srgbClr val="C2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a:extLst>
              <a:ext uri="{FF2B5EF4-FFF2-40B4-BE49-F238E27FC236}">
                <a16:creationId xmlns:a16="http://schemas.microsoft.com/office/drawing/2014/main" id="{08ABCD5B-075E-4EFC-B4DB-805E8ECE73E1}"/>
              </a:ext>
            </a:extLst>
          </p:cNvPr>
          <p:cNvGrpSpPr/>
          <p:nvPr/>
        </p:nvGrpSpPr>
        <p:grpSpPr>
          <a:xfrm>
            <a:off x="662066" y="2368127"/>
            <a:ext cx="1997405" cy="1997405"/>
            <a:chOff x="2298443" y="1611719"/>
            <a:chExt cx="2524547" cy="2524547"/>
          </a:xfrm>
        </p:grpSpPr>
        <p:sp>
          <p:nvSpPr>
            <p:cNvPr id="34" name="椭圆 33">
              <a:extLst>
                <a:ext uri="{FF2B5EF4-FFF2-40B4-BE49-F238E27FC236}">
                  <a16:creationId xmlns:a16="http://schemas.microsoft.com/office/drawing/2014/main" id="{0F1A1771-9F6F-4719-8371-2E0180474721}"/>
                </a:ext>
              </a:extLst>
            </p:cNvPr>
            <p:cNvSpPr/>
            <p:nvPr/>
          </p:nvSpPr>
          <p:spPr>
            <a:xfrm>
              <a:off x="2298443" y="1611719"/>
              <a:ext cx="2524547" cy="2524547"/>
            </a:xfrm>
            <a:prstGeom prst="ellipse">
              <a:avLst/>
            </a:prstGeom>
            <a:gradFill>
              <a:gsLst>
                <a:gs pos="89000">
                  <a:srgbClr val="C00000"/>
                </a:gs>
                <a:gs pos="35000">
                  <a:srgbClr val="FF3300"/>
                </a:gs>
              </a:gsLst>
              <a:lin ang="5400000" scaled="1"/>
            </a:gra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endPos="0" dir="5400000" sy="-100000" algn="bl" rotWithShape="0"/>
            </a:effectLst>
          </p:spPr>
          <p:txBody>
            <a:bodyPr rtlCol="0" anchor="ctr"/>
            <a:lstStyle/>
            <a:p>
              <a:pPr algn="ctr"/>
              <a:endParaRPr lang="zh-CN" altLang="en-US" sz="2160" kern="0">
                <a:solidFill>
                  <a:prstClr val="white"/>
                </a:solidFill>
                <a:cs typeface="+mn-ea"/>
              </a:endParaRPr>
            </a:p>
          </p:txBody>
        </p:sp>
        <p:sp>
          <p:nvSpPr>
            <p:cNvPr id="35" name="矩形 18">
              <a:extLst>
                <a:ext uri="{FF2B5EF4-FFF2-40B4-BE49-F238E27FC236}">
                  <a16:creationId xmlns:a16="http://schemas.microsoft.com/office/drawing/2014/main" id="{3D25266A-A968-4B46-9C6A-BB36A0B31BC9}"/>
                </a:ext>
              </a:extLst>
            </p:cNvPr>
            <p:cNvSpPr/>
            <p:nvPr/>
          </p:nvSpPr>
          <p:spPr>
            <a:xfrm>
              <a:off x="2760540" y="2075841"/>
              <a:ext cx="1465446" cy="1517112"/>
            </a:xfrm>
            <a:prstGeom prst="rect">
              <a:avLst/>
            </a:prstGeom>
            <a:noFill/>
          </p:spPr>
          <p:txBody>
            <a:bodyPr wrap="square" rtlCol="0">
              <a:spAutoFit/>
            </a:bodyPr>
            <a:lstStyle/>
            <a:p>
              <a:pPr algn="ctr"/>
              <a:r>
                <a:rPr lang="en-US" altLang="zh-CN" sz="7200" dirty="0">
                  <a:solidFill>
                    <a:schemeClr val="bg1"/>
                  </a:solidFill>
                  <a:latin typeface="Impact" panose="020B0806030902050204" pitchFamily="34" charset="0"/>
                  <a:ea typeface="思源黑体 CN Heavy" panose="020B0A00000000000000" pitchFamily="34" charset="-122"/>
                  <a:sym typeface="+mn-lt"/>
                </a:rPr>
                <a:t>02</a:t>
              </a:r>
              <a:endParaRPr lang="zh-CN" altLang="en-US" sz="7200" dirty="0">
                <a:solidFill>
                  <a:schemeClr val="bg1"/>
                </a:solidFill>
                <a:latin typeface="Impact" panose="020B0806030902050204" pitchFamily="34" charset="0"/>
                <a:ea typeface="思源黑体 CN Heavy" panose="020B0A00000000000000" pitchFamily="34" charset="-122"/>
                <a:sym typeface="+mn-lt"/>
              </a:endParaRPr>
            </a:p>
          </p:txBody>
        </p:sp>
      </p:grpSp>
      <p:sp>
        <p:nvSpPr>
          <p:cNvPr id="36" name="文本框 35">
            <a:extLst>
              <a:ext uri="{FF2B5EF4-FFF2-40B4-BE49-F238E27FC236}">
                <a16:creationId xmlns:a16="http://schemas.microsoft.com/office/drawing/2014/main" id="{C1B1B60F-D974-4349-82C0-82583E9DAAA7}"/>
              </a:ext>
            </a:extLst>
          </p:cNvPr>
          <p:cNvSpPr txBox="1"/>
          <p:nvPr/>
        </p:nvSpPr>
        <p:spPr>
          <a:xfrm>
            <a:off x="1323000" y="2728770"/>
            <a:ext cx="8033087" cy="1323439"/>
          </a:xfrm>
          <a:prstGeom prst="rect">
            <a:avLst/>
          </a:prstGeom>
          <a:noFill/>
        </p:spPr>
        <p:txBody>
          <a:bodyPr wrap="square" rtlCol="0">
            <a:spAutoFit/>
          </a:bodyPr>
          <a:lstStyle>
            <a:defPPr>
              <a:defRPr lang="zh-CN"/>
            </a:defPPr>
            <a:lvl1pPr algn="ctr">
              <a:defRPr sz="6200" b="1">
                <a:solidFill>
                  <a:schemeClr val="bg1"/>
                </a:solidFill>
                <a:latin typeface="思源黑体 CN Heavy" panose="020B0A00000000000000" pitchFamily="34" charset="-122"/>
                <a:ea typeface="思源黑体 CN Heavy" panose="020B0A00000000000000" pitchFamily="34" charset="-122"/>
              </a:defRPr>
            </a:lvl1pPr>
          </a:lstStyle>
          <a:p>
            <a:r>
              <a:rPr lang="zh-CN" altLang="en-US" sz="4000" dirty="0">
                <a:sym typeface="思源黑体 CN Normal" panose="020B0400000000000000" pitchFamily="34" charset="-122"/>
              </a:rPr>
              <a:t>关于当前加强疫情防控</a:t>
            </a:r>
            <a:endParaRPr lang="en-US" altLang="zh-CN" sz="4000" dirty="0">
              <a:sym typeface="思源黑体 CN Normal" panose="020B0400000000000000" pitchFamily="34" charset="-122"/>
            </a:endParaRPr>
          </a:p>
          <a:p>
            <a:r>
              <a:rPr lang="zh-CN" altLang="en-US" sz="4000" dirty="0">
                <a:sym typeface="思源黑体 CN Normal" panose="020B0400000000000000" pitchFamily="34" charset="-122"/>
              </a:rPr>
              <a:t>重点工作</a:t>
            </a:r>
          </a:p>
        </p:txBody>
      </p:sp>
      <p:sp>
        <p:nvSpPr>
          <p:cNvPr id="37" name="椭圆 36">
            <a:extLst>
              <a:ext uri="{FF2B5EF4-FFF2-40B4-BE49-F238E27FC236}">
                <a16:creationId xmlns:a16="http://schemas.microsoft.com/office/drawing/2014/main" id="{1865A3D7-76C5-4CE6-BAD8-35296B038B72}"/>
              </a:ext>
            </a:extLst>
          </p:cNvPr>
          <p:cNvSpPr/>
          <p:nvPr/>
        </p:nvSpPr>
        <p:spPr>
          <a:xfrm>
            <a:off x="491149" y="2197210"/>
            <a:ext cx="341833" cy="341833"/>
          </a:xfrm>
          <a:prstGeom prst="ellipse">
            <a:avLst/>
          </a:prstGeom>
          <a:gradFill>
            <a:gsLst>
              <a:gs pos="89000">
                <a:srgbClr val="C00000"/>
              </a:gs>
              <a:gs pos="35000">
                <a:srgbClr val="FF3300"/>
              </a:gs>
            </a:gsLst>
            <a:lin ang="5400000" scaled="1"/>
          </a:gra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endPos="0" dir="5400000" sy="-100000" algn="bl" rotWithShape="0"/>
          </a:effectLst>
        </p:spPr>
        <p:txBody>
          <a:bodyPr rtlCol="0" anchor="ctr"/>
          <a:lstStyle/>
          <a:p>
            <a:pPr algn="ctr"/>
            <a:endParaRPr lang="zh-CN" altLang="en-US" sz="2160" kern="0">
              <a:solidFill>
                <a:prstClr val="white"/>
              </a:solidFill>
              <a:cs typeface="+mn-ea"/>
            </a:endParaRPr>
          </a:p>
        </p:txBody>
      </p:sp>
      <p:sp>
        <p:nvSpPr>
          <p:cNvPr id="38" name="椭圆 37">
            <a:extLst>
              <a:ext uri="{FF2B5EF4-FFF2-40B4-BE49-F238E27FC236}">
                <a16:creationId xmlns:a16="http://schemas.microsoft.com/office/drawing/2014/main" id="{6B70FB8A-359E-4868-B4B2-B569336F39E1}"/>
              </a:ext>
            </a:extLst>
          </p:cNvPr>
          <p:cNvSpPr/>
          <p:nvPr/>
        </p:nvSpPr>
        <p:spPr>
          <a:xfrm>
            <a:off x="2098968" y="1759201"/>
            <a:ext cx="341833" cy="341833"/>
          </a:xfrm>
          <a:prstGeom prst="ellipse">
            <a:avLst/>
          </a:prstGeom>
          <a:gradFill>
            <a:gsLst>
              <a:gs pos="89000">
                <a:srgbClr val="C00000"/>
              </a:gs>
              <a:gs pos="35000">
                <a:srgbClr val="FF3300"/>
              </a:gs>
            </a:gsLst>
            <a:lin ang="5400000" scaled="1"/>
          </a:gra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endPos="0" dir="5400000" sy="-100000" algn="bl" rotWithShape="0"/>
          </a:effectLst>
        </p:spPr>
        <p:txBody>
          <a:bodyPr rtlCol="0" anchor="ctr"/>
          <a:lstStyle/>
          <a:p>
            <a:pPr algn="ctr"/>
            <a:endParaRPr lang="zh-CN" altLang="en-US" sz="2160" kern="0">
              <a:solidFill>
                <a:prstClr val="white"/>
              </a:solidFill>
              <a:cs typeface="+mn-ea"/>
            </a:endParaRPr>
          </a:p>
        </p:txBody>
      </p:sp>
    </p:spTree>
    <p:extLst>
      <p:ext uri="{BB962C8B-B14F-4D97-AF65-F5344CB8AC3E}">
        <p14:creationId xmlns:p14="http://schemas.microsoft.com/office/powerpoint/2010/main" val="242466461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1031875" y="215900"/>
            <a:ext cx="7847013" cy="541338"/>
          </a:xfrm>
        </p:spPr>
        <p:txBody>
          <a:bodyPr/>
          <a:lstStyle/>
          <a:p>
            <a:r>
              <a:rPr lang="zh-CN" altLang="en-US" sz="2400" dirty="0"/>
              <a:t>关于当前加强疫情防控重点工作</a:t>
            </a:r>
          </a:p>
        </p:txBody>
      </p:sp>
      <p:sp>
        <p:nvSpPr>
          <p:cNvPr id="5" name="矩形 4">
            <a:extLst>
              <a:ext uri="{FF2B5EF4-FFF2-40B4-BE49-F238E27FC236}">
                <a16:creationId xmlns:a16="http://schemas.microsoft.com/office/drawing/2014/main" id="{6A3E6EC4-46FC-42ED-8CD1-58776E3555EC}"/>
              </a:ext>
            </a:extLst>
          </p:cNvPr>
          <p:cNvSpPr/>
          <p:nvPr/>
        </p:nvSpPr>
        <p:spPr>
          <a:xfrm>
            <a:off x="644591" y="1582597"/>
            <a:ext cx="7585009" cy="3692806"/>
          </a:xfrm>
          <a:prstGeom prst="rect">
            <a:avLst/>
          </a:prstGeom>
        </p:spPr>
        <p:txBody>
          <a:bodyPr wrap="square">
            <a:spAutoFit/>
          </a:bodyPr>
          <a:lstStyle/>
          <a:p>
            <a:pPr defTabSz="1219200">
              <a:lnSpc>
                <a:spcPct val="200000"/>
              </a:lnSpc>
            </a:pPr>
            <a:r>
              <a:rPr lang="zh-CN" altLang="en-US" sz="2000" dirty="0">
                <a:latin typeface="微软雅黑" panose="020B0503020204020204" pitchFamily="34" charset="-122"/>
                <a:ea typeface="微软雅黑" panose="020B0503020204020204" pitchFamily="34" charset="-122"/>
              </a:rPr>
              <a:t>       在充分肯定成绩的同时，我们必须清醒看到，</a:t>
            </a:r>
            <a:r>
              <a:rPr lang="zh-CN" altLang="en-US" sz="2000" b="1" dirty="0">
                <a:latin typeface="微软雅黑" panose="020B0503020204020204" pitchFamily="34" charset="-122"/>
                <a:ea typeface="微软雅黑" panose="020B0503020204020204" pitchFamily="34" charset="-122"/>
              </a:rPr>
              <a:t>当前疫情形势依然严峻复杂，防控正处在最吃劲的关键阶段。</a:t>
            </a:r>
            <a:r>
              <a:rPr lang="zh-CN" altLang="en-US" sz="2000" dirty="0">
                <a:latin typeface="微软雅黑" panose="020B0503020204020204" pitchFamily="34" charset="-122"/>
                <a:ea typeface="微软雅黑" panose="020B0503020204020204" pitchFamily="34" charset="-122"/>
              </a:rPr>
              <a:t>这个时候，必须高度警惕麻痹思想、厌战情绪、侥幸心理、松劲心态，否则将带来严重后果，甚至前功尽弃。</a:t>
            </a:r>
            <a:r>
              <a:rPr lang="zh-CN" altLang="en-US" sz="2000" b="1" dirty="0">
                <a:latin typeface="微软雅黑" panose="020B0503020204020204" pitchFamily="34" charset="-122"/>
                <a:ea typeface="微软雅黑" panose="020B0503020204020204" pitchFamily="34" charset="-122"/>
              </a:rPr>
              <a:t>各级党委和政府要坚定必胜信念，咬紧牙关，继续毫不放松抓紧抓实抓细各项防控工作，不获全胜决不轻言成功。</a:t>
            </a:r>
            <a:endParaRPr lang="en-US" altLang="zh-CN" sz="2000" b="1" dirty="0">
              <a:latin typeface="微软雅黑" panose="020B0503020204020204" pitchFamily="34" charset="-122"/>
              <a:ea typeface="微软雅黑" panose="020B0503020204020204" pitchFamily="34" charset="-122"/>
            </a:endParaRPr>
          </a:p>
          <a:p>
            <a:pPr defTabSz="1219200">
              <a:lnSpc>
                <a:spcPct val="200000"/>
              </a:lnSpc>
            </a:pPr>
            <a:r>
              <a:rPr lang="zh-CN" altLang="en-US" sz="2000" b="1" dirty="0">
                <a:solidFill>
                  <a:srgbClr val="C00000"/>
                </a:solidFill>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当前，要抓好以下几项重点工作。</a:t>
            </a:r>
          </a:p>
        </p:txBody>
      </p:sp>
    </p:spTree>
    <p:extLst>
      <p:ext uri="{BB962C8B-B14F-4D97-AF65-F5344CB8AC3E}">
        <p14:creationId xmlns:p14="http://schemas.microsoft.com/office/powerpoint/2010/main" val="263251890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1031875" y="215900"/>
            <a:ext cx="7847013" cy="541338"/>
          </a:xfrm>
        </p:spPr>
        <p:txBody>
          <a:bodyPr/>
          <a:lstStyle/>
          <a:p>
            <a:r>
              <a:rPr lang="zh-CN" altLang="en-US" sz="2400" dirty="0"/>
              <a:t>关于当前加强疫情防控重点工作</a:t>
            </a:r>
          </a:p>
        </p:txBody>
      </p:sp>
      <p:grpSp>
        <p:nvGrpSpPr>
          <p:cNvPr id="3" name="PA-102275">
            <a:extLst>
              <a:ext uri="{FF2B5EF4-FFF2-40B4-BE49-F238E27FC236}">
                <a16:creationId xmlns:a16="http://schemas.microsoft.com/office/drawing/2014/main" id="{CD00D288-684D-4E8E-929E-7B8F4E026F92}"/>
              </a:ext>
            </a:extLst>
          </p:cNvPr>
          <p:cNvGrpSpPr/>
          <p:nvPr>
            <p:custDataLst>
              <p:tags r:id="rId1"/>
            </p:custDataLst>
          </p:nvPr>
        </p:nvGrpSpPr>
        <p:grpSpPr>
          <a:xfrm>
            <a:off x="603169" y="1035834"/>
            <a:ext cx="8453735" cy="1419066"/>
            <a:chOff x="931381" y="735964"/>
            <a:chExt cx="7659403" cy="1285727"/>
          </a:xfrm>
        </p:grpSpPr>
        <p:cxnSp>
          <p:nvCxnSpPr>
            <p:cNvPr id="4" name="PA-直接连接符 4">
              <a:extLst>
                <a:ext uri="{FF2B5EF4-FFF2-40B4-BE49-F238E27FC236}">
                  <a16:creationId xmlns:a16="http://schemas.microsoft.com/office/drawing/2014/main" id="{7EADAF4C-8704-49C7-A0E2-60BBA57CBB3C}"/>
                </a:ext>
              </a:extLst>
            </p:cNvPr>
            <p:cNvCxnSpPr/>
            <p:nvPr>
              <p:custDataLst>
                <p:tags r:id="rId4"/>
              </p:custDataLst>
            </p:nvPr>
          </p:nvCxnSpPr>
          <p:spPr>
            <a:xfrm flipH="1">
              <a:off x="931381" y="1912510"/>
              <a:ext cx="6599026" cy="0"/>
            </a:xfrm>
            <a:prstGeom prst="line">
              <a:avLst/>
            </a:prstGeom>
            <a:noFill/>
            <a:ln w="57150" cap="flat" cmpd="sng" algn="ctr">
              <a:solidFill>
                <a:srgbClr val="B50000"/>
              </a:solidFill>
              <a:prstDash val="solid"/>
              <a:miter lim="800000"/>
            </a:ln>
            <a:effectLst/>
          </p:spPr>
        </p:cxnSp>
        <p:sp>
          <p:nvSpPr>
            <p:cNvPr id="5" name="PA-îṡlíďè">
              <a:extLst>
                <a:ext uri="{FF2B5EF4-FFF2-40B4-BE49-F238E27FC236}">
                  <a16:creationId xmlns:a16="http://schemas.microsoft.com/office/drawing/2014/main" id="{738F0BA6-34F3-451F-9495-5F0E1E8F8644}"/>
                </a:ext>
              </a:extLst>
            </p:cNvPr>
            <p:cNvSpPr/>
            <p:nvPr>
              <p:custDataLst>
                <p:tags r:id="rId5"/>
              </p:custDataLst>
            </p:nvPr>
          </p:nvSpPr>
          <p:spPr>
            <a:xfrm rot="5400000" flipH="1">
              <a:off x="6071763" y="-497329"/>
              <a:ext cx="1285727" cy="3752314"/>
            </a:xfrm>
            <a:custGeom>
              <a:avLst/>
              <a:gdLst>
                <a:gd name="connsiteX0" fmla="*/ 857469 w 1714303"/>
                <a:gd name="connsiteY0" fmla="*/ 0 h 5003085"/>
                <a:gd name="connsiteX1" fmla="*/ 5717 w 1714303"/>
                <a:gd name="connsiteY1" fmla="*/ 763774 h 5003085"/>
                <a:gd name="connsiteX2" fmla="*/ 0 w 1714303"/>
                <a:gd name="connsiteY2" fmla="*/ 2473905 h 5003085"/>
                <a:gd name="connsiteX3" fmla="*/ 2146 w 1714303"/>
                <a:gd name="connsiteY3" fmla="*/ 2473905 h 5003085"/>
                <a:gd name="connsiteX4" fmla="*/ 2146 w 1714303"/>
                <a:gd name="connsiteY4" fmla="*/ 5003085 h 5003085"/>
                <a:gd name="connsiteX5" fmla="*/ 277822 w 1714303"/>
                <a:gd name="connsiteY5" fmla="*/ 5003085 h 5003085"/>
                <a:gd name="connsiteX6" fmla="*/ 277822 w 1714303"/>
                <a:gd name="connsiteY6" fmla="*/ 2473905 h 5003085"/>
                <a:gd name="connsiteX7" fmla="*/ 280424 w 1714303"/>
                <a:gd name="connsiteY7" fmla="*/ 2473905 h 5003085"/>
                <a:gd name="connsiteX8" fmla="*/ 280424 w 1714303"/>
                <a:gd name="connsiteY8" fmla="*/ 808217 h 5003085"/>
                <a:gd name="connsiteX9" fmla="*/ 712176 w 1714303"/>
                <a:gd name="connsiteY9" fmla="*/ 298271 h 5003085"/>
                <a:gd name="connsiteX10" fmla="*/ 1384892 w 1714303"/>
                <a:gd name="connsiteY10" fmla="*/ 661602 h 5003085"/>
                <a:gd name="connsiteX11" fmla="*/ 1017610 w 1714303"/>
                <a:gd name="connsiteY11" fmla="*/ 1389639 h 5003085"/>
                <a:gd name="connsiteX12" fmla="*/ 1006891 w 1714303"/>
                <a:gd name="connsiteY12" fmla="*/ 1263298 h 5003085"/>
                <a:gd name="connsiteX13" fmla="*/ 697726 w 1714303"/>
                <a:gd name="connsiteY13" fmla="*/ 1565463 h 5003085"/>
                <a:gd name="connsiteX14" fmla="*/ 1097799 w 1714303"/>
                <a:gd name="connsiteY14" fmla="*/ 1827652 h 5003085"/>
                <a:gd name="connsiteX15" fmla="*/ 1076759 w 1714303"/>
                <a:gd name="connsiteY15" fmla="*/ 1679777 h 5003085"/>
                <a:gd name="connsiteX16" fmla="*/ 1714303 w 1714303"/>
                <a:gd name="connsiteY16" fmla="*/ 857013 h 5003085"/>
                <a:gd name="connsiteX17" fmla="*/ 857469 w 1714303"/>
                <a:gd name="connsiteY17" fmla="*/ 0 h 5003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4303" h="5003085">
                  <a:moveTo>
                    <a:pt x="857469" y="0"/>
                  </a:moveTo>
                  <a:cubicBezTo>
                    <a:pt x="415873" y="229"/>
                    <a:pt x="52401" y="334466"/>
                    <a:pt x="5717" y="763774"/>
                  </a:cubicBezTo>
                  <a:lnTo>
                    <a:pt x="0" y="2473905"/>
                  </a:lnTo>
                  <a:lnTo>
                    <a:pt x="2146" y="2473905"/>
                  </a:lnTo>
                  <a:lnTo>
                    <a:pt x="2146" y="5003085"/>
                  </a:lnTo>
                  <a:lnTo>
                    <a:pt x="277822" y="5003085"/>
                  </a:lnTo>
                  <a:lnTo>
                    <a:pt x="277822" y="2473905"/>
                  </a:lnTo>
                  <a:lnTo>
                    <a:pt x="280424" y="2473905"/>
                  </a:lnTo>
                  <a:lnTo>
                    <a:pt x="280424" y="808217"/>
                  </a:lnTo>
                  <a:cubicBezTo>
                    <a:pt x="300273" y="566302"/>
                    <a:pt x="471370" y="359208"/>
                    <a:pt x="712176" y="298271"/>
                  </a:cubicBezTo>
                  <a:cubicBezTo>
                    <a:pt x="997046" y="226109"/>
                    <a:pt x="1289777" y="383605"/>
                    <a:pt x="1384892" y="661602"/>
                  </a:cubicBezTo>
                  <a:cubicBezTo>
                    <a:pt x="1488582" y="964340"/>
                    <a:pt x="1322805" y="1293193"/>
                    <a:pt x="1017610" y="1389639"/>
                  </a:cubicBezTo>
                  <a:lnTo>
                    <a:pt x="1006891" y="1263298"/>
                  </a:lnTo>
                  <a:lnTo>
                    <a:pt x="697726" y="1565463"/>
                  </a:lnTo>
                  <a:lnTo>
                    <a:pt x="1097799" y="1827652"/>
                  </a:lnTo>
                  <a:lnTo>
                    <a:pt x="1076759" y="1679777"/>
                  </a:lnTo>
                  <a:cubicBezTo>
                    <a:pt x="1451743" y="1582644"/>
                    <a:pt x="1713827" y="1244513"/>
                    <a:pt x="1714303" y="857013"/>
                  </a:cubicBezTo>
                  <a:cubicBezTo>
                    <a:pt x="1714938" y="383605"/>
                    <a:pt x="1330903" y="-229"/>
                    <a:pt x="857469" y="0"/>
                  </a:cubicBezTo>
                  <a:close/>
                </a:path>
              </a:pathLst>
            </a:custGeom>
            <a:solidFill>
              <a:srgbClr val="C00000"/>
            </a:solidFill>
            <a:ln w="12700">
              <a:noFill/>
              <a:miter lim="400000"/>
            </a:ln>
          </p:spPr>
          <p:txBody>
            <a:bodyPr wrap="square" lIns="29698" rIns="29698">
              <a:noAutofit/>
            </a:bodyPr>
            <a:lstStyle/>
            <a:p>
              <a:pPr>
                <a:defRPr/>
              </a:pPr>
              <a:endParaRPr sz="2600" kern="0">
                <a:solidFill>
                  <a:prstClr val="black"/>
                </a:solidFill>
                <a:latin typeface="Century Gothic" panose="020B0502020202020204" pitchFamily="34" charset="0"/>
                <a:ea typeface="思源宋体 CN" panose="02020400000000000000" pitchFamily="18" charset="-122"/>
                <a:sym typeface="Century Gothic" panose="020B0502020202020204" pitchFamily="34" charset="0"/>
              </a:endParaRPr>
            </a:p>
          </p:txBody>
        </p:sp>
        <p:sp>
          <p:nvSpPr>
            <p:cNvPr id="6" name="PA-ïṩḷídê">
              <a:extLst>
                <a:ext uri="{FF2B5EF4-FFF2-40B4-BE49-F238E27FC236}">
                  <a16:creationId xmlns:a16="http://schemas.microsoft.com/office/drawing/2014/main" id="{AC317B84-4F4C-47B9-9BC7-0017014E686E}"/>
                </a:ext>
              </a:extLst>
            </p:cNvPr>
            <p:cNvSpPr/>
            <p:nvPr>
              <p:custDataLst>
                <p:tags r:id="rId6"/>
              </p:custDataLst>
            </p:nvPr>
          </p:nvSpPr>
          <p:spPr>
            <a:xfrm>
              <a:off x="7506026" y="916938"/>
              <a:ext cx="909603" cy="909603"/>
            </a:xfrm>
            <a:prstGeom prst="ellipse">
              <a:avLst/>
            </a:prstGeom>
            <a:solidFill>
              <a:srgbClr val="C00000"/>
            </a:solidFill>
            <a:ln w="76200">
              <a:solidFill>
                <a:srgbClr val="F9EDED"/>
              </a:solidFill>
              <a:miter lim="400000"/>
            </a:ln>
          </p:spPr>
          <p:txBody>
            <a:bodyPr lIns="32998" tIns="32998" rIns="32998" bIns="32998" anchor="ctr"/>
            <a:lstStyle/>
            <a:p>
              <a:pPr algn="ctr" defTabSz="1188085">
                <a:defRPr/>
              </a:pPr>
              <a:r>
                <a:rPr lang="en-US" altLang="zh-CN" sz="4155" b="1" kern="0" dirty="0">
                  <a:solidFill>
                    <a:prstClr val="white"/>
                  </a:solidFill>
                  <a:latin typeface="Century Gothic" panose="020B0502020202020204" pitchFamily="34" charset="0"/>
                  <a:ea typeface="思源宋体 CN" panose="02020400000000000000" pitchFamily="18" charset="-122"/>
                  <a:sym typeface="Century Gothic" panose="020B0502020202020204" pitchFamily="34" charset="0"/>
                </a:rPr>
                <a:t>01</a:t>
              </a:r>
              <a:endParaRPr sz="4155" b="1" kern="0" dirty="0">
                <a:solidFill>
                  <a:prstClr val="white"/>
                </a:solidFill>
                <a:latin typeface="Century Gothic" panose="020B0502020202020204" pitchFamily="34" charset="0"/>
                <a:ea typeface="思源宋体 CN" panose="02020400000000000000" pitchFamily="18" charset="-122"/>
                <a:sym typeface="Century Gothic" panose="020B0502020202020204" pitchFamily="34" charset="0"/>
              </a:endParaRPr>
            </a:p>
          </p:txBody>
        </p:sp>
      </p:grpSp>
      <p:sp>
        <p:nvSpPr>
          <p:cNvPr id="7" name="PA-102276">
            <a:extLst>
              <a:ext uri="{FF2B5EF4-FFF2-40B4-BE49-F238E27FC236}">
                <a16:creationId xmlns:a16="http://schemas.microsoft.com/office/drawing/2014/main" id="{53C57B27-1FB4-491F-A03B-168CA5077AE6}"/>
              </a:ext>
            </a:extLst>
          </p:cNvPr>
          <p:cNvSpPr txBox="1"/>
          <p:nvPr>
            <p:custDataLst>
              <p:tags r:id="rId2"/>
            </p:custDataLst>
          </p:nvPr>
        </p:nvSpPr>
        <p:spPr>
          <a:xfrm>
            <a:off x="603169" y="1530082"/>
            <a:ext cx="7063161" cy="672913"/>
          </a:xfrm>
          <a:prstGeom prst="rect">
            <a:avLst/>
          </a:prstGeom>
        </p:spPr>
        <p:txBody>
          <a:bodyP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ct val="0"/>
              </a:spcBef>
              <a:buNone/>
            </a:pPr>
            <a:r>
              <a:rPr lang="zh-CN" altLang="en-US" sz="3600" b="1" dirty="0">
                <a:solidFill>
                  <a:srgbClr val="C00000"/>
                </a:solidFill>
                <a:latin typeface="微软雅黑" panose="020B0503020204020204" pitchFamily="34" charset="-122"/>
                <a:ea typeface="微软雅黑" panose="020B0503020204020204" pitchFamily="34" charset="-122"/>
                <a:sym typeface="Century Gothic" panose="020B0502020202020204" pitchFamily="34" charset="0"/>
              </a:rPr>
              <a:t>坚决打好湖北保卫战、武汉保卫战</a:t>
            </a:r>
            <a:endParaRPr lang="en-US" altLang="zh-CN" sz="3600" b="1" dirty="0">
              <a:solidFill>
                <a:srgbClr val="C00000"/>
              </a:solidFill>
              <a:latin typeface="微软雅黑" panose="020B0503020204020204" pitchFamily="34" charset="-122"/>
              <a:ea typeface="微软雅黑" panose="020B0503020204020204" pitchFamily="34" charset="-122"/>
              <a:sym typeface="Century Gothic" panose="020B0502020202020204" pitchFamily="34" charset="0"/>
            </a:endParaRPr>
          </a:p>
        </p:txBody>
      </p:sp>
      <p:sp>
        <p:nvSpPr>
          <p:cNvPr id="8" name="PA-102277">
            <a:extLst>
              <a:ext uri="{FF2B5EF4-FFF2-40B4-BE49-F238E27FC236}">
                <a16:creationId xmlns:a16="http://schemas.microsoft.com/office/drawing/2014/main" id="{1D1E11E7-26C8-440D-AE07-07C4D3E98330}"/>
              </a:ext>
            </a:extLst>
          </p:cNvPr>
          <p:cNvSpPr/>
          <p:nvPr>
            <p:custDataLst>
              <p:tags r:id="rId3"/>
            </p:custDataLst>
          </p:nvPr>
        </p:nvSpPr>
        <p:spPr>
          <a:xfrm>
            <a:off x="227554" y="1695968"/>
            <a:ext cx="341140" cy="341140"/>
          </a:xfrm>
          <a:custGeom>
            <a:avLst/>
            <a:gdLst>
              <a:gd name="connsiteX0" fmla="*/ 158628 w 585904"/>
              <a:gd name="connsiteY0" fmla="*/ 130053 h 585904"/>
              <a:gd name="connsiteX1" fmla="*/ 321527 w 585904"/>
              <a:gd name="connsiteY1" fmla="*/ 130053 h 585904"/>
              <a:gd name="connsiteX2" fmla="*/ 484425 w 585904"/>
              <a:gd name="connsiteY2" fmla="*/ 292952 h 585904"/>
              <a:gd name="connsiteX3" fmla="*/ 321527 w 585904"/>
              <a:gd name="connsiteY3" fmla="*/ 455850 h 585904"/>
              <a:gd name="connsiteX4" fmla="*/ 158628 w 585904"/>
              <a:gd name="connsiteY4" fmla="*/ 455850 h 585904"/>
              <a:gd name="connsiteX5" fmla="*/ 321527 w 585904"/>
              <a:gd name="connsiteY5" fmla="*/ 292952 h 585904"/>
              <a:gd name="connsiteX6" fmla="*/ 292951 w 585904"/>
              <a:gd name="connsiteY6" fmla="*/ 28505 h 585904"/>
              <a:gd name="connsiteX7" fmla="*/ 28504 w 585904"/>
              <a:gd name="connsiteY7" fmla="*/ 292952 h 585904"/>
              <a:gd name="connsiteX8" fmla="*/ 292951 w 585904"/>
              <a:gd name="connsiteY8" fmla="*/ 557399 h 585904"/>
              <a:gd name="connsiteX9" fmla="*/ 557398 w 585904"/>
              <a:gd name="connsiteY9" fmla="*/ 292952 h 585904"/>
              <a:gd name="connsiteX10" fmla="*/ 292951 w 585904"/>
              <a:gd name="connsiteY10" fmla="*/ 28505 h 585904"/>
              <a:gd name="connsiteX11" fmla="*/ 292952 w 585904"/>
              <a:gd name="connsiteY11" fmla="*/ 0 h 585904"/>
              <a:gd name="connsiteX12" fmla="*/ 585904 w 585904"/>
              <a:gd name="connsiteY12" fmla="*/ 292952 h 585904"/>
              <a:gd name="connsiteX13" fmla="*/ 292952 w 585904"/>
              <a:gd name="connsiteY13" fmla="*/ 585904 h 585904"/>
              <a:gd name="connsiteX14" fmla="*/ 0 w 585904"/>
              <a:gd name="connsiteY14" fmla="*/ 292952 h 585904"/>
              <a:gd name="connsiteX15" fmla="*/ 292952 w 585904"/>
              <a:gd name="connsiteY15"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5904" h="585904">
                <a:moveTo>
                  <a:pt x="158628" y="130053"/>
                </a:moveTo>
                <a:lnTo>
                  <a:pt x="321527" y="130053"/>
                </a:lnTo>
                <a:lnTo>
                  <a:pt x="484425" y="292952"/>
                </a:lnTo>
                <a:lnTo>
                  <a:pt x="321527" y="455850"/>
                </a:lnTo>
                <a:lnTo>
                  <a:pt x="158628" y="455850"/>
                </a:lnTo>
                <a:lnTo>
                  <a:pt x="321527" y="292952"/>
                </a:lnTo>
                <a:close/>
                <a:moveTo>
                  <a:pt x="292951" y="28505"/>
                </a:moveTo>
                <a:cubicBezTo>
                  <a:pt x="146901" y="28505"/>
                  <a:pt x="28504" y="146902"/>
                  <a:pt x="28504" y="292952"/>
                </a:cubicBezTo>
                <a:cubicBezTo>
                  <a:pt x="28504" y="439002"/>
                  <a:pt x="146901" y="557399"/>
                  <a:pt x="292951" y="557399"/>
                </a:cubicBezTo>
                <a:cubicBezTo>
                  <a:pt x="439001" y="557399"/>
                  <a:pt x="557398" y="439002"/>
                  <a:pt x="557398" y="292952"/>
                </a:cubicBezTo>
                <a:cubicBezTo>
                  <a:pt x="557398" y="146902"/>
                  <a:pt x="439001" y="28505"/>
                  <a:pt x="292951" y="28505"/>
                </a:cubicBez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C00000"/>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15">
              <a:solidFill>
                <a:srgbClr val="FFFFFF"/>
              </a:solidFill>
              <a:latin typeface="Century Gothic" panose="020B0502020202020204" pitchFamily="34" charset="0"/>
              <a:ea typeface="思源宋体 CN" panose="02020400000000000000" pitchFamily="18" charset="-122"/>
              <a:sym typeface="Century Gothic" panose="020B0502020202020204" pitchFamily="34" charset="0"/>
            </a:endParaRPr>
          </a:p>
        </p:txBody>
      </p:sp>
      <p:sp>
        <p:nvSpPr>
          <p:cNvPr id="9" name="矩形 8">
            <a:extLst>
              <a:ext uri="{FF2B5EF4-FFF2-40B4-BE49-F238E27FC236}">
                <a16:creationId xmlns:a16="http://schemas.microsoft.com/office/drawing/2014/main" id="{9C71542F-A612-4564-9AD6-9EEA3DACEF3C}"/>
              </a:ext>
            </a:extLst>
          </p:cNvPr>
          <p:cNvSpPr/>
          <p:nvPr/>
        </p:nvSpPr>
        <p:spPr>
          <a:xfrm>
            <a:off x="1741871" y="2717702"/>
            <a:ext cx="7402129" cy="680507"/>
          </a:xfrm>
          <a:prstGeom prst="rect">
            <a:avLst/>
          </a:prstGeom>
        </p:spPr>
        <p:txBody>
          <a:bodyPr wrap="square">
            <a:spAutoFit/>
          </a:bodyPr>
          <a:lstStyle/>
          <a:p>
            <a:pPr defTabSz="1219200">
              <a:lnSpc>
                <a:spcPct val="110000"/>
              </a:lnSpc>
            </a:pPr>
            <a:r>
              <a:rPr lang="zh-CN" altLang="en-US" dirty="0">
                <a:latin typeface="微软雅黑" panose="020B0503020204020204" pitchFamily="34" charset="-122"/>
                <a:ea typeface="微软雅黑" panose="020B0503020204020204" pitchFamily="34" charset="-122"/>
              </a:rPr>
              <a:t>紧紧扭住城乡社区防控和患者救治两个关键，切实提高收治率和治愈率、降低感染率和病亡率。</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0" name="矩形: 圆角 26">
            <a:extLst>
              <a:ext uri="{FF2B5EF4-FFF2-40B4-BE49-F238E27FC236}">
                <a16:creationId xmlns:a16="http://schemas.microsoft.com/office/drawing/2014/main" id="{DD0485D9-A768-409B-B286-585585640B19}"/>
              </a:ext>
            </a:extLst>
          </p:cNvPr>
          <p:cNvSpPr/>
          <p:nvPr/>
        </p:nvSpPr>
        <p:spPr>
          <a:xfrm>
            <a:off x="227554" y="2749564"/>
            <a:ext cx="881318" cy="546156"/>
          </a:xfrm>
          <a:prstGeom prst="roundRect">
            <a:avLst>
              <a:gd name="adj" fmla="val 7002"/>
            </a:avLst>
          </a:prstGeom>
          <a:gradFill>
            <a:gsLst>
              <a:gs pos="0">
                <a:srgbClr val="C00000"/>
              </a:gs>
              <a:gs pos="100000">
                <a:srgbClr val="FF0000"/>
              </a:gs>
            </a:gsLst>
            <a:lin ang="0" scaled="0"/>
          </a:gradFill>
          <a:ln w="12700" cap="flat" cmpd="sng" algn="ctr">
            <a:noFill/>
            <a:prstDash val="solid"/>
          </a:ln>
          <a:effectLst/>
        </p:spPr>
        <p:txBody>
          <a:bodyPr rtlCol="0" anchor="ctr"/>
          <a:lstStyle/>
          <a:p>
            <a:pPr lvl="0" algn="ctr" defTabSz="1219200">
              <a:defRPr/>
            </a:pPr>
            <a:r>
              <a:rPr lang="zh-CN" altLang="en-US" sz="2800" b="1" kern="0" dirty="0">
                <a:solidFill>
                  <a:srgbClr val="FFF8E6"/>
                </a:solidFill>
                <a:latin typeface="微软雅黑" panose="020B0503020204020204" pitchFamily="34" charset="-122"/>
                <a:ea typeface="微软雅黑" panose="020B0503020204020204" pitchFamily="34" charset="-122"/>
              </a:rPr>
              <a:t>要</a:t>
            </a:r>
            <a:endParaRPr kumimoji="0" lang="zh-CN" altLang="en-US" sz="2800" b="1" i="0" u="none" strike="noStrike" kern="0" cap="none" spc="0" normalizeH="0" baseline="0" noProof="0" dirty="0">
              <a:ln>
                <a:noFill/>
              </a:ln>
              <a:solidFill>
                <a:srgbClr val="FFF8E6"/>
              </a:solidFill>
              <a:effectLst/>
              <a:uLnTx/>
              <a:uFillTx/>
              <a:latin typeface="微软雅黑" panose="020B0503020204020204" pitchFamily="34" charset="-122"/>
              <a:ea typeface="微软雅黑" panose="020B0503020204020204" pitchFamily="34" charset="-122"/>
            </a:endParaRPr>
          </a:p>
        </p:txBody>
      </p:sp>
      <p:sp>
        <p:nvSpPr>
          <p:cNvPr id="11" name="箭头: V 形 30">
            <a:extLst>
              <a:ext uri="{FF2B5EF4-FFF2-40B4-BE49-F238E27FC236}">
                <a16:creationId xmlns:a16="http://schemas.microsoft.com/office/drawing/2014/main" id="{3F3C7111-3DC0-4443-AC20-1B638CD2A18C}"/>
              </a:ext>
            </a:extLst>
          </p:cNvPr>
          <p:cNvSpPr/>
          <p:nvPr/>
        </p:nvSpPr>
        <p:spPr>
          <a:xfrm flipV="1">
            <a:off x="1485339" y="2933795"/>
            <a:ext cx="142058" cy="233121"/>
          </a:xfrm>
          <a:prstGeom prst="chevron">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000000"/>
              </a:solidFill>
              <a:effectLst/>
              <a:uLnTx/>
              <a:uFillTx/>
              <a:latin typeface="Impact" panose="020B0806030902050204"/>
              <a:ea typeface="微软雅黑" panose="020B0503020204020204" pitchFamily="34" charset="-122"/>
            </a:endParaRPr>
          </a:p>
        </p:txBody>
      </p:sp>
      <p:cxnSp>
        <p:nvCxnSpPr>
          <p:cNvPr id="12" name="直接连接符 11">
            <a:extLst>
              <a:ext uri="{FF2B5EF4-FFF2-40B4-BE49-F238E27FC236}">
                <a16:creationId xmlns:a16="http://schemas.microsoft.com/office/drawing/2014/main" id="{9ACBDE65-37F7-43ED-BE2B-C4FABA26C532}"/>
              </a:ext>
            </a:extLst>
          </p:cNvPr>
          <p:cNvCxnSpPr>
            <a:cxnSpLocks/>
          </p:cNvCxnSpPr>
          <p:nvPr/>
        </p:nvCxnSpPr>
        <p:spPr>
          <a:xfrm>
            <a:off x="1741871" y="3392424"/>
            <a:ext cx="7315033" cy="1"/>
          </a:xfrm>
          <a:prstGeom prst="line">
            <a:avLst/>
          </a:prstGeom>
          <a:noFill/>
          <a:ln w="9525" cap="flat" cmpd="sng" algn="ctr">
            <a:solidFill>
              <a:srgbClr val="FF0000"/>
            </a:solidFill>
            <a:prstDash val="dash"/>
          </a:ln>
          <a:effectLst/>
        </p:spPr>
      </p:cxnSp>
      <p:sp>
        <p:nvSpPr>
          <p:cNvPr id="13" name="矩形 12">
            <a:extLst>
              <a:ext uri="{FF2B5EF4-FFF2-40B4-BE49-F238E27FC236}">
                <a16:creationId xmlns:a16="http://schemas.microsoft.com/office/drawing/2014/main" id="{315738A6-6BBB-4F72-A839-9E683F3FF9EE}"/>
              </a:ext>
            </a:extLst>
          </p:cNvPr>
          <p:cNvSpPr/>
          <p:nvPr/>
        </p:nvSpPr>
        <p:spPr>
          <a:xfrm>
            <a:off x="1741871" y="3634176"/>
            <a:ext cx="7402129" cy="1594604"/>
          </a:xfrm>
          <a:prstGeom prst="rect">
            <a:avLst/>
          </a:prstGeom>
        </p:spPr>
        <p:txBody>
          <a:bodyPr wrap="square">
            <a:spAutoFit/>
          </a:bodyPr>
          <a:lstStyle/>
          <a:p>
            <a:pPr defTabSz="1219200">
              <a:lnSpc>
                <a:spcPct val="110000"/>
              </a:lnSpc>
            </a:pPr>
            <a:r>
              <a:rPr lang="zh-CN" altLang="en-US" dirty="0">
                <a:latin typeface="微软雅黑" panose="020B0503020204020204" pitchFamily="34" charset="-122"/>
                <a:ea typeface="微软雅黑" panose="020B0503020204020204" pitchFamily="34" charset="-122"/>
              </a:rPr>
              <a:t>坚决遏制疫情扩散输出，大幅度充实基层特别是社区力量，加大流行病学调查力度，织密织牢社区防控网，实行严格的网格化管理，坚持关口前移、源头把控，开展拉网式筛查甄别，对确诊患者应收尽收，对疑似患者应检尽检，对密切接触者应隔尽隔，落实“四早”要求，找到管好每一个风险环节，决不能留下任何死角和空白。</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4" name="矩形: 圆角 26">
            <a:extLst>
              <a:ext uri="{FF2B5EF4-FFF2-40B4-BE49-F238E27FC236}">
                <a16:creationId xmlns:a16="http://schemas.microsoft.com/office/drawing/2014/main" id="{0E1C2A30-730C-416B-8EF0-6ECC70A40AE4}"/>
              </a:ext>
            </a:extLst>
          </p:cNvPr>
          <p:cNvSpPr/>
          <p:nvPr/>
        </p:nvSpPr>
        <p:spPr>
          <a:xfrm>
            <a:off x="227554" y="3685435"/>
            <a:ext cx="881318" cy="1069618"/>
          </a:xfrm>
          <a:prstGeom prst="roundRect">
            <a:avLst>
              <a:gd name="adj" fmla="val 7002"/>
            </a:avLst>
          </a:prstGeom>
          <a:gradFill>
            <a:gsLst>
              <a:gs pos="0">
                <a:srgbClr val="C00000"/>
              </a:gs>
              <a:gs pos="100000">
                <a:srgbClr val="FF0000"/>
              </a:gs>
            </a:gsLst>
            <a:lin ang="0" scaled="0"/>
          </a:gradFill>
          <a:ln w="12700" cap="flat" cmpd="sng" algn="ctr">
            <a:noFill/>
            <a:prstDash val="solid"/>
          </a:ln>
          <a:effectLst/>
        </p:spPr>
        <p:txBody>
          <a:bodyPr rtlCol="0" anchor="ctr"/>
          <a:lstStyle/>
          <a:p>
            <a:pPr lvl="0" algn="ctr" defTabSz="1219200">
              <a:defRPr/>
            </a:pPr>
            <a:r>
              <a:rPr lang="zh-CN" altLang="en-US" sz="2800" b="1" kern="0" dirty="0">
                <a:solidFill>
                  <a:srgbClr val="FFF8E6"/>
                </a:solidFill>
                <a:latin typeface="微软雅黑" panose="020B0503020204020204" pitchFamily="34" charset="-122"/>
                <a:ea typeface="微软雅黑" panose="020B0503020204020204" pitchFamily="34" charset="-122"/>
              </a:rPr>
              <a:t>要</a:t>
            </a:r>
            <a:endParaRPr kumimoji="0" lang="zh-CN" altLang="en-US" sz="2800" b="1" i="0" u="none" strike="noStrike" kern="0" cap="none" spc="0" normalizeH="0" baseline="0" noProof="0" dirty="0">
              <a:ln>
                <a:noFill/>
              </a:ln>
              <a:solidFill>
                <a:srgbClr val="FFF8E6"/>
              </a:solidFill>
              <a:effectLst/>
              <a:uLnTx/>
              <a:uFillTx/>
              <a:latin typeface="微软雅黑" panose="020B0503020204020204" pitchFamily="34" charset="-122"/>
              <a:ea typeface="微软雅黑" panose="020B0503020204020204" pitchFamily="34" charset="-122"/>
            </a:endParaRPr>
          </a:p>
        </p:txBody>
      </p:sp>
      <p:sp>
        <p:nvSpPr>
          <p:cNvPr id="15" name="箭头: V 形 30">
            <a:extLst>
              <a:ext uri="{FF2B5EF4-FFF2-40B4-BE49-F238E27FC236}">
                <a16:creationId xmlns:a16="http://schemas.microsoft.com/office/drawing/2014/main" id="{74E5474E-4AC8-4988-9917-7C19ABF1B79B}"/>
              </a:ext>
            </a:extLst>
          </p:cNvPr>
          <p:cNvSpPr/>
          <p:nvPr/>
        </p:nvSpPr>
        <p:spPr>
          <a:xfrm flipV="1">
            <a:off x="1485339" y="4141928"/>
            <a:ext cx="142058" cy="233121"/>
          </a:xfrm>
          <a:prstGeom prst="chevron">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000000"/>
              </a:solidFill>
              <a:effectLst/>
              <a:uLnTx/>
              <a:uFillTx/>
              <a:latin typeface="Impact" panose="020B0806030902050204"/>
              <a:ea typeface="微软雅黑" panose="020B0503020204020204" pitchFamily="34" charset="-122"/>
            </a:endParaRPr>
          </a:p>
        </p:txBody>
      </p:sp>
      <p:cxnSp>
        <p:nvCxnSpPr>
          <p:cNvPr id="16" name="直接连接符 15">
            <a:extLst>
              <a:ext uri="{FF2B5EF4-FFF2-40B4-BE49-F238E27FC236}">
                <a16:creationId xmlns:a16="http://schemas.microsoft.com/office/drawing/2014/main" id="{6950BB2A-8A9F-4B52-A2AC-472EE8868062}"/>
              </a:ext>
            </a:extLst>
          </p:cNvPr>
          <p:cNvCxnSpPr>
            <a:cxnSpLocks/>
          </p:cNvCxnSpPr>
          <p:nvPr/>
        </p:nvCxnSpPr>
        <p:spPr>
          <a:xfrm>
            <a:off x="1741870" y="5228779"/>
            <a:ext cx="7315033" cy="1"/>
          </a:xfrm>
          <a:prstGeom prst="line">
            <a:avLst/>
          </a:prstGeom>
          <a:noFill/>
          <a:ln w="9525" cap="flat" cmpd="sng" algn="ctr">
            <a:solidFill>
              <a:srgbClr val="FF0000"/>
            </a:solidFill>
            <a:prstDash val="dash"/>
          </a:ln>
          <a:effectLst/>
        </p:spPr>
      </p:cxnSp>
      <p:sp>
        <p:nvSpPr>
          <p:cNvPr id="17" name="矩形 16">
            <a:extLst>
              <a:ext uri="{FF2B5EF4-FFF2-40B4-BE49-F238E27FC236}">
                <a16:creationId xmlns:a16="http://schemas.microsoft.com/office/drawing/2014/main" id="{BA3698FF-139F-4BD2-B270-450D5A508363}"/>
              </a:ext>
            </a:extLst>
          </p:cNvPr>
          <p:cNvSpPr/>
          <p:nvPr/>
        </p:nvSpPr>
        <p:spPr>
          <a:xfrm>
            <a:off x="1741870" y="5542160"/>
            <a:ext cx="7402129" cy="375809"/>
          </a:xfrm>
          <a:prstGeom prst="rect">
            <a:avLst/>
          </a:prstGeom>
        </p:spPr>
        <p:txBody>
          <a:bodyPr wrap="square">
            <a:spAutoFit/>
          </a:bodyPr>
          <a:lstStyle/>
          <a:p>
            <a:pPr defTabSz="1219200">
              <a:lnSpc>
                <a:spcPct val="110000"/>
              </a:lnSpc>
            </a:pPr>
            <a:r>
              <a:rPr lang="zh-CN" altLang="en-US" dirty="0">
                <a:latin typeface="微软雅黑" panose="020B0503020204020204" pitchFamily="34" charset="-122"/>
                <a:ea typeface="微软雅黑" panose="020B0503020204020204" pitchFamily="34" charset="-122"/>
              </a:rPr>
              <a:t>毫不放松外防输出，继续实行严格的离汉、离鄂通道管控措施。</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8" name="矩形: 圆角 26">
            <a:extLst>
              <a:ext uri="{FF2B5EF4-FFF2-40B4-BE49-F238E27FC236}">
                <a16:creationId xmlns:a16="http://schemas.microsoft.com/office/drawing/2014/main" id="{0AA4FA2A-7F8A-497A-BA03-EE34C394AA35}"/>
              </a:ext>
            </a:extLst>
          </p:cNvPr>
          <p:cNvSpPr/>
          <p:nvPr/>
        </p:nvSpPr>
        <p:spPr>
          <a:xfrm>
            <a:off x="227553" y="5431908"/>
            <a:ext cx="881318" cy="546156"/>
          </a:xfrm>
          <a:prstGeom prst="roundRect">
            <a:avLst>
              <a:gd name="adj" fmla="val 7002"/>
            </a:avLst>
          </a:prstGeom>
          <a:gradFill>
            <a:gsLst>
              <a:gs pos="0">
                <a:srgbClr val="C00000"/>
              </a:gs>
              <a:gs pos="100000">
                <a:srgbClr val="FF0000"/>
              </a:gs>
            </a:gsLst>
            <a:lin ang="0" scaled="0"/>
          </a:gradFill>
          <a:ln w="12700" cap="flat" cmpd="sng" algn="ctr">
            <a:noFill/>
            <a:prstDash val="solid"/>
          </a:ln>
          <a:effectLst/>
        </p:spPr>
        <p:txBody>
          <a:bodyPr rtlCol="0" anchor="ctr"/>
          <a:lstStyle/>
          <a:p>
            <a:pPr lvl="0" algn="ctr" defTabSz="1219200">
              <a:defRPr/>
            </a:pPr>
            <a:r>
              <a:rPr lang="zh-CN" altLang="en-US" sz="2800" b="1" kern="0" dirty="0">
                <a:solidFill>
                  <a:srgbClr val="FFF8E6"/>
                </a:solidFill>
                <a:latin typeface="微软雅黑" panose="020B0503020204020204" pitchFamily="34" charset="-122"/>
                <a:ea typeface="微软雅黑" panose="020B0503020204020204" pitchFamily="34" charset="-122"/>
              </a:rPr>
              <a:t>要</a:t>
            </a:r>
            <a:endParaRPr kumimoji="0" lang="zh-CN" altLang="en-US" sz="2800" b="1" i="0" u="none" strike="noStrike" kern="0" cap="none" spc="0" normalizeH="0" baseline="0" noProof="0" dirty="0">
              <a:ln>
                <a:noFill/>
              </a:ln>
              <a:solidFill>
                <a:srgbClr val="FFF8E6"/>
              </a:solidFill>
              <a:effectLst/>
              <a:uLnTx/>
              <a:uFillTx/>
              <a:latin typeface="微软雅黑" panose="020B0503020204020204" pitchFamily="34" charset="-122"/>
              <a:ea typeface="微软雅黑" panose="020B0503020204020204" pitchFamily="34" charset="-122"/>
            </a:endParaRPr>
          </a:p>
        </p:txBody>
      </p:sp>
      <p:sp>
        <p:nvSpPr>
          <p:cNvPr id="19" name="箭头: V 形 30">
            <a:extLst>
              <a:ext uri="{FF2B5EF4-FFF2-40B4-BE49-F238E27FC236}">
                <a16:creationId xmlns:a16="http://schemas.microsoft.com/office/drawing/2014/main" id="{4BAE5C08-1D02-4987-B442-6DE26D26DEA7}"/>
              </a:ext>
            </a:extLst>
          </p:cNvPr>
          <p:cNvSpPr/>
          <p:nvPr/>
        </p:nvSpPr>
        <p:spPr>
          <a:xfrm flipV="1">
            <a:off x="1485338" y="5616139"/>
            <a:ext cx="142058" cy="233121"/>
          </a:xfrm>
          <a:prstGeom prst="chevron">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000000"/>
              </a:solidFill>
              <a:effectLst/>
              <a:uLnTx/>
              <a:uFillTx/>
              <a:latin typeface="Impact" panose="020B0806030902050204"/>
              <a:ea typeface="微软雅黑" panose="020B0503020204020204" pitchFamily="34" charset="-122"/>
            </a:endParaRPr>
          </a:p>
        </p:txBody>
      </p:sp>
      <p:cxnSp>
        <p:nvCxnSpPr>
          <p:cNvPr id="20" name="直接连接符 19">
            <a:extLst>
              <a:ext uri="{FF2B5EF4-FFF2-40B4-BE49-F238E27FC236}">
                <a16:creationId xmlns:a16="http://schemas.microsoft.com/office/drawing/2014/main" id="{E2030A13-610A-492E-9F3D-638605874815}"/>
              </a:ext>
            </a:extLst>
          </p:cNvPr>
          <p:cNvCxnSpPr>
            <a:cxnSpLocks/>
          </p:cNvCxnSpPr>
          <p:nvPr/>
        </p:nvCxnSpPr>
        <p:spPr>
          <a:xfrm>
            <a:off x="1741870" y="6074768"/>
            <a:ext cx="7315033" cy="1"/>
          </a:xfrm>
          <a:prstGeom prst="line">
            <a:avLst/>
          </a:prstGeom>
          <a:noFill/>
          <a:ln w="9525" cap="flat" cmpd="sng" algn="ctr">
            <a:solidFill>
              <a:srgbClr val="FF0000"/>
            </a:solidFill>
            <a:prstDash val="dash"/>
          </a:ln>
          <a:effectLst/>
        </p:spPr>
      </p:cxnSp>
    </p:spTree>
    <p:extLst>
      <p:ext uri="{BB962C8B-B14F-4D97-AF65-F5344CB8AC3E}">
        <p14:creationId xmlns:p14="http://schemas.microsoft.com/office/powerpoint/2010/main" val="208285772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圆角矩形 8">
            <a:extLst>
              <a:ext uri="{FF2B5EF4-FFF2-40B4-BE49-F238E27FC236}">
                <a16:creationId xmlns:a16="http://schemas.microsoft.com/office/drawing/2014/main" id="{ADCDE9D3-0CDD-44F3-B5F5-0F1068788748}"/>
              </a:ext>
            </a:extLst>
          </p:cNvPr>
          <p:cNvSpPr/>
          <p:nvPr/>
        </p:nvSpPr>
        <p:spPr>
          <a:xfrm>
            <a:off x="747480" y="2767723"/>
            <a:ext cx="7752656" cy="2901557"/>
          </a:xfrm>
          <a:prstGeom prst="roundRect">
            <a:avLst>
              <a:gd name="adj" fmla="val 0"/>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30" name="文本框 29">
            <a:extLst>
              <a:ext uri="{FF2B5EF4-FFF2-40B4-BE49-F238E27FC236}">
                <a16:creationId xmlns:a16="http://schemas.microsoft.com/office/drawing/2014/main" id="{5F4D441F-6FF8-4569-8985-A6BC398F8D3C}"/>
              </a:ext>
            </a:extLst>
          </p:cNvPr>
          <p:cNvSpPr txBox="1"/>
          <p:nvPr/>
        </p:nvSpPr>
        <p:spPr>
          <a:xfrm>
            <a:off x="1053704" y="2795872"/>
            <a:ext cx="7241900" cy="2571666"/>
          </a:xfrm>
          <a:prstGeom prst="rect">
            <a:avLst/>
          </a:prstGeom>
          <a:noFill/>
          <a:ln>
            <a:noFill/>
          </a:ln>
        </p:spPr>
        <p:txBody>
          <a:bodyPr wrap="square" rtlCol="0">
            <a:spAutoFit/>
          </a:bodyPr>
          <a:lstStyle/>
          <a:p>
            <a:pPr algn="just" eaLnBrk="0" hangingPunct="0">
              <a:lnSpc>
                <a:spcPct val="150000"/>
              </a:lnSpc>
            </a:pPr>
            <a:r>
              <a:rPr lang="en-US" altLang="zh-CN" sz="2200" kern="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    </a:t>
            </a:r>
            <a:r>
              <a:rPr lang="en-US" altLang="zh-CN" sz="2200" kern="0" dirty="0">
                <a:solidFill>
                  <a:schemeClr val="bg1"/>
                </a:solidFill>
                <a:latin typeface="微软雅黑" panose="020B0503020204020204" pitchFamily="34" charset="-122"/>
                <a:ea typeface="微软雅黑" panose="020B0503020204020204" pitchFamily="34" charset="-122"/>
                <a:sym typeface="思源黑体 CN Normal" panose="020B0400000000000000" pitchFamily="34" charset="-122"/>
              </a:rPr>
              <a:t>2</a:t>
            </a:r>
            <a:r>
              <a:rPr lang="zh-CN" altLang="en-US" sz="2200" kern="0" dirty="0">
                <a:solidFill>
                  <a:schemeClr val="bg1"/>
                </a:solidFill>
                <a:latin typeface="微软雅黑" panose="020B0503020204020204" pitchFamily="34" charset="-122"/>
                <a:ea typeface="微软雅黑" panose="020B0503020204020204" pitchFamily="34" charset="-122"/>
                <a:sym typeface="思源黑体 CN Normal" panose="020B0400000000000000" pitchFamily="34" charset="-122"/>
              </a:rPr>
              <a:t>月</a:t>
            </a:r>
            <a:r>
              <a:rPr lang="en-US" altLang="zh-CN" sz="2200" kern="0" dirty="0">
                <a:solidFill>
                  <a:schemeClr val="bg1"/>
                </a:solidFill>
                <a:latin typeface="微软雅黑" panose="020B0503020204020204" pitchFamily="34" charset="-122"/>
                <a:ea typeface="微软雅黑" panose="020B0503020204020204" pitchFamily="34" charset="-122"/>
                <a:sym typeface="思源黑体 CN Normal" panose="020B0400000000000000" pitchFamily="34" charset="-122"/>
              </a:rPr>
              <a:t>23</a:t>
            </a:r>
            <a:r>
              <a:rPr lang="zh-CN" altLang="en-US" sz="2200" kern="0" dirty="0">
                <a:solidFill>
                  <a:schemeClr val="bg1"/>
                </a:solidFill>
                <a:latin typeface="微软雅黑" panose="020B0503020204020204" pitchFamily="34" charset="-122"/>
                <a:ea typeface="微软雅黑" panose="020B0503020204020204" pitchFamily="34" charset="-122"/>
                <a:sym typeface="思源黑体 CN Normal" panose="020B0400000000000000" pitchFamily="34" charset="-122"/>
              </a:rPr>
              <a:t>日，统筹推进新冠肺炎疫情防控和经济社会发展工作部署会议在北京召开。中共中央总书记、国家主席、中央军委主席习近平出席会议并发表重要讲话。在讲话中，总书记阐述了前一段疫情防控工作和就接下来疫情防控工作与有序复工复产提出要求。</a:t>
            </a:r>
            <a:endParaRPr lang="zh-CN" altLang="zh-CN" sz="2200" dirty="0">
              <a:solidFill>
                <a:schemeClr val="bg1"/>
              </a:solidFill>
              <a:latin typeface="微软雅黑" panose="020B0503020204020204" pitchFamily="34" charset="-122"/>
              <a:ea typeface="微软雅黑" panose="020B0503020204020204" pitchFamily="34" charset="-122"/>
            </a:endParaRPr>
          </a:p>
        </p:txBody>
      </p:sp>
      <p:grpSp>
        <p:nvGrpSpPr>
          <p:cNvPr id="31" name="组合 30">
            <a:extLst>
              <a:ext uri="{FF2B5EF4-FFF2-40B4-BE49-F238E27FC236}">
                <a16:creationId xmlns:a16="http://schemas.microsoft.com/office/drawing/2014/main" id="{4E5D5000-33D4-488F-AAB6-DCE9D7A88B24}"/>
              </a:ext>
            </a:extLst>
          </p:cNvPr>
          <p:cNvGrpSpPr/>
          <p:nvPr/>
        </p:nvGrpSpPr>
        <p:grpSpPr>
          <a:xfrm>
            <a:off x="1166514" y="5283864"/>
            <a:ext cx="6940449" cy="251086"/>
            <a:chOff x="4402907" y="2885188"/>
            <a:chExt cx="7560840" cy="273530"/>
          </a:xfrm>
        </p:grpSpPr>
        <p:sp>
          <p:nvSpPr>
            <p:cNvPr id="32" name="五角星 11">
              <a:extLst>
                <a:ext uri="{FF2B5EF4-FFF2-40B4-BE49-F238E27FC236}">
                  <a16:creationId xmlns:a16="http://schemas.microsoft.com/office/drawing/2014/main" id="{B07C2F6F-123E-4F40-ABA9-A890BC0D44A8}"/>
                </a:ext>
              </a:extLst>
            </p:cNvPr>
            <p:cNvSpPr/>
            <p:nvPr/>
          </p:nvSpPr>
          <p:spPr>
            <a:xfrm>
              <a:off x="7989483" y="2885188"/>
              <a:ext cx="273530" cy="273530"/>
            </a:xfrm>
            <a:prstGeom prst="star5">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cxnSp>
          <p:nvCxnSpPr>
            <p:cNvPr id="33" name="直接连接符 32">
              <a:extLst>
                <a:ext uri="{FF2B5EF4-FFF2-40B4-BE49-F238E27FC236}">
                  <a16:creationId xmlns:a16="http://schemas.microsoft.com/office/drawing/2014/main" id="{A44473E2-7808-4ACB-A3F8-EDA96CAAC889}"/>
                </a:ext>
              </a:extLst>
            </p:cNvPr>
            <p:cNvCxnSpPr/>
            <p:nvPr/>
          </p:nvCxnSpPr>
          <p:spPr>
            <a:xfrm>
              <a:off x="8356600" y="3021953"/>
              <a:ext cx="3607147" cy="0"/>
            </a:xfrm>
            <a:prstGeom prst="line">
              <a:avLst/>
            </a:prstGeom>
            <a:noFill/>
            <a:ln w="6350" cap="flat" cmpd="sng" algn="ctr">
              <a:solidFill>
                <a:sysClr val="window" lastClr="FFFFFF"/>
              </a:solidFill>
              <a:prstDash val="solid"/>
              <a:miter lim="800000"/>
            </a:ln>
            <a:effectLst/>
          </p:spPr>
        </p:cxnSp>
        <p:cxnSp>
          <p:nvCxnSpPr>
            <p:cNvPr id="34" name="直接连接符 33">
              <a:extLst>
                <a:ext uri="{FF2B5EF4-FFF2-40B4-BE49-F238E27FC236}">
                  <a16:creationId xmlns:a16="http://schemas.microsoft.com/office/drawing/2014/main" id="{B1A017A4-03D5-40C7-85E6-0F306DE2238B}"/>
                </a:ext>
              </a:extLst>
            </p:cNvPr>
            <p:cNvCxnSpPr/>
            <p:nvPr/>
          </p:nvCxnSpPr>
          <p:spPr>
            <a:xfrm>
              <a:off x="4402907" y="3021953"/>
              <a:ext cx="3492990" cy="0"/>
            </a:xfrm>
            <a:prstGeom prst="line">
              <a:avLst/>
            </a:prstGeom>
            <a:noFill/>
            <a:ln w="6350" cap="flat" cmpd="sng" algn="ctr">
              <a:solidFill>
                <a:sysClr val="window" lastClr="FFFFFF"/>
              </a:solidFill>
              <a:prstDash val="solid"/>
              <a:miter lim="800000"/>
            </a:ln>
            <a:effectLst/>
          </p:spPr>
        </p:cxnSp>
      </p:grpSp>
      <p:grpSp>
        <p:nvGrpSpPr>
          <p:cNvPr id="35" name="组合 34">
            <a:extLst>
              <a:ext uri="{FF2B5EF4-FFF2-40B4-BE49-F238E27FC236}">
                <a16:creationId xmlns:a16="http://schemas.microsoft.com/office/drawing/2014/main" id="{994EB088-8AC6-43BF-BECC-4404015B4954}"/>
              </a:ext>
            </a:extLst>
          </p:cNvPr>
          <p:cNvGrpSpPr/>
          <p:nvPr/>
        </p:nvGrpSpPr>
        <p:grpSpPr>
          <a:xfrm rot="5400000">
            <a:off x="4061475" y="-1684315"/>
            <a:ext cx="1034631" cy="8495592"/>
            <a:chOff x="6291278" y="-2229783"/>
            <a:chExt cx="970583" cy="7969681"/>
          </a:xfrm>
        </p:grpSpPr>
        <p:sp>
          <p:nvSpPr>
            <p:cNvPr id="36" name="五角星 17">
              <a:extLst>
                <a:ext uri="{FF2B5EF4-FFF2-40B4-BE49-F238E27FC236}">
                  <a16:creationId xmlns:a16="http://schemas.microsoft.com/office/drawing/2014/main" id="{B9203542-BA7B-4EBC-AE12-A4C8AA808C36}"/>
                </a:ext>
              </a:extLst>
            </p:cNvPr>
            <p:cNvSpPr/>
            <p:nvPr/>
          </p:nvSpPr>
          <p:spPr>
            <a:xfrm>
              <a:off x="6291278" y="-550010"/>
              <a:ext cx="273530" cy="273530"/>
            </a:xfrm>
            <a:prstGeom prst="star5">
              <a:avLst/>
            </a:prstGeom>
            <a:solidFill>
              <a:srgbClr val="D2723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37" name="五角星 18">
              <a:extLst>
                <a:ext uri="{FF2B5EF4-FFF2-40B4-BE49-F238E27FC236}">
                  <a16:creationId xmlns:a16="http://schemas.microsoft.com/office/drawing/2014/main" id="{DCB25122-F27F-4BD7-A787-EA5496CA8B2D}"/>
                </a:ext>
              </a:extLst>
            </p:cNvPr>
            <p:cNvSpPr/>
            <p:nvPr/>
          </p:nvSpPr>
          <p:spPr>
            <a:xfrm>
              <a:off x="6291278" y="-1046256"/>
              <a:ext cx="273530" cy="273530"/>
            </a:xfrm>
            <a:prstGeom prst="star5">
              <a:avLst/>
            </a:prstGeom>
            <a:solidFill>
              <a:srgbClr val="D2723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38" name="五角星 24">
              <a:extLst>
                <a:ext uri="{FF2B5EF4-FFF2-40B4-BE49-F238E27FC236}">
                  <a16:creationId xmlns:a16="http://schemas.microsoft.com/office/drawing/2014/main" id="{BE9B2E44-3FA4-4D4F-BD2C-7646A3E7A4D9}"/>
                </a:ext>
              </a:extLst>
            </p:cNvPr>
            <p:cNvSpPr/>
            <p:nvPr/>
          </p:nvSpPr>
          <p:spPr>
            <a:xfrm>
              <a:off x="6291278" y="-1520824"/>
              <a:ext cx="273530" cy="273530"/>
            </a:xfrm>
            <a:prstGeom prst="star5">
              <a:avLst/>
            </a:prstGeom>
            <a:solidFill>
              <a:srgbClr val="D2723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39" name="五角星 25">
              <a:extLst>
                <a:ext uri="{FF2B5EF4-FFF2-40B4-BE49-F238E27FC236}">
                  <a16:creationId xmlns:a16="http://schemas.microsoft.com/office/drawing/2014/main" id="{B2681B2E-FDEC-4FD4-984E-05E8E88E9A77}"/>
                </a:ext>
              </a:extLst>
            </p:cNvPr>
            <p:cNvSpPr/>
            <p:nvPr/>
          </p:nvSpPr>
          <p:spPr>
            <a:xfrm>
              <a:off x="6291278" y="4781990"/>
              <a:ext cx="273530" cy="273530"/>
            </a:xfrm>
            <a:prstGeom prst="star5">
              <a:avLst/>
            </a:prstGeom>
            <a:solidFill>
              <a:srgbClr val="D2723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40" name="五角星 26">
              <a:extLst>
                <a:ext uri="{FF2B5EF4-FFF2-40B4-BE49-F238E27FC236}">
                  <a16:creationId xmlns:a16="http://schemas.microsoft.com/office/drawing/2014/main" id="{EDCD9841-8A78-43A1-8048-EFDAE412D682}"/>
                </a:ext>
              </a:extLst>
            </p:cNvPr>
            <p:cNvSpPr/>
            <p:nvPr/>
          </p:nvSpPr>
          <p:spPr>
            <a:xfrm>
              <a:off x="6291278" y="4176539"/>
              <a:ext cx="273530" cy="273530"/>
            </a:xfrm>
            <a:prstGeom prst="star5">
              <a:avLst/>
            </a:prstGeom>
            <a:solidFill>
              <a:srgbClr val="D2723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41" name="五角星 27">
              <a:extLst>
                <a:ext uri="{FF2B5EF4-FFF2-40B4-BE49-F238E27FC236}">
                  <a16:creationId xmlns:a16="http://schemas.microsoft.com/office/drawing/2014/main" id="{A9591276-D2E6-4AF7-873E-7F2CA01A6260}"/>
                </a:ext>
              </a:extLst>
            </p:cNvPr>
            <p:cNvSpPr/>
            <p:nvPr/>
          </p:nvSpPr>
          <p:spPr>
            <a:xfrm>
              <a:off x="6291278" y="3645323"/>
              <a:ext cx="273530" cy="273530"/>
            </a:xfrm>
            <a:prstGeom prst="star5">
              <a:avLst/>
            </a:prstGeom>
            <a:solidFill>
              <a:srgbClr val="D2723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42" name="L 形 41">
              <a:extLst>
                <a:ext uri="{FF2B5EF4-FFF2-40B4-BE49-F238E27FC236}">
                  <a16:creationId xmlns:a16="http://schemas.microsoft.com/office/drawing/2014/main" id="{450ECCC6-1AA4-436C-8180-845FD450B454}"/>
                </a:ext>
              </a:extLst>
            </p:cNvPr>
            <p:cNvSpPr/>
            <p:nvPr/>
          </p:nvSpPr>
          <p:spPr>
            <a:xfrm>
              <a:off x="6418442" y="5272783"/>
              <a:ext cx="843418" cy="467115"/>
            </a:xfrm>
            <a:prstGeom prst="corner">
              <a:avLst>
                <a:gd name="adj1" fmla="val 7476"/>
                <a:gd name="adj2" fmla="val 7583"/>
              </a:avLst>
            </a:prstGeom>
            <a:solidFill>
              <a:srgbClr val="B4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43" name="L 形 42">
              <a:extLst>
                <a:ext uri="{FF2B5EF4-FFF2-40B4-BE49-F238E27FC236}">
                  <a16:creationId xmlns:a16="http://schemas.microsoft.com/office/drawing/2014/main" id="{2E0CCFF2-96E1-4218-B45F-5BD612EB759B}"/>
                </a:ext>
              </a:extLst>
            </p:cNvPr>
            <p:cNvSpPr/>
            <p:nvPr/>
          </p:nvSpPr>
          <p:spPr>
            <a:xfrm flipV="1">
              <a:off x="6418443" y="-2229783"/>
              <a:ext cx="843418" cy="467115"/>
            </a:xfrm>
            <a:prstGeom prst="corner">
              <a:avLst>
                <a:gd name="adj1" fmla="val 7476"/>
                <a:gd name="adj2" fmla="val 7583"/>
              </a:avLst>
            </a:prstGeom>
            <a:solidFill>
              <a:srgbClr val="B4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sp>
        <p:nvSpPr>
          <p:cNvPr id="44" name="我图网QQF4D2CD6C74639原创">
            <a:extLst>
              <a:ext uri="{FF2B5EF4-FFF2-40B4-BE49-F238E27FC236}">
                <a16:creationId xmlns:a16="http://schemas.microsoft.com/office/drawing/2014/main" id="{5CFCABF4-3973-48EF-AD8E-C70D4B9130D1}"/>
              </a:ext>
            </a:extLst>
          </p:cNvPr>
          <p:cNvSpPr txBox="1"/>
          <p:nvPr/>
        </p:nvSpPr>
        <p:spPr>
          <a:xfrm>
            <a:off x="2650635" y="1704195"/>
            <a:ext cx="4165367" cy="923330"/>
          </a:xfrm>
          <a:prstGeom prst="rect">
            <a:avLst/>
          </a:prstGeom>
          <a:noFill/>
        </p:spPr>
        <p:txBody>
          <a:bodyPr wrap="square" rtlCol="0">
            <a:spAutoFit/>
          </a:bodyPr>
          <a:lstStyle/>
          <a:p>
            <a:pPr algn="ctr"/>
            <a:r>
              <a:rPr lang="zh-CN" altLang="en-US" sz="5400" b="1" dirty="0">
                <a:gradFill>
                  <a:gsLst>
                    <a:gs pos="0">
                      <a:srgbClr val="FF0000"/>
                    </a:gs>
                    <a:gs pos="100000">
                      <a:srgbClr val="B40000"/>
                    </a:gs>
                  </a:gsLst>
                  <a:lin ang="5400000" scaled="1"/>
                </a:gradFill>
                <a:latin typeface="微软雅黑" panose="020B0503020204020204" pitchFamily="34" charset="-122"/>
                <a:ea typeface="微软雅黑" panose="020B0503020204020204" pitchFamily="34" charset="-122"/>
              </a:rPr>
              <a:t>前  言</a:t>
            </a:r>
            <a:endParaRPr lang="zh-CN" altLang="zh-CN" sz="5400" b="1" dirty="0">
              <a:gradFill>
                <a:gsLst>
                  <a:gs pos="0">
                    <a:srgbClr val="FF0000"/>
                  </a:gs>
                  <a:gs pos="100000">
                    <a:srgbClr val="B40000"/>
                  </a:gs>
                </a:gsLst>
                <a:lin ang="5400000" scaled="1"/>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5060922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1031875" y="215900"/>
            <a:ext cx="7847013" cy="541338"/>
          </a:xfrm>
        </p:spPr>
        <p:txBody>
          <a:bodyPr/>
          <a:lstStyle/>
          <a:p>
            <a:r>
              <a:rPr lang="zh-CN" altLang="en-US" sz="2400" dirty="0"/>
              <a:t>关于当前加强疫情防控重点工作</a:t>
            </a:r>
          </a:p>
        </p:txBody>
      </p:sp>
      <p:sp>
        <p:nvSpPr>
          <p:cNvPr id="3" name="矩形 2">
            <a:extLst>
              <a:ext uri="{FF2B5EF4-FFF2-40B4-BE49-F238E27FC236}">
                <a16:creationId xmlns:a16="http://schemas.microsoft.com/office/drawing/2014/main" id="{DD9E8D7D-0D5F-4E75-8A3A-D0F0964F6CA7}"/>
              </a:ext>
            </a:extLst>
          </p:cNvPr>
          <p:cNvSpPr/>
          <p:nvPr/>
        </p:nvSpPr>
        <p:spPr>
          <a:xfrm>
            <a:off x="1650431" y="1126646"/>
            <a:ext cx="7357455" cy="701731"/>
          </a:xfrm>
          <a:prstGeom prst="rect">
            <a:avLst/>
          </a:prstGeom>
        </p:spPr>
        <p:txBody>
          <a:bodyPr wrap="square">
            <a:spAutoFit/>
          </a:bodyPr>
          <a:lstStyle/>
          <a:p>
            <a:pPr defTabSz="1219200">
              <a:lnSpc>
                <a:spcPct val="110000"/>
              </a:lnSpc>
            </a:pPr>
            <a:r>
              <a:rPr lang="zh-CN" altLang="en-US" dirty="0">
                <a:latin typeface="微软雅黑" panose="020B0503020204020204" pitchFamily="34" charset="-122"/>
                <a:ea typeface="微软雅黑" panose="020B0503020204020204" pitchFamily="34" charset="-122"/>
              </a:rPr>
              <a:t>持续加大救治力度，多渠道扩增收治床位，尽早实施医疗干预，尽可能让患者在轻症阶段得以治愈。</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4" name="矩形: 圆角 26">
            <a:extLst>
              <a:ext uri="{FF2B5EF4-FFF2-40B4-BE49-F238E27FC236}">
                <a16:creationId xmlns:a16="http://schemas.microsoft.com/office/drawing/2014/main" id="{14F699D3-E3D8-410C-B383-9AA959C11FC5}"/>
              </a:ext>
            </a:extLst>
          </p:cNvPr>
          <p:cNvSpPr/>
          <p:nvPr/>
        </p:nvSpPr>
        <p:spPr>
          <a:xfrm>
            <a:off x="136114" y="1158508"/>
            <a:ext cx="1037366" cy="642860"/>
          </a:xfrm>
          <a:prstGeom prst="roundRect">
            <a:avLst>
              <a:gd name="adj" fmla="val 7002"/>
            </a:avLst>
          </a:prstGeom>
          <a:gradFill>
            <a:gsLst>
              <a:gs pos="0">
                <a:srgbClr val="C00000"/>
              </a:gs>
              <a:gs pos="100000">
                <a:srgbClr val="FF0000"/>
              </a:gs>
            </a:gsLst>
            <a:lin ang="0" scaled="0"/>
          </a:gradFill>
          <a:ln w="12700" cap="flat" cmpd="sng" algn="ctr">
            <a:noFill/>
            <a:prstDash val="solid"/>
          </a:ln>
          <a:effectLst/>
        </p:spPr>
        <p:txBody>
          <a:bodyPr rtlCol="0" anchor="ctr"/>
          <a:lstStyle/>
          <a:p>
            <a:pPr lvl="0" algn="ctr" defTabSz="1219200">
              <a:defRPr/>
            </a:pPr>
            <a:r>
              <a:rPr lang="zh-CN" altLang="en-US" sz="2800" b="1" kern="0" dirty="0">
                <a:solidFill>
                  <a:srgbClr val="FFF8E6"/>
                </a:solidFill>
                <a:latin typeface="微软雅黑" panose="020B0503020204020204" pitchFamily="34" charset="-122"/>
                <a:ea typeface="微软雅黑" panose="020B0503020204020204" pitchFamily="34" charset="-122"/>
              </a:rPr>
              <a:t>要</a:t>
            </a:r>
            <a:endParaRPr kumimoji="0" lang="zh-CN" altLang="en-US" sz="2800" b="1" i="0" u="none" strike="noStrike" kern="0" cap="none" spc="0" normalizeH="0" baseline="0" noProof="0" dirty="0">
              <a:ln>
                <a:noFill/>
              </a:ln>
              <a:solidFill>
                <a:srgbClr val="FFF8E6"/>
              </a:solidFill>
              <a:effectLst/>
              <a:uLnTx/>
              <a:uFillTx/>
              <a:latin typeface="微软雅黑" panose="020B0503020204020204" pitchFamily="34" charset="-122"/>
              <a:ea typeface="微软雅黑" panose="020B0503020204020204" pitchFamily="34" charset="-122"/>
            </a:endParaRPr>
          </a:p>
        </p:txBody>
      </p:sp>
      <p:sp>
        <p:nvSpPr>
          <p:cNvPr id="5" name="箭头: V 形 30">
            <a:extLst>
              <a:ext uri="{FF2B5EF4-FFF2-40B4-BE49-F238E27FC236}">
                <a16:creationId xmlns:a16="http://schemas.microsoft.com/office/drawing/2014/main" id="{4430AB64-C92E-46AA-B93D-D01BD00C2B06}"/>
              </a:ext>
            </a:extLst>
          </p:cNvPr>
          <p:cNvSpPr/>
          <p:nvPr/>
        </p:nvSpPr>
        <p:spPr>
          <a:xfrm flipV="1">
            <a:off x="1393898" y="1342739"/>
            <a:ext cx="167211" cy="274398"/>
          </a:xfrm>
          <a:prstGeom prst="chevron">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000000"/>
              </a:solidFill>
              <a:effectLst/>
              <a:uLnTx/>
              <a:uFillTx/>
              <a:latin typeface="Impact" panose="020B0806030902050204"/>
              <a:ea typeface="微软雅黑" panose="020B0503020204020204" pitchFamily="34" charset="-122"/>
            </a:endParaRPr>
          </a:p>
        </p:txBody>
      </p:sp>
      <p:cxnSp>
        <p:nvCxnSpPr>
          <p:cNvPr id="6" name="直接连接符 5">
            <a:extLst>
              <a:ext uri="{FF2B5EF4-FFF2-40B4-BE49-F238E27FC236}">
                <a16:creationId xmlns:a16="http://schemas.microsoft.com/office/drawing/2014/main" id="{71819D75-9314-4721-8C49-971E6F6CE725}"/>
              </a:ext>
            </a:extLst>
          </p:cNvPr>
          <p:cNvCxnSpPr>
            <a:cxnSpLocks/>
          </p:cNvCxnSpPr>
          <p:nvPr/>
        </p:nvCxnSpPr>
        <p:spPr>
          <a:xfrm>
            <a:off x="1650431" y="1801368"/>
            <a:ext cx="7270885" cy="0"/>
          </a:xfrm>
          <a:prstGeom prst="line">
            <a:avLst/>
          </a:prstGeom>
          <a:noFill/>
          <a:ln w="9525" cap="flat" cmpd="sng" algn="ctr">
            <a:solidFill>
              <a:srgbClr val="FF0000"/>
            </a:solidFill>
            <a:prstDash val="dash"/>
          </a:ln>
          <a:effectLst/>
        </p:spPr>
      </p:cxnSp>
      <p:sp>
        <p:nvSpPr>
          <p:cNvPr id="7" name="矩形 6">
            <a:extLst>
              <a:ext uri="{FF2B5EF4-FFF2-40B4-BE49-F238E27FC236}">
                <a16:creationId xmlns:a16="http://schemas.microsoft.com/office/drawing/2014/main" id="{3057ED50-907E-49EA-9790-B33194348BF0}"/>
              </a:ext>
            </a:extLst>
          </p:cNvPr>
          <p:cNvSpPr/>
          <p:nvPr/>
        </p:nvSpPr>
        <p:spPr>
          <a:xfrm>
            <a:off x="1650431" y="1955702"/>
            <a:ext cx="7357455" cy="701731"/>
          </a:xfrm>
          <a:prstGeom prst="rect">
            <a:avLst/>
          </a:prstGeom>
        </p:spPr>
        <p:txBody>
          <a:bodyPr wrap="square">
            <a:spAutoFit/>
          </a:bodyPr>
          <a:lstStyle/>
          <a:p>
            <a:pPr defTabSz="1219200">
              <a:lnSpc>
                <a:spcPct val="110000"/>
              </a:lnSpc>
            </a:pPr>
            <a:r>
              <a:rPr lang="zh-CN" altLang="en-US" dirty="0">
                <a:latin typeface="微软雅黑" panose="020B0503020204020204" pitchFamily="34" charset="-122"/>
                <a:ea typeface="微软雅黑" panose="020B0503020204020204" pitchFamily="34" charset="-122"/>
              </a:rPr>
              <a:t>加大重症患者救治力度，加快推广行之有效的诊疗方案，加强中西医结合，疗效明显的药物、先进管用的仪器设备都要优先用于救治重症患者。</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8" name="矩形: 圆角 26">
            <a:extLst>
              <a:ext uri="{FF2B5EF4-FFF2-40B4-BE49-F238E27FC236}">
                <a16:creationId xmlns:a16="http://schemas.microsoft.com/office/drawing/2014/main" id="{A251AA88-3C1F-4B56-AEB6-28661C02914D}"/>
              </a:ext>
            </a:extLst>
          </p:cNvPr>
          <p:cNvSpPr/>
          <p:nvPr/>
        </p:nvSpPr>
        <p:spPr>
          <a:xfrm>
            <a:off x="136114" y="1987564"/>
            <a:ext cx="1037366" cy="642860"/>
          </a:xfrm>
          <a:prstGeom prst="roundRect">
            <a:avLst>
              <a:gd name="adj" fmla="val 7002"/>
            </a:avLst>
          </a:prstGeom>
          <a:gradFill>
            <a:gsLst>
              <a:gs pos="0">
                <a:srgbClr val="C00000"/>
              </a:gs>
              <a:gs pos="100000">
                <a:srgbClr val="FF0000"/>
              </a:gs>
            </a:gsLst>
            <a:lin ang="0" scaled="0"/>
          </a:gradFill>
          <a:ln w="12700" cap="flat" cmpd="sng" algn="ctr">
            <a:noFill/>
            <a:prstDash val="solid"/>
          </a:ln>
          <a:effectLst/>
        </p:spPr>
        <p:txBody>
          <a:bodyPr rtlCol="0" anchor="ctr"/>
          <a:lstStyle/>
          <a:p>
            <a:pPr lvl="0" algn="ctr" defTabSz="1219200">
              <a:defRPr/>
            </a:pPr>
            <a:r>
              <a:rPr lang="zh-CN" altLang="en-US" sz="2800" b="1" kern="0" dirty="0">
                <a:solidFill>
                  <a:srgbClr val="FFF8E6"/>
                </a:solidFill>
                <a:latin typeface="微软雅黑" panose="020B0503020204020204" pitchFamily="34" charset="-122"/>
                <a:ea typeface="微软雅黑" panose="020B0503020204020204" pitchFamily="34" charset="-122"/>
              </a:rPr>
              <a:t>要</a:t>
            </a:r>
            <a:endParaRPr kumimoji="0" lang="zh-CN" altLang="en-US" sz="2800" b="1" i="0" u="none" strike="noStrike" kern="0" cap="none" spc="0" normalizeH="0" baseline="0" noProof="0" dirty="0">
              <a:ln>
                <a:noFill/>
              </a:ln>
              <a:solidFill>
                <a:srgbClr val="FFF8E6"/>
              </a:solidFill>
              <a:effectLst/>
              <a:uLnTx/>
              <a:uFillTx/>
              <a:latin typeface="微软雅黑" panose="020B0503020204020204" pitchFamily="34" charset="-122"/>
              <a:ea typeface="微软雅黑" panose="020B0503020204020204" pitchFamily="34" charset="-122"/>
            </a:endParaRPr>
          </a:p>
        </p:txBody>
      </p:sp>
      <p:sp>
        <p:nvSpPr>
          <p:cNvPr id="9" name="箭头: V 形 30">
            <a:extLst>
              <a:ext uri="{FF2B5EF4-FFF2-40B4-BE49-F238E27FC236}">
                <a16:creationId xmlns:a16="http://schemas.microsoft.com/office/drawing/2014/main" id="{54FB92CC-2E98-4C1E-8412-B98615548CF5}"/>
              </a:ext>
            </a:extLst>
          </p:cNvPr>
          <p:cNvSpPr/>
          <p:nvPr/>
        </p:nvSpPr>
        <p:spPr>
          <a:xfrm flipV="1">
            <a:off x="1393898" y="2171795"/>
            <a:ext cx="167211" cy="274398"/>
          </a:xfrm>
          <a:prstGeom prst="chevron">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000000"/>
              </a:solidFill>
              <a:effectLst/>
              <a:uLnTx/>
              <a:uFillTx/>
              <a:latin typeface="Impact" panose="020B0806030902050204"/>
              <a:ea typeface="微软雅黑" panose="020B0503020204020204" pitchFamily="34" charset="-122"/>
            </a:endParaRPr>
          </a:p>
        </p:txBody>
      </p:sp>
      <p:cxnSp>
        <p:nvCxnSpPr>
          <p:cNvPr id="10" name="直接连接符 9">
            <a:extLst>
              <a:ext uri="{FF2B5EF4-FFF2-40B4-BE49-F238E27FC236}">
                <a16:creationId xmlns:a16="http://schemas.microsoft.com/office/drawing/2014/main" id="{9C0F2B91-AE9C-4472-BE02-4AA27C51955A}"/>
              </a:ext>
            </a:extLst>
          </p:cNvPr>
          <p:cNvCxnSpPr>
            <a:cxnSpLocks/>
          </p:cNvCxnSpPr>
          <p:nvPr/>
        </p:nvCxnSpPr>
        <p:spPr>
          <a:xfrm>
            <a:off x="1650431" y="2630424"/>
            <a:ext cx="7270885" cy="0"/>
          </a:xfrm>
          <a:prstGeom prst="line">
            <a:avLst/>
          </a:prstGeom>
          <a:noFill/>
          <a:ln w="9525" cap="flat" cmpd="sng" algn="ctr">
            <a:solidFill>
              <a:srgbClr val="FF0000"/>
            </a:solidFill>
            <a:prstDash val="dash"/>
          </a:ln>
          <a:effectLst/>
        </p:spPr>
      </p:cxnSp>
      <p:sp>
        <p:nvSpPr>
          <p:cNvPr id="11" name="矩形 10">
            <a:extLst>
              <a:ext uri="{FF2B5EF4-FFF2-40B4-BE49-F238E27FC236}">
                <a16:creationId xmlns:a16="http://schemas.microsoft.com/office/drawing/2014/main" id="{3A3550DD-1D14-48FE-86CF-1F27C52B6D51}"/>
              </a:ext>
            </a:extLst>
          </p:cNvPr>
          <p:cNvSpPr/>
          <p:nvPr/>
        </p:nvSpPr>
        <p:spPr>
          <a:xfrm>
            <a:off x="1650431" y="2803046"/>
            <a:ext cx="7357455" cy="701731"/>
          </a:xfrm>
          <a:prstGeom prst="rect">
            <a:avLst/>
          </a:prstGeom>
        </p:spPr>
        <p:txBody>
          <a:bodyPr wrap="square">
            <a:spAutoFit/>
          </a:bodyPr>
          <a:lstStyle/>
          <a:p>
            <a:pPr defTabSz="1219200">
              <a:lnSpc>
                <a:spcPct val="110000"/>
              </a:lnSpc>
            </a:pPr>
            <a:r>
              <a:rPr lang="zh-CN" altLang="en-US" dirty="0">
                <a:latin typeface="微软雅黑" panose="020B0503020204020204" pitchFamily="34" charset="-122"/>
                <a:ea typeface="微软雅黑" panose="020B0503020204020204" pitchFamily="34" charset="-122"/>
              </a:rPr>
              <a:t>发挥好高水平医疗团队作用，把好钢用在刀刃上，在重症救治、病例指导、方案优化等方面更好发挥他们的作用。</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2" name="矩形: 圆角 26">
            <a:extLst>
              <a:ext uri="{FF2B5EF4-FFF2-40B4-BE49-F238E27FC236}">
                <a16:creationId xmlns:a16="http://schemas.microsoft.com/office/drawing/2014/main" id="{799421F8-DD8C-4230-9640-54E2337A2182}"/>
              </a:ext>
            </a:extLst>
          </p:cNvPr>
          <p:cNvSpPr/>
          <p:nvPr/>
        </p:nvSpPr>
        <p:spPr>
          <a:xfrm>
            <a:off x="136114" y="2834908"/>
            <a:ext cx="1037366" cy="642860"/>
          </a:xfrm>
          <a:prstGeom prst="roundRect">
            <a:avLst>
              <a:gd name="adj" fmla="val 7002"/>
            </a:avLst>
          </a:prstGeom>
          <a:gradFill>
            <a:gsLst>
              <a:gs pos="0">
                <a:srgbClr val="C00000"/>
              </a:gs>
              <a:gs pos="100000">
                <a:srgbClr val="FF0000"/>
              </a:gs>
            </a:gsLst>
            <a:lin ang="0" scaled="0"/>
          </a:gradFill>
          <a:ln w="12700" cap="flat" cmpd="sng" algn="ctr">
            <a:noFill/>
            <a:prstDash val="solid"/>
          </a:ln>
          <a:effectLst/>
        </p:spPr>
        <p:txBody>
          <a:bodyPr rtlCol="0" anchor="ctr"/>
          <a:lstStyle/>
          <a:p>
            <a:pPr lvl="0" algn="ctr" defTabSz="1219200">
              <a:defRPr/>
            </a:pPr>
            <a:r>
              <a:rPr lang="zh-CN" altLang="en-US" sz="2800" b="1" kern="0" dirty="0">
                <a:solidFill>
                  <a:srgbClr val="FFF8E6"/>
                </a:solidFill>
                <a:latin typeface="微软雅黑" panose="020B0503020204020204" pitchFamily="34" charset="-122"/>
                <a:ea typeface="微软雅黑" panose="020B0503020204020204" pitchFamily="34" charset="-122"/>
              </a:rPr>
              <a:t>要</a:t>
            </a:r>
            <a:endParaRPr kumimoji="0" lang="zh-CN" altLang="en-US" sz="2800" b="1" i="0" u="none" strike="noStrike" kern="0" cap="none" spc="0" normalizeH="0" baseline="0" noProof="0" dirty="0">
              <a:ln>
                <a:noFill/>
              </a:ln>
              <a:solidFill>
                <a:srgbClr val="FFF8E6"/>
              </a:solidFill>
              <a:effectLst/>
              <a:uLnTx/>
              <a:uFillTx/>
              <a:latin typeface="微软雅黑" panose="020B0503020204020204" pitchFamily="34" charset="-122"/>
              <a:ea typeface="微软雅黑" panose="020B0503020204020204" pitchFamily="34" charset="-122"/>
            </a:endParaRPr>
          </a:p>
        </p:txBody>
      </p:sp>
      <p:sp>
        <p:nvSpPr>
          <p:cNvPr id="13" name="箭头: V 形 30">
            <a:extLst>
              <a:ext uri="{FF2B5EF4-FFF2-40B4-BE49-F238E27FC236}">
                <a16:creationId xmlns:a16="http://schemas.microsoft.com/office/drawing/2014/main" id="{E2FC35B2-3DE0-4B2E-A951-3DDE94C7E5F1}"/>
              </a:ext>
            </a:extLst>
          </p:cNvPr>
          <p:cNvSpPr/>
          <p:nvPr/>
        </p:nvSpPr>
        <p:spPr>
          <a:xfrm flipV="1">
            <a:off x="1393898" y="3019139"/>
            <a:ext cx="167211" cy="274398"/>
          </a:xfrm>
          <a:prstGeom prst="chevron">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000000"/>
              </a:solidFill>
              <a:effectLst/>
              <a:uLnTx/>
              <a:uFillTx/>
              <a:latin typeface="Impact" panose="020B0806030902050204"/>
              <a:ea typeface="微软雅黑" panose="020B0503020204020204" pitchFamily="34" charset="-122"/>
            </a:endParaRPr>
          </a:p>
        </p:txBody>
      </p:sp>
      <p:cxnSp>
        <p:nvCxnSpPr>
          <p:cNvPr id="14" name="直接连接符 13">
            <a:extLst>
              <a:ext uri="{FF2B5EF4-FFF2-40B4-BE49-F238E27FC236}">
                <a16:creationId xmlns:a16="http://schemas.microsoft.com/office/drawing/2014/main" id="{9417BC4B-F29D-45B9-B5F7-2DE54144E813}"/>
              </a:ext>
            </a:extLst>
          </p:cNvPr>
          <p:cNvCxnSpPr>
            <a:cxnSpLocks/>
          </p:cNvCxnSpPr>
          <p:nvPr/>
        </p:nvCxnSpPr>
        <p:spPr>
          <a:xfrm>
            <a:off x="1650431" y="3477768"/>
            <a:ext cx="7270885" cy="0"/>
          </a:xfrm>
          <a:prstGeom prst="line">
            <a:avLst/>
          </a:prstGeom>
          <a:noFill/>
          <a:ln w="9525" cap="flat" cmpd="sng" algn="ctr">
            <a:solidFill>
              <a:srgbClr val="FF0000"/>
            </a:solidFill>
            <a:prstDash val="dash"/>
          </a:ln>
          <a:effectLst/>
        </p:spPr>
      </p:cxnSp>
      <p:sp>
        <p:nvSpPr>
          <p:cNvPr id="15" name="矩形 14">
            <a:extLst>
              <a:ext uri="{FF2B5EF4-FFF2-40B4-BE49-F238E27FC236}">
                <a16:creationId xmlns:a16="http://schemas.microsoft.com/office/drawing/2014/main" id="{41F14AE8-BA52-4552-B2C9-0A97F89739ED}"/>
              </a:ext>
            </a:extLst>
          </p:cNvPr>
          <p:cNvSpPr/>
          <p:nvPr/>
        </p:nvSpPr>
        <p:spPr>
          <a:xfrm>
            <a:off x="1650431" y="3650390"/>
            <a:ext cx="7357455" cy="701731"/>
          </a:xfrm>
          <a:prstGeom prst="rect">
            <a:avLst/>
          </a:prstGeom>
        </p:spPr>
        <p:txBody>
          <a:bodyPr wrap="square">
            <a:spAutoFit/>
          </a:bodyPr>
          <a:lstStyle/>
          <a:p>
            <a:pPr defTabSz="1219200">
              <a:lnSpc>
                <a:spcPct val="110000"/>
              </a:lnSpc>
            </a:pPr>
            <a:r>
              <a:rPr lang="zh-CN" altLang="en-US" dirty="0">
                <a:latin typeface="微软雅黑" panose="020B0503020204020204" pitchFamily="34" charset="-122"/>
                <a:ea typeface="微软雅黑" panose="020B0503020204020204" pitchFamily="34" charset="-122"/>
              </a:rPr>
              <a:t>加强力量薄弱地区防控，统筹做好各市州防疫工作，积极协调对口支援省份，重点加大对确诊病例较多市州和医疗力量薄弱市州的支持力度。</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6" name="矩形: 圆角 26">
            <a:extLst>
              <a:ext uri="{FF2B5EF4-FFF2-40B4-BE49-F238E27FC236}">
                <a16:creationId xmlns:a16="http://schemas.microsoft.com/office/drawing/2014/main" id="{AFE0F0F1-4BA7-4F49-8939-8D5D5E1C524F}"/>
              </a:ext>
            </a:extLst>
          </p:cNvPr>
          <p:cNvSpPr/>
          <p:nvPr/>
        </p:nvSpPr>
        <p:spPr>
          <a:xfrm>
            <a:off x="136114" y="3682252"/>
            <a:ext cx="1037366" cy="642860"/>
          </a:xfrm>
          <a:prstGeom prst="roundRect">
            <a:avLst>
              <a:gd name="adj" fmla="val 7002"/>
            </a:avLst>
          </a:prstGeom>
          <a:gradFill>
            <a:gsLst>
              <a:gs pos="0">
                <a:srgbClr val="C00000"/>
              </a:gs>
              <a:gs pos="100000">
                <a:srgbClr val="FF0000"/>
              </a:gs>
            </a:gsLst>
            <a:lin ang="0" scaled="0"/>
          </a:gradFill>
          <a:ln w="12700" cap="flat" cmpd="sng" algn="ctr">
            <a:noFill/>
            <a:prstDash val="solid"/>
          </a:ln>
          <a:effectLst/>
        </p:spPr>
        <p:txBody>
          <a:bodyPr rtlCol="0" anchor="ctr"/>
          <a:lstStyle/>
          <a:p>
            <a:pPr lvl="0" algn="ctr" defTabSz="1219200">
              <a:defRPr/>
            </a:pPr>
            <a:r>
              <a:rPr lang="zh-CN" altLang="en-US" sz="2800" b="1" kern="0" dirty="0">
                <a:solidFill>
                  <a:srgbClr val="FFF8E6"/>
                </a:solidFill>
                <a:latin typeface="微软雅黑" panose="020B0503020204020204" pitchFamily="34" charset="-122"/>
                <a:ea typeface="微软雅黑" panose="020B0503020204020204" pitchFamily="34" charset="-122"/>
              </a:rPr>
              <a:t>要</a:t>
            </a:r>
            <a:endParaRPr kumimoji="0" lang="zh-CN" altLang="en-US" sz="2800" b="1" i="0" u="none" strike="noStrike" kern="0" cap="none" spc="0" normalizeH="0" baseline="0" noProof="0" dirty="0">
              <a:ln>
                <a:noFill/>
              </a:ln>
              <a:solidFill>
                <a:srgbClr val="FFF8E6"/>
              </a:solidFill>
              <a:effectLst/>
              <a:uLnTx/>
              <a:uFillTx/>
              <a:latin typeface="微软雅黑" panose="020B0503020204020204" pitchFamily="34" charset="-122"/>
              <a:ea typeface="微软雅黑" panose="020B0503020204020204" pitchFamily="34" charset="-122"/>
            </a:endParaRPr>
          </a:p>
        </p:txBody>
      </p:sp>
      <p:sp>
        <p:nvSpPr>
          <p:cNvPr id="17" name="箭头: V 形 30">
            <a:extLst>
              <a:ext uri="{FF2B5EF4-FFF2-40B4-BE49-F238E27FC236}">
                <a16:creationId xmlns:a16="http://schemas.microsoft.com/office/drawing/2014/main" id="{693171C4-C824-4AC8-B15B-A5AF10FA5388}"/>
              </a:ext>
            </a:extLst>
          </p:cNvPr>
          <p:cNvSpPr/>
          <p:nvPr/>
        </p:nvSpPr>
        <p:spPr>
          <a:xfrm flipV="1">
            <a:off x="1393898" y="3866483"/>
            <a:ext cx="167211" cy="274398"/>
          </a:xfrm>
          <a:prstGeom prst="chevron">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000000"/>
              </a:solidFill>
              <a:effectLst/>
              <a:uLnTx/>
              <a:uFillTx/>
              <a:latin typeface="Impact" panose="020B0806030902050204"/>
              <a:ea typeface="微软雅黑" panose="020B0503020204020204" pitchFamily="34" charset="-122"/>
            </a:endParaRPr>
          </a:p>
        </p:txBody>
      </p:sp>
      <p:cxnSp>
        <p:nvCxnSpPr>
          <p:cNvPr id="18" name="直接连接符 17">
            <a:extLst>
              <a:ext uri="{FF2B5EF4-FFF2-40B4-BE49-F238E27FC236}">
                <a16:creationId xmlns:a16="http://schemas.microsoft.com/office/drawing/2014/main" id="{0F3F3CD7-ADCC-47A8-A16F-520F0C93EA8E}"/>
              </a:ext>
            </a:extLst>
          </p:cNvPr>
          <p:cNvCxnSpPr>
            <a:cxnSpLocks/>
          </p:cNvCxnSpPr>
          <p:nvPr/>
        </p:nvCxnSpPr>
        <p:spPr>
          <a:xfrm>
            <a:off x="1650431" y="4325112"/>
            <a:ext cx="7270885" cy="0"/>
          </a:xfrm>
          <a:prstGeom prst="line">
            <a:avLst/>
          </a:prstGeom>
          <a:noFill/>
          <a:ln w="9525" cap="flat" cmpd="sng" algn="ctr">
            <a:solidFill>
              <a:srgbClr val="FF0000"/>
            </a:solidFill>
            <a:prstDash val="dash"/>
          </a:ln>
          <a:effectLst/>
        </p:spPr>
      </p:cxnSp>
      <p:sp>
        <p:nvSpPr>
          <p:cNvPr id="19" name="矩形 18">
            <a:extLst>
              <a:ext uri="{FF2B5EF4-FFF2-40B4-BE49-F238E27FC236}">
                <a16:creationId xmlns:a16="http://schemas.microsoft.com/office/drawing/2014/main" id="{88603CE8-58C4-4A61-9C1D-53640A93DC1F}"/>
              </a:ext>
            </a:extLst>
          </p:cNvPr>
          <p:cNvSpPr/>
          <p:nvPr/>
        </p:nvSpPr>
        <p:spPr>
          <a:xfrm>
            <a:off x="1650431" y="4509926"/>
            <a:ext cx="7357455" cy="701731"/>
          </a:xfrm>
          <a:prstGeom prst="rect">
            <a:avLst/>
          </a:prstGeom>
        </p:spPr>
        <p:txBody>
          <a:bodyPr wrap="square">
            <a:spAutoFit/>
          </a:bodyPr>
          <a:lstStyle/>
          <a:p>
            <a:pPr defTabSz="1219200">
              <a:lnSpc>
                <a:spcPct val="110000"/>
              </a:lnSpc>
            </a:pPr>
            <a:r>
              <a:rPr lang="zh-CN" altLang="en-US" dirty="0">
                <a:latin typeface="微软雅黑" panose="020B0503020204020204" pitchFamily="34" charset="-122"/>
                <a:ea typeface="微软雅黑" panose="020B0503020204020204" pitchFamily="34" charset="-122"/>
              </a:rPr>
              <a:t>加强对县乡防疫工作的指导，增援县域定点医院，防止出现“带病下乡”和“带病回城”的风险。</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20" name="矩形: 圆角 26">
            <a:extLst>
              <a:ext uri="{FF2B5EF4-FFF2-40B4-BE49-F238E27FC236}">
                <a16:creationId xmlns:a16="http://schemas.microsoft.com/office/drawing/2014/main" id="{A8284429-E856-4902-9776-4D5C9E875046}"/>
              </a:ext>
            </a:extLst>
          </p:cNvPr>
          <p:cNvSpPr/>
          <p:nvPr/>
        </p:nvSpPr>
        <p:spPr>
          <a:xfrm>
            <a:off x="136114" y="4541788"/>
            <a:ext cx="1037366" cy="642860"/>
          </a:xfrm>
          <a:prstGeom prst="roundRect">
            <a:avLst>
              <a:gd name="adj" fmla="val 7002"/>
            </a:avLst>
          </a:prstGeom>
          <a:gradFill>
            <a:gsLst>
              <a:gs pos="0">
                <a:srgbClr val="C00000"/>
              </a:gs>
              <a:gs pos="100000">
                <a:srgbClr val="FF0000"/>
              </a:gs>
            </a:gsLst>
            <a:lin ang="0" scaled="0"/>
          </a:gradFill>
          <a:ln w="12700" cap="flat" cmpd="sng" algn="ctr">
            <a:noFill/>
            <a:prstDash val="solid"/>
          </a:ln>
          <a:effectLst/>
        </p:spPr>
        <p:txBody>
          <a:bodyPr rtlCol="0" anchor="ctr"/>
          <a:lstStyle/>
          <a:p>
            <a:pPr lvl="0" algn="ctr" defTabSz="1219200">
              <a:defRPr/>
            </a:pPr>
            <a:r>
              <a:rPr lang="zh-CN" altLang="en-US" sz="2800" b="1" kern="0" dirty="0">
                <a:solidFill>
                  <a:srgbClr val="FFF8E6"/>
                </a:solidFill>
                <a:latin typeface="微软雅黑" panose="020B0503020204020204" pitchFamily="34" charset="-122"/>
                <a:ea typeface="微软雅黑" panose="020B0503020204020204" pitchFamily="34" charset="-122"/>
              </a:rPr>
              <a:t>要</a:t>
            </a:r>
            <a:endParaRPr kumimoji="0" lang="zh-CN" altLang="en-US" sz="2800" b="1" i="0" u="none" strike="noStrike" kern="0" cap="none" spc="0" normalizeH="0" baseline="0" noProof="0" dirty="0">
              <a:ln>
                <a:noFill/>
              </a:ln>
              <a:solidFill>
                <a:srgbClr val="FFF8E6"/>
              </a:solidFill>
              <a:effectLst/>
              <a:uLnTx/>
              <a:uFillTx/>
              <a:latin typeface="微软雅黑" panose="020B0503020204020204" pitchFamily="34" charset="-122"/>
              <a:ea typeface="微软雅黑" panose="020B0503020204020204" pitchFamily="34" charset="-122"/>
            </a:endParaRPr>
          </a:p>
        </p:txBody>
      </p:sp>
      <p:sp>
        <p:nvSpPr>
          <p:cNvPr id="21" name="箭头: V 形 30">
            <a:extLst>
              <a:ext uri="{FF2B5EF4-FFF2-40B4-BE49-F238E27FC236}">
                <a16:creationId xmlns:a16="http://schemas.microsoft.com/office/drawing/2014/main" id="{AA439717-DA37-42D4-AA3C-8551B4D621E9}"/>
              </a:ext>
            </a:extLst>
          </p:cNvPr>
          <p:cNvSpPr/>
          <p:nvPr/>
        </p:nvSpPr>
        <p:spPr>
          <a:xfrm flipV="1">
            <a:off x="1393898" y="4726019"/>
            <a:ext cx="167211" cy="274398"/>
          </a:xfrm>
          <a:prstGeom prst="chevron">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000000"/>
              </a:solidFill>
              <a:effectLst/>
              <a:uLnTx/>
              <a:uFillTx/>
              <a:latin typeface="Impact" panose="020B0806030902050204"/>
              <a:ea typeface="微软雅黑" panose="020B0503020204020204" pitchFamily="34" charset="-122"/>
            </a:endParaRPr>
          </a:p>
        </p:txBody>
      </p:sp>
      <p:cxnSp>
        <p:nvCxnSpPr>
          <p:cNvPr id="22" name="直接连接符 21">
            <a:extLst>
              <a:ext uri="{FF2B5EF4-FFF2-40B4-BE49-F238E27FC236}">
                <a16:creationId xmlns:a16="http://schemas.microsoft.com/office/drawing/2014/main" id="{EE4675AF-A2FD-49F4-953B-B5BAC8BD71D9}"/>
              </a:ext>
            </a:extLst>
          </p:cNvPr>
          <p:cNvCxnSpPr>
            <a:cxnSpLocks/>
          </p:cNvCxnSpPr>
          <p:nvPr/>
        </p:nvCxnSpPr>
        <p:spPr>
          <a:xfrm>
            <a:off x="1650431" y="5184648"/>
            <a:ext cx="7270885" cy="0"/>
          </a:xfrm>
          <a:prstGeom prst="line">
            <a:avLst/>
          </a:prstGeom>
          <a:noFill/>
          <a:ln w="9525" cap="flat" cmpd="sng" algn="ctr">
            <a:solidFill>
              <a:srgbClr val="FF0000"/>
            </a:solidFill>
            <a:prstDash val="dash"/>
          </a:ln>
          <a:effectLst/>
        </p:spPr>
      </p:cxnSp>
      <p:sp>
        <p:nvSpPr>
          <p:cNvPr id="23" name="矩形 22">
            <a:extLst>
              <a:ext uri="{FF2B5EF4-FFF2-40B4-BE49-F238E27FC236}">
                <a16:creationId xmlns:a16="http://schemas.microsoft.com/office/drawing/2014/main" id="{118F2DB9-292A-49B4-928D-E11FC6AC905D}"/>
              </a:ext>
            </a:extLst>
          </p:cNvPr>
          <p:cNvSpPr/>
          <p:nvPr/>
        </p:nvSpPr>
        <p:spPr>
          <a:xfrm>
            <a:off x="1650431" y="5536069"/>
            <a:ext cx="7357455" cy="375809"/>
          </a:xfrm>
          <a:prstGeom prst="rect">
            <a:avLst/>
          </a:prstGeom>
        </p:spPr>
        <p:txBody>
          <a:bodyPr wrap="square">
            <a:spAutoFit/>
          </a:bodyPr>
          <a:lstStyle/>
          <a:p>
            <a:pPr defTabSz="1219200">
              <a:lnSpc>
                <a:spcPct val="110000"/>
              </a:lnSpc>
            </a:pPr>
            <a:r>
              <a:rPr lang="zh-CN" altLang="en-US" dirty="0">
                <a:latin typeface="微软雅黑" panose="020B0503020204020204" pitchFamily="34" charset="-122"/>
                <a:ea typeface="微软雅黑" panose="020B0503020204020204" pitchFamily="34" charset="-122"/>
              </a:rPr>
              <a:t>依法依规做好疫情防控，坚持运用法治思维和法治方式开展工作。</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24" name="矩形: 圆角 26">
            <a:extLst>
              <a:ext uri="{FF2B5EF4-FFF2-40B4-BE49-F238E27FC236}">
                <a16:creationId xmlns:a16="http://schemas.microsoft.com/office/drawing/2014/main" id="{D035353A-3CCF-4BF1-9444-0877EA1FC628}"/>
              </a:ext>
            </a:extLst>
          </p:cNvPr>
          <p:cNvSpPr/>
          <p:nvPr/>
        </p:nvSpPr>
        <p:spPr>
          <a:xfrm>
            <a:off x="136114" y="5425708"/>
            <a:ext cx="1037366" cy="642860"/>
          </a:xfrm>
          <a:prstGeom prst="roundRect">
            <a:avLst>
              <a:gd name="adj" fmla="val 7002"/>
            </a:avLst>
          </a:prstGeom>
          <a:gradFill>
            <a:gsLst>
              <a:gs pos="0">
                <a:srgbClr val="C00000"/>
              </a:gs>
              <a:gs pos="100000">
                <a:srgbClr val="FF0000"/>
              </a:gs>
            </a:gsLst>
            <a:lin ang="0" scaled="0"/>
          </a:gradFill>
          <a:ln w="12700" cap="flat" cmpd="sng" algn="ctr">
            <a:noFill/>
            <a:prstDash val="solid"/>
          </a:ln>
          <a:effectLst/>
        </p:spPr>
        <p:txBody>
          <a:bodyPr rtlCol="0" anchor="ctr"/>
          <a:lstStyle/>
          <a:p>
            <a:pPr lvl="0" algn="ctr" defTabSz="1219200">
              <a:defRPr/>
            </a:pPr>
            <a:r>
              <a:rPr lang="zh-CN" altLang="en-US" sz="2800" b="1" kern="0" dirty="0">
                <a:solidFill>
                  <a:srgbClr val="FFF8E6"/>
                </a:solidFill>
                <a:latin typeface="微软雅黑" panose="020B0503020204020204" pitchFamily="34" charset="-122"/>
                <a:ea typeface="微软雅黑" panose="020B0503020204020204" pitchFamily="34" charset="-122"/>
              </a:rPr>
              <a:t>要</a:t>
            </a:r>
            <a:endParaRPr kumimoji="0" lang="zh-CN" altLang="en-US" sz="2800" b="1" i="0" u="none" strike="noStrike" kern="0" cap="none" spc="0" normalizeH="0" baseline="0" noProof="0" dirty="0">
              <a:ln>
                <a:noFill/>
              </a:ln>
              <a:solidFill>
                <a:srgbClr val="FFF8E6"/>
              </a:solidFill>
              <a:effectLst/>
              <a:uLnTx/>
              <a:uFillTx/>
              <a:latin typeface="微软雅黑" panose="020B0503020204020204" pitchFamily="34" charset="-122"/>
              <a:ea typeface="微软雅黑" panose="020B0503020204020204" pitchFamily="34" charset="-122"/>
            </a:endParaRPr>
          </a:p>
        </p:txBody>
      </p:sp>
      <p:sp>
        <p:nvSpPr>
          <p:cNvPr id="25" name="箭头: V 形 30">
            <a:extLst>
              <a:ext uri="{FF2B5EF4-FFF2-40B4-BE49-F238E27FC236}">
                <a16:creationId xmlns:a16="http://schemas.microsoft.com/office/drawing/2014/main" id="{5AEDC41C-0E38-40AF-8564-886D36BB1B7F}"/>
              </a:ext>
            </a:extLst>
          </p:cNvPr>
          <p:cNvSpPr/>
          <p:nvPr/>
        </p:nvSpPr>
        <p:spPr>
          <a:xfrm flipV="1">
            <a:off x="1393898" y="5609939"/>
            <a:ext cx="167211" cy="274398"/>
          </a:xfrm>
          <a:prstGeom prst="chevron">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000000"/>
              </a:solidFill>
              <a:effectLst/>
              <a:uLnTx/>
              <a:uFillTx/>
              <a:latin typeface="Impact" panose="020B0806030902050204"/>
              <a:ea typeface="微软雅黑" panose="020B0503020204020204" pitchFamily="34" charset="-122"/>
            </a:endParaRPr>
          </a:p>
        </p:txBody>
      </p:sp>
      <p:cxnSp>
        <p:nvCxnSpPr>
          <p:cNvPr id="26" name="直接连接符 25">
            <a:extLst>
              <a:ext uri="{FF2B5EF4-FFF2-40B4-BE49-F238E27FC236}">
                <a16:creationId xmlns:a16="http://schemas.microsoft.com/office/drawing/2014/main" id="{2BAC9551-2C97-460F-8ECB-67CEA084DBD2}"/>
              </a:ext>
            </a:extLst>
          </p:cNvPr>
          <p:cNvCxnSpPr>
            <a:cxnSpLocks/>
          </p:cNvCxnSpPr>
          <p:nvPr/>
        </p:nvCxnSpPr>
        <p:spPr>
          <a:xfrm>
            <a:off x="1650431" y="6068568"/>
            <a:ext cx="7270885" cy="0"/>
          </a:xfrm>
          <a:prstGeom prst="line">
            <a:avLst/>
          </a:prstGeom>
          <a:noFill/>
          <a:ln w="9525" cap="flat" cmpd="sng" algn="ctr">
            <a:solidFill>
              <a:srgbClr val="FF0000"/>
            </a:solidFill>
            <a:prstDash val="dash"/>
          </a:ln>
          <a:effectLst/>
        </p:spPr>
      </p:cxnSp>
    </p:spTree>
    <p:extLst>
      <p:ext uri="{BB962C8B-B14F-4D97-AF65-F5344CB8AC3E}">
        <p14:creationId xmlns:p14="http://schemas.microsoft.com/office/powerpoint/2010/main" val="65432324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1031875" y="215900"/>
            <a:ext cx="7847013" cy="541338"/>
          </a:xfrm>
        </p:spPr>
        <p:txBody>
          <a:bodyPr/>
          <a:lstStyle/>
          <a:p>
            <a:r>
              <a:rPr lang="zh-CN" altLang="en-US" sz="2400" dirty="0"/>
              <a:t>关于当前加强疫情防控重点工作</a:t>
            </a:r>
          </a:p>
        </p:txBody>
      </p:sp>
      <p:grpSp>
        <p:nvGrpSpPr>
          <p:cNvPr id="3" name="PA-102275">
            <a:extLst>
              <a:ext uri="{FF2B5EF4-FFF2-40B4-BE49-F238E27FC236}">
                <a16:creationId xmlns:a16="http://schemas.microsoft.com/office/drawing/2014/main" id="{65E19584-41C3-4D22-B0B6-AFBE703D1B7C}"/>
              </a:ext>
            </a:extLst>
          </p:cNvPr>
          <p:cNvGrpSpPr/>
          <p:nvPr>
            <p:custDataLst>
              <p:tags r:id="rId1"/>
            </p:custDataLst>
          </p:nvPr>
        </p:nvGrpSpPr>
        <p:grpSpPr>
          <a:xfrm flipH="1">
            <a:off x="130490" y="1054798"/>
            <a:ext cx="8867634" cy="1488543"/>
            <a:chOff x="931381" y="735964"/>
            <a:chExt cx="7659403" cy="1285727"/>
          </a:xfrm>
        </p:grpSpPr>
        <p:cxnSp>
          <p:nvCxnSpPr>
            <p:cNvPr id="4" name="PA-直接连接符 4">
              <a:extLst>
                <a:ext uri="{FF2B5EF4-FFF2-40B4-BE49-F238E27FC236}">
                  <a16:creationId xmlns:a16="http://schemas.microsoft.com/office/drawing/2014/main" id="{0FFA0B46-556F-487F-B89E-7B8CE2580F8E}"/>
                </a:ext>
              </a:extLst>
            </p:cNvPr>
            <p:cNvCxnSpPr/>
            <p:nvPr>
              <p:custDataLst>
                <p:tags r:id="rId4"/>
              </p:custDataLst>
            </p:nvPr>
          </p:nvCxnSpPr>
          <p:spPr>
            <a:xfrm flipH="1">
              <a:off x="931381" y="1912510"/>
              <a:ext cx="6599026" cy="0"/>
            </a:xfrm>
            <a:prstGeom prst="line">
              <a:avLst/>
            </a:prstGeom>
            <a:noFill/>
            <a:ln w="57150" cap="flat" cmpd="sng" algn="ctr">
              <a:solidFill>
                <a:srgbClr val="B50000"/>
              </a:solidFill>
              <a:prstDash val="solid"/>
              <a:miter lim="800000"/>
            </a:ln>
            <a:effectLst/>
          </p:spPr>
        </p:cxnSp>
        <p:sp>
          <p:nvSpPr>
            <p:cNvPr id="5" name="PA-îṡlíďè">
              <a:extLst>
                <a:ext uri="{FF2B5EF4-FFF2-40B4-BE49-F238E27FC236}">
                  <a16:creationId xmlns:a16="http://schemas.microsoft.com/office/drawing/2014/main" id="{1F565CA1-A8E1-45AE-AE37-7908F8936761}"/>
                </a:ext>
              </a:extLst>
            </p:cNvPr>
            <p:cNvSpPr/>
            <p:nvPr>
              <p:custDataLst>
                <p:tags r:id="rId5"/>
              </p:custDataLst>
            </p:nvPr>
          </p:nvSpPr>
          <p:spPr>
            <a:xfrm rot="5400000" flipH="1">
              <a:off x="6071763" y="-497329"/>
              <a:ext cx="1285727" cy="3752314"/>
            </a:xfrm>
            <a:custGeom>
              <a:avLst/>
              <a:gdLst>
                <a:gd name="connsiteX0" fmla="*/ 857469 w 1714303"/>
                <a:gd name="connsiteY0" fmla="*/ 0 h 5003085"/>
                <a:gd name="connsiteX1" fmla="*/ 5717 w 1714303"/>
                <a:gd name="connsiteY1" fmla="*/ 763774 h 5003085"/>
                <a:gd name="connsiteX2" fmla="*/ 0 w 1714303"/>
                <a:gd name="connsiteY2" fmla="*/ 2473905 h 5003085"/>
                <a:gd name="connsiteX3" fmla="*/ 2146 w 1714303"/>
                <a:gd name="connsiteY3" fmla="*/ 2473905 h 5003085"/>
                <a:gd name="connsiteX4" fmla="*/ 2146 w 1714303"/>
                <a:gd name="connsiteY4" fmla="*/ 5003085 h 5003085"/>
                <a:gd name="connsiteX5" fmla="*/ 277822 w 1714303"/>
                <a:gd name="connsiteY5" fmla="*/ 5003085 h 5003085"/>
                <a:gd name="connsiteX6" fmla="*/ 277822 w 1714303"/>
                <a:gd name="connsiteY6" fmla="*/ 2473905 h 5003085"/>
                <a:gd name="connsiteX7" fmla="*/ 280424 w 1714303"/>
                <a:gd name="connsiteY7" fmla="*/ 2473905 h 5003085"/>
                <a:gd name="connsiteX8" fmla="*/ 280424 w 1714303"/>
                <a:gd name="connsiteY8" fmla="*/ 808217 h 5003085"/>
                <a:gd name="connsiteX9" fmla="*/ 712176 w 1714303"/>
                <a:gd name="connsiteY9" fmla="*/ 298271 h 5003085"/>
                <a:gd name="connsiteX10" fmla="*/ 1384892 w 1714303"/>
                <a:gd name="connsiteY10" fmla="*/ 661602 h 5003085"/>
                <a:gd name="connsiteX11" fmla="*/ 1017610 w 1714303"/>
                <a:gd name="connsiteY11" fmla="*/ 1389639 h 5003085"/>
                <a:gd name="connsiteX12" fmla="*/ 1006891 w 1714303"/>
                <a:gd name="connsiteY12" fmla="*/ 1263298 h 5003085"/>
                <a:gd name="connsiteX13" fmla="*/ 697726 w 1714303"/>
                <a:gd name="connsiteY13" fmla="*/ 1565463 h 5003085"/>
                <a:gd name="connsiteX14" fmla="*/ 1097799 w 1714303"/>
                <a:gd name="connsiteY14" fmla="*/ 1827652 h 5003085"/>
                <a:gd name="connsiteX15" fmla="*/ 1076759 w 1714303"/>
                <a:gd name="connsiteY15" fmla="*/ 1679777 h 5003085"/>
                <a:gd name="connsiteX16" fmla="*/ 1714303 w 1714303"/>
                <a:gd name="connsiteY16" fmla="*/ 857013 h 5003085"/>
                <a:gd name="connsiteX17" fmla="*/ 857469 w 1714303"/>
                <a:gd name="connsiteY17" fmla="*/ 0 h 5003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4303" h="5003085">
                  <a:moveTo>
                    <a:pt x="857469" y="0"/>
                  </a:moveTo>
                  <a:cubicBezTo>
                    <a:pt x="415873" y="229"/>
                    <a:pt x="52401" y="334466"/>
                    <a:pt x="5717" y="763774"/>
                  </a:cubicBezTo>
                  <a:lnTo>
                    <a:pt x="0" y="2473905"/>
                  </a:lnTo>
                  <a:lnTo>
                    <a:pt x="2146" y="2473905"/>
                  </a:lnTo>
                  <a:lnTo>
                    <a:pt x="2146" y="5003085"/>
                  </a:lnTo>
                  <a:lnTo>
                    <a:pt x="277822" y="5003085"/>
                  </a:lnTo>
                  <a:lnTo>
                    <a:pt x="277822" y="2473905"/>
                  </a:lnTo>
                  <a:lnTo>
                    <a:pt x="280424" y="2473905"/>
                  </a:lnTo>
                  <a:lnTo>
                    <a:pt x="280424" y="808217"/>
                  </a:lnTo>
                  <a:cubicBezTo>
                    <a:pt x="300273" y="566302"/>
                    <a:pt x="471370" y="359208"/>
                    <a:pt x="712176" y="298271"/>
                  </a:cubicBezTo>
                  <a:cubicBezTo>
                    <a:pt x="997046" y="226109"/>
                    <a:pt x="1289777" y="383605"/>
                    <a:pt x="1384892" y="661602"/>
                  </a:cubicBezTo>
                  <a:cubicBezTo>
                    <a:pt x="1488582" y="964340"/>
                    <a:pt x="1322805" y="1293193"/>
                    <a:pt x="1017610" y="1389639"/>
                  </a:cubicBezTo>
                  <a:lnTo>
                    <a:pt x="1006891" y="1263298"/>
                  </a:lnTo>
                  <a:lnTo>
                    <a:pt x="697726" y="1565463"/>
                  </a:lnTo>
                  <a:lnTo>
                    <a:pt x="1097799" y="1827652"/>
                  </a:lnTo>
                  <a:lnTo>
                    <a:pt x="1076759" y="1679777"/>
                  </a:lnTo>
                  <a:cubicBezTo>
                    <a:pt x="1451743" y="1582644"/>
                    <a:pt x="1713827" y="1244513"/>
                    <a:pt x="1714303" y="857013"/>
                  </a:cubicBezTo>
                  <a:cubicBezTo>
                    <a:pt x="1714938" y="383605"/>
                    <a:pt x="1330903" y="-229"/>
                    <a:pt x="857469" y="0"/>
                  </a:cubicBezTo>
                  <a:close/>
                </a:path>
              </a:pathLst>
            </a:custGeom>
            <a:solidFill>
              <a:srgbClr val="C00000"/>
            </a:solidFill>
            <a:ln w="12700">
              <a:noFill/>
              <a:miter lim="400000"/>
            </a:ln>
          </p:spPr>
          <p:txBody>
            <a:bodyPr wrap="square" lIns="29698" rIns="29698">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sz="2600" b="0" i="0" u="none" strike="noStrike" kern="0" cap="none" spc="0" normalizeH="0" baseline="0" noProof="0">
                <a:ln>
                  <a:noFill/>
                </a:ln>
                <a:solidFill>
                  <a:prstClr val="black"/>
                </a:solidFill>
                <a:effectLst/>
                <a:uLnTx/>
                <a:uFillTx/>
                <a:latin typeface="Century Gothic" panose="020B0502020202020204" pitchFamily="34" charset="0"/>
                <a:ea typeface="思源宋体 CN" panose="02020400000000000000" pitchFamily="18" charset="-122"/>
                <a:sym typeface="Century Gothic" panose="020B0502020202020204" pitchFamily="34" charset="0"/>
              </a:endParaRPr>
            </a:p>
          </p:txBody>
        </p:sp>
        <p:sp>
          <p:nvSpPr>
            <p:cNvPr id="6" name="PA-ïṩḷídê">
              <a:extLst>
                <a:ext uri="{FF2B5EF4-FFF2-40B4-BE49-F238E27FC236}">
                  <a16:creationId xmlns:a16="http://schemas.microsoft.com/office/drawing/2014/main" id="{0489D4B3-C0E5-4AB9-8132-319CCB7F6840}"/>
                </a:ext>
              </a:extLst>
            </p:cNvPr>
            <p:cNvSpPr/>
            <p:nvPr>
              <p:custDataLst>
                <p:tags r:id="rId6"/>
              </p:custDataLst>
            </p:nvPr>
          </p:nvSpPr>
          <p:spPr>
            <a:xfrm>
              <a:off x="7506026" y="916938"/>
              <a:ext cx="909603" cy="909603"/>
            </a:xfrm>
            <a:prstGeom prst="ellipse">
              <a:avLst/>
            </a:prstGeom>
            <a:solidFill>
              <a:srgbClr val="C00000"/>
            </a:solidFill>
            <a:ln w="76200">
              <a:solidFill>
                <a:srgbClr val="F9EDED"/>
              </a:solidFill>
              <a:miter lim="400000"/>
            </a:ln>
          </p:spPr>
          <p:txBody>
            <a:bodyPr lIns="32998" tIns="32998" rIns="32998" bIns="32998" anchor="ctr"/>
            <a:lstStyle/>
            <a:p>
              <a:pPr marL="0" marR="0" lvl="0" indent="0" algn="ctr" defTabSz="1188085" eaLnBrk="1" fontAlgn="auto" latinLnBrk="0" hangingPunct="1">
                <a:lnSpc>
                  <a:spcPct val="100000"/>
                </a:lnSpc>
                <a:spcBef>
                  <a:spcPts val="0"/>
                </a:spcBef>
                <a:spcAft>
                  <a:spcPts val="0"/>
                </a:spcAft>
                <a:buClrTx/>
                <a:buSzTx/>
                <a:buFontTx/>
                <a:buNone/>
                <a:defRPr/>
              </a:pPr>
              <a:r>
                <a:rPr kumimoji="0" lang="en-US" altLang="zh-CN" sz="4155" b="1" i="0" u="none" strike="noStrike" kern="0" cap="none" spc="0" normalizeH="0" baseline="0" noProof="0" dirty="0">
                  <a:ln>
                    <a:noFill/>
                  </a:ln>
                  <a:solidFill>
                    <a:prstClr val="white"/>
                  </a:solidFill>
                  <a:effectLst/>
                  <a:uLnTx/>
                  <a:uFillTx/>
                  <a:latin typeface="Century Gothic" panose="020B0502020202020204" pitchFamily="34" charset="0"/>
                  <a:ea typeface="思源宋体 CN" panose="02020400000000000000" pitchFamily="18" charset="-122"/>
                  <a:sym typeface="Century Gothic" panose="020B0502020202020204" pitchFamily="34" charset="0"/>
                </a:rPr>
                <a:t>02</a:t>
              </a:r>
              <a:endParaRPr kumimoji="0" sz="4155" b="1" i="0" u="none" strike="noStrike" kern="0" cap="none" spc="0" normalizeH="0" baseline="0" noProof="0" dirty="0">
                <a:ln>
                  <a:noFill/>
                </a:ln>
                <a:solidFill>
                  <a:prstClr val="white"/>
                </a:solidFill>
                <a:effectLst/>
                <a:uLnTx/>
                <a:uFillTx/>
                <a:latin typeface="Century Gothic" panose="020B0502020202020204" pitchFamily="34" charset="0"/>
                <a:ea typeface="思源宋体 CN" panose="02020400000000000000" pitchFamily="18" charset="-122"/>
                <a:sym typeface="Century Gothic" panose="020B0502020202020204" pitchFamily="34" charset="0"/>
              </a:endParaRPr>
            </a:p>
          </p:txBody>
        </p:sp>
      </p:grpSp>
      <p:sp>
        <p:nvSpPr>
          <p:cNvPr id="7" name="PA-102276">
            <a:extLst>
              <a:ext uri="{FF2B5EF4-FFF2-40B4-BE49-F238E27FC236}">
                <a16:creationId xmlns:a16="http://schemas.microsoft.com/office/drawing/2014/main" id="{09FB474D-60E5-4473-96AE-ACE16BB12BC9}"/>
              </a:ext>
            </a:extLst>
          </p:cNvPr>
          <p:cNvSpPr txBox="1"/>
          <p:nvPr>
            <p:custDataLst>
              <p:tags r:id="rId2"/>
            </p:custDataLst>
          </p:nvPr>
        </p:nvSpPr>
        <p:spPr>
          <a:xfrm flipH="1">
            <a:off x="1735029" y="1315565"/>
            <a:ext cx="7408971" cy="705860"/>
          </a:xfrm>
          <a:prstGeom prst="rect">
            <a:avLst/>
          </a:prstGeom>
        </p:spPr>
        <p:txBody>
          <a:bodyP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ct val="0"/>
              </a:spcBef>
              <a:buNone/>
            </a:pPr>
            <a:r>
              <a:rPr lang="zh-CN" altLang="en-US" sz="4400" b="1" dirty="0">
                <a:solidFill>
                  <a:srgbClr val="C00000"/>
                </a:solidFill>
                <a:latin typeface="微软雅黑" panose="020B0503020204020204" pitchFamily="34" charset="-122"/>
                <a:ea typeface="微软雅黑" panose="020B0503020204020204" pitchFamily="34" charset="-122"/>
                <a:sym typeface="Century Gothic" panose="020B0502020202020204" pitchFamily="34" charset="0"/>
              </a:rPr>
              <a:t>全力做好北京疫情防控工作</a:t>
            </a:r>
            <a:endParaRPr lang="en-US" altLang="zh-CN" sz="4400" b="1" dirty="0">
              <a:solidFill>
                <a:srgbClr val="C00000"/>
              </a:solidFill>
              <a:latin typeface="微软雅黑" panose="020B0503020204020204" pitchFamily="34" charset="-122"/>
              <a:ea typeface="微软雅黑" panose="020B0503020204020204" pitchFamily="34" charset="-122"/>
              <a:sym typeface="Century Gothic" panose="020B0502020202020204" pitchFamily="34" charset="0"/>
            </a:endParaRPr>
          </a:p>
        </p:txBody>
      </p:sp>
      <p:sp>
        <p:nvSpPr>
          <p:cNvPr id="8" name="PA-102277">
            <a:extLst>
              <a:ext uri="{FF2B5EF4-FFF2-40B4-BE49-F238E27FC236}">
                <a16:creationId xmlns:a16="http://schemas.microsoft.com/office/drawing/2014/main" id="{71087C8E-E6E6-4A40-82E4-83A5C7989323}"/>
              </a:ext>
            </a:extLst>
          </p:cNvPr>
          <p:cNvSpPr/>
          <p:nvPr>
            <p:custDataLst>
              <p:tags r:id="rId3"/>
            </p:custDataLst>
          </p:nvPr>
        </p:nvSpPr>
        <p:spPr>
          <a:xfrm flipH="1">
            <a:off x="8655667" y="1514834"/>
            <a:ext cx="357843" cy="357843"/>
          </a:xfrm>
          <a:custGeom>
            <a:avLst/>
            <a:gdLst>
              <a:gd name="connsiteX0" fmla="*/ 158628 w 585904"/>
              <a:gd name="connsiteY0" fmla="*/ 130053 h 585904"/>
              <a:gd name="connsiteX1" fmla="*/ 321527 w 585904"/>
              <a:gd name="connsiteY1" fmla="*/ 130053 h 585904"/>
              <a:gd name="connsiteX2" fmla="*/ 484425 w 585904"/>
              <a:gd name="connsiteY2" fmla="*/ 292952 h 585904"/>
              <a:gd name="connsiteX3" fmla="*/ 321527 w 585904"/>
              <a:gd name="connsiteY3" fmla="*/ 455850 h 585904"/>
              <a:gd name="connsiteX4" fmla="*/ 158628 w 585904"/>
              <a:gd name="connsiteY4" fmla="*/ 455850 h 585904"/>
              <a:gd name="connsiteX5" fmla="*/ 321527 w 585904"/>
              <a:gd name="connsiteY5" fmla="*/ 292952 h 585904"/>
              <a:gd name="connsiteX6" fmla="*/ 292951 w 585904"/>
              <a:gd name="connsiteY6" fmla="*/ 28505 h 585904"/>
              <a:gd name="connsiteX7" fmla="*/ 28504 w 585904"/>
              <a:gd name="connsiteY7" fmla="*/ 292952 h 585904"/>
              <a:gd name="connsiteX8" fmla="*/ 292951 w 585904"/>
              <a:gd name="connsiteY8" fmla="*/ 557399 h 585904"/>
              <a:gd name="connsiteX9" fmla="*/ 557398 w 585904"/>
              <a:gd name="connsiteY9" fmla="*/ 292952 h 585904"/>
              <a:gd name="connsiteX10" fmla="*/ 292951 w 585904"/>
              <a:gd name="connsiteY10" fmla="*/ 28505 h 585904"/>
              <a:gd name="connsiteX11" fmla="*/ 292952 w 585904"/>
              <a:gd name="connsiteY11" fmla="*/ 0 h 585904"/>
              <a:gd name="connsiteX12" fmla="*/ 585904 w 585904"/>
              <a:gd name="connsiteY12" fmla="*/ 292952 h 585904"/>
              <a:gd name="connsiteX13" fmla="*/ 292952 w 585904"/>
              <a:gd name="connsiteY13" fmla="*/ 585904 h 585904"/>
              <a:gd name="connsiteX14" fmla="*/ 0 w 585904"/>
              <a:gd name="connsiteY14" fmla="*/ 292952 h 585904"/>
              <a:gd name="connsiteX15" fmla="*/ 292952 w 585904"/>
              <a:gd name="connsiteY15"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5904" h="585904">
                <a:moveTo>
                  <a:pt x="158628" y="130053"/>
                </a:moveTo>
                <a:lnTo>
                  <a:pt x="321527" y="130053"/>
                </a:lnTo>
                <a:lnTo>
                  <a:pt x="484425" y="292952"/>
                </a:lnTo>
                <a:lnTo>
                  <a:pt x="321527" y="455850"/>
                </a:lnTo>
                <a:lnTo>
                  <a:pt x="158628" y="455850"/>
                </a:lnTo>
                <a:lnTo>
                  <a:pt x="321527" y="292952"/>
                </a:lnTo>
                <a:close/>
                <a:moveTo>
                  <a:pt x="292951" y="28505"/>
                </a:moveTo>
                <a:cubicBezTo>
                  <a:pt x="146901" y="28505"/>
                  <a:pt x="28504" y="146902"/>
                  <a:pt x="28504" y="292952"/>
                </a:cubicBezTo>
                <a:cubicBezTo>
                  <a:pt x="28504" y="439002"/>
                  <a:pt x="146901" y="557399"/>
                  <a:pt x="292951" y="557399"/>
                </a:cubicBezTo>
                <a:cubicBezTo>
                  <a:pt x="439001" y="557399"/>
                  <a:pt x="557398" y="439002"/>
                  <a:pt x="557398" y="292952"/>
                </a:cubicBezTo>
                <a:cubicBezTo>
                  <a:pt x="557398" y="146902"/>
                  <a:pt x="439001" y="28505"/>
                  <a:pt x="292951" y="28505"/>
                </a:cubicBez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C00000"/>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15" b="0" i="0" u="none" strike="noStrike" kern="1200" cap="none" spc="0" normalizeH="0" baseline="0" noProof="0">
              <a:ln>
                <a:noFill/>
              </a:ln>
              <a:solidFill>
                <a:srgbClr val="FFFFFF"/>
              </a:solidFill>
              <a:effectLst/>
              <a:uLnTx/>
              <a:uFillTx/>
              <a:latin typeface="Century Gothic" panose="020B0502020202020204" pitchFamily="34" charset="0"/>
              <a:ea typeface="思源宋体 CN" panose="02020400000000000000" pitchFamily="18" charset="-122"/>
              <a:cs typeface="+mn-cs"/>
              <a:sym typeface="Century Gothic" panose="020B0502020202020204" pitchFamily="34" charset="0"/>
            </a:endParaRPr>
          </a:p>
        </p:txBody>
      </p:sp>
      <p:grpSp>
        <p:nvGrpSpPr>
          <p:cNvPr id="9" name="组合 8">
            <a:extLst>
              <a:ext uri="{FF2B5EF4-FFF2-40B4-BE49-F238E27FC236}">
                <a16:creationId xmlns:a16="http://schemas.microsoft.com/office/drawing/2014/main" id="{EF8947FA-F97E-4FD6-BCD2-B9F0B7CA392C}"/>
              </a:ext>
            </a:extLst>
          </p:cNvPr>
          <p:cNvGrpSpPr/>
          <p:nvPr/>
        </p:nvGrpSpPr>
        <p:grpSpPr>
          <a:xfrm>
            <a:off x="130490" y="3170271"/>
            <a:ext cx="2729683" cy="3145017"/>
            <a:chOff x="1698479" y="2846878"/>
            <a:chExt cx="9796835" cy="4011122"/>
          </a:xfrm>
        </p:grpSpPr>
        <p:sp>
          <p:nvSpPr>
            <p:cNvPr id="10" name="同侧圆角矩形 8">
              <a:extLst>
                <a:ext uri="{FF2B5EF4-FFF2-40B4-BE49-F238E27FC236}">
                  <a16:creationId xmlns:a16="http://schemas.microsoft.com/office/drawing/2014/main" id="{03B016BC-77EA-48FD-BE3A-34D955A5E325}"/>
                </a:ext>
              </a:extLst>
            </p:cNvPr>
            <p:cNvSpPr/>
            <p:nvPr/>
          </p:nvSpPr>
          <p:spPr>
            <a:xfrm>
              <a:off x="1698479" y="2846878"/>
              <a:ext cx="9796835" cy="4011122"/>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717ED85B-95BF-499B-91B0-AA18076954F3}"/>
                </a:ext>
              </a:extLst>
            </p:cNvPr>
            <p:cNvSpPr/>
            <p:nvPr/>
          </p:nvSpPr>
          <p:spPr>
            <a:xfrm>
              <a:off x="2138331" y="3241196"/>
              <a:ext cx="8783781" cy="2713073"/>
            </a:xfrm>
            <a:prstGeom prst="rect">
              <a:avLst/>
            </a:prstGeom>
          </p:spPr>
          <p:txBody>
            <a:bodyPr wrap="square">
              <a:spAutoFit/>
            </a:bodyPr>
            <a:lstStyle/>
            <a:p>
              <a:pPr algn="just">
                <a:lnSpc>
                  <a:spcPct val="130000"/>
                </a:lnSpc>
              </a:pPr>
              <a:r>
                <a:rPr lang="zh-CN" altLang="en-US" sz="2000" dirty="0">
                  <a:solidFill>
                    <a:schemeClr val="bg1"/>
                  </a:solidFill>
                </a:rPr>
                <a:t>坚决抓好外防输入、内防扩散两大环节，尽最大可能切断传染源，尽最大可能控制疫情波及范围。</a:t>
              </a:r>
              <a:endParaRPr lang="zh-CN" altLang="en-US" sz="2000" b="1" dirty="0">
                <a:solidFill>
                  <a:srgbClr val="FFFF00"/>
                </a:solidFill>
              </a:endParaRPr>
            </a:p>
          </p:txBody>
        </p:sp>
      </p:grpSp>
      <p:sp>
        <p:nvSpPr>
          <p:cNvPr id="12" name="椭圆 11">
            <a:extLst>
              <a:ext uri="{FF2B5EF4-FFF2-40B4-BE49-F238E27FC236}">
                <a16:creationId xmlns:a16="http://schemas.microsoft.com/office/drawing/2014/main" id="{0073EBB8-A564-4703-9AAD-A1167ECD77F9}"/>
              </a:ext>
            </a:extLst>
          </p:cNvPr>
          <p:cNvSpPr/>
          <p:nvPr/>
        </p:nvSpPr>
        <p:spPr>
          <a:xfrm>
            <a:off x="1032367" y="2737952"/>
            <a:ext cx="707991" cy="707991"/>
          </a:xfrm>
          <a:prstGeom prst="ellipse">
            <a:avLst/>
          </a:prstGeom>
          <a:gradFill>
            <a:gsLst>
              <a:gs pos="89000">
                <a:srgbClr val="C00000"/>
              </a:gs>
              <a:gs pos="35000">
                <a:srgbClr val="FF3300"/>
              </a:gs>
            </a:gsLst>
            <a:lin ang="5400000" scaled="1"/>
          </a:gradFill>
          <a:ln w="38100" cap="flat" cmpd="sng" algn="ctr">
            <a:solidFill>
              <a:schemeClr val="bg1"/>
            </a:solidFill>
            <a:prstDash val="solid"/>
          </a:ln>
          <a:effectLst>
            <a:reflection blurRad="6350" endPos="0" dir="5400000" sy="-100000" algn="bl" rotWithShape="0"/>
          </a:effectLst>
        </p:spPr>
        <p:txBody>
          <a:bodyPr rtlCol="0" anchor="ctr"/>
          <a:lstStyle/>
          <a:p>
            <a:pPr algn="ctr"/>
            <a:r>
              <a:rPr lang="zh-CN" altLang="en-US" sz="2160" b="1" kern="0" dirty="0">
                <a:solidFill>
                  <a:prstClr val="white"/>
                </a:solidFill>
                <a:cs typeface="+mn-ea"/>
              </a:rPr>
              <a:t>要</a:t>
            </a:r>
          </a:p>
        </p:txBody>
      </p:sp>
      <p:grpSp>
        <p:nvGrpSpPr>
          <p:cNvPr id="13" name="组合 12">
            <a:extLst>
              <a:ext uri="{FF2B5EF4-FFF2-40B4-BE49-F238E27FC236}">
                <a16:creationId xmlns:a16="http://schemas.microsoft.com/office/drawing/2014/main" id="{A9735E55-1D93-4309-9CF8-5D857BE0FC48}"/>
              </a:ext>
            </a:extLst>
          </p:cNvPr>
          <p:cNvGrpSpPr/>
          <p:nvPr/>
        </p:nvGrpSpPr>
        <p:grpSpPr>
          <a:xfrm>
            <a:off x="3272403" y="3161737"/>
            <a:ext cx="2729683" cy="3145017"/>
            <a:chOff x="1698479" y="2846878"/>
            <a:chExt cx="9796835" cy="4011122"/>
          </a:xfrm>
        </p:grpSpPr>
        <p:sp>
          <p:nvSpPr>
            <p:cNvPr id="14" name="同侧圆角矩形 12">
              <a:extLst>
                <a:ext uri="{FF2B5EF4-FFF2-40B4-BE49-F238E27FC236}">
                  <a16:creationId xmlns:a16="http://schemas.microsoft.com/office/drawing/2014/main" id="{72D8FBA1-60F2-42E3-9EBF-7F710EA04886}"/>
                </a:ext>
              </a:extLst>
            </p:cNvPr>
            <p:cNvSpPr/>
            <p:nvPr/>
          </p:nvSpPr>
          <p:spPr>
            <a:xfrm>
              <a:off x="1698479" y="2846878"/>
              <a:ext cx="9796835" cy="4011122"/>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157068BC-3C78-4B17-9274-B9977D9C279B}"/>
                </a:ext>
              </a:extLst>
            </p:cNvPr>
            <p:cNvSpPr/>
            <p:nvPr/>
          </p:nvSpPr>
          <p:spPr>
            <a:xfrm>
              <a:off x="2138331" y="3253782"/>
              <a:ext cx="8783781" cy="2713073"/>
            </a:xfrm>
            <a:prstGeom prst="rect">
              <a:avLst/>
            </a:prstGeom>
          </p:spPr>
          <p:txBody>
            <a:bodyPr wrap="square">
              <a:spAutoFit/>
            </a:bodyPr>
            <a:lstStyle/>
            <a:p>
              <a:pPr algn="just">
                <a:lnSpc>
                  <a:spcPct val="130000"/>
                </a:lnSpc>
              </a:pPr>
              <a:r>
                <a:rPr lang="zh-CN" altLang="en-US" sz="2000" dirty="0">
                  <a:solidFill>
                    <a:schemeClr val="bg1"/>
                  </a:solidFill>
                </a:rPr>
                <a:t>守住入京通道第一道防线，做好健康监测和人员管理，加强京津冀地区联防联控，其他省份也要加大支持力度。</a:t>
              </a:r>
              <a:endParaRPr lang="zh-CN" altLang="en-US" sz="2000" b="1" dirty="0">
                <a:solidFill>
                  <a:srgbClr val="FFFF00"/>
                </a:solidFill>
              </a:endParaRPr>
            </a:p>
          </p:txBody>
        </p:sp>
      </p:grpSp>
      <p:sp>
        <p:nvSpPr>
          <p:cNvPr id="16" name="椭圆 15">
            <a:extLst>
              <a:ext uri="{FF2B5EF4-FFF2-40B4-BE49-F238E27FC236}">
                <a16:creationId xmlns:a16="http://schemas.microsoft.com/office/drawing/2014/main" id="{252C7962-1178-49CC-A617-16FCC7667B33}"/>
              </a:ext>
            </a:extLst>
          </p:cNvPr>
          <p:cNvSpPr/>
          <p:nvPr/>
        </p:nvSpPr>
        <p:spPr>
          <a:xfrm>
            <a:off x="4283249" y="2737951"/>
            <a:ext cx="707991" cy="707991"/>
          </a:xfrm>
          <a:prstGeom prst="ellipse">
            <a:avLst/>
          </a:prstGeom>
          <a:gradFill>
            <a:gsLst>
              <a:gs pos="89000">
                <a:srgbClr val="C00000"/>
              </a:gs>
              <a:gs pos="35000">
                <a:srgbClr val="FF3300"/>
              </a:gs>
            </a:gsLst>
            <a:lin ang="5400000" scaled="1"/>
          </a:gradFill>
          <a:ln w="38100" cap="flat" cmpd="sng" algn="ctr">
            <a:solidFill>
              <a:schemeClr val="bg1"/>
            </a:solidFill>
            <a:prstDash val="solid"/>
          </a:ln>
          <a:effectLst>
            <a:reflection blurRad="6350" endPos="0" dir="5400000" sy="-100000" algn="bl" rotWithShape="0"/>
          </a:effectLst>
        </p:spPr>
        <p:txBody>
          <a:bodyPr rtlCol="0" anchor="ctr"/>
          <a:lstStyle/>
          <a:p>
            <a:pPr algn="ctr"/>
            <a:r>
              <a:rPr lang="zh-CN" altLang="en-US" sz="2160" b="1" kern="0" dirty="0">
                <a:solidFill>
                  <a:prstClr val="white"/>
                </a:solidFill>
                <a:cs typeface="+mn-ea"/>
              </a:rPr>
              <a:t>要</a:t>
            </a:r>
          </a:p>
        </p:txBody>
      </p:sp>
      <p:grpSp>
        <p:nvGrpSpPr>
          <p:cNvPr id="17" name="组合 16">
            <a:extLst>
              <a:ext uri="{FF2B5EF4-FFF2-40B4-BE49-F238E27FC236}">
                <a16:creationId xmlns:a16="http://schemas.microsoft.com/office/drawing/2014/main" id="{722E883F-41F7-49F2-8E8F-64C4E882B679}"/>
              </a:ext>
            </a:extLst>
          </p:cNvPr>
          <p:cNvGrpSpPr/>
          <p:nvPr/>
        </p:nvGrpSpPr>
        <p:grpSpPr>
          <a:xfrm>
            <a:off x="6414317" y="3161738"/>
            <a:ext cx="2729683" cy="3145017"/>
            <a:chOff x="1698479" y="2846878"/>
            <a:chExt cx="9796835" cy="4011122"/>
          </a:xfrm>
        </p:grpSpPr>
        <p:sp>
          <p:nvSpPr>
            <p:cNvPr id="18" name="同侧圆角矩形 16">
              <a:extLst>
                <a:ext uri="{FF2B5EF4-FFF2-40B4-BE49-F238E27FC236}">
                  <a16:creationId xmlns:a16="http://schemas.microsoft.com/office/drawing/2014/main" id="{34E92FE3-A9B8-40EA-8AD3-15E0E3919583}"/>
                </a:ext>
              </a:extLst>
            </p:cNvPr>
            <p:cNvSpPr/>
            <p:nvPr/>
          </p:nvSpPr>
          <p:spPr>
            <a:xfrm>
              <a:off x="1698479" y="2846878"/>
              <a:ext cx="9796835" cy="4011122"/>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8C6871DE-0DEB-4BDE-8EA9-8313D4B7D8EA}"/>
                </a:ext>
              </a:extLst>
            </p:cNvPr>
            <p:cNvSpPr/>
            <p:nvPr/>
          </p:nvSpPr>
          <p:spPr>
            <a:xfrm>
              <a:off x="2138331" y="3291537"/>
              <a:ext cx="8783781" cy="2713073"/>
            </a:xfrm>
            <a:prstGeom prst="rect">
              <a:avLst/>
            </a:prstGeom>
          </p:spPr>
          <p:txBody>
            <a:bodyPr wrap="square">
              <a:spAutoFit/>
            </a:bodyPr>
            <a:lstStyle/>
            <a:p>
              <a:pPr algn="just">
                <a:lnSpc>
                  <a:spcPct val="130000"/>
                </a:lnSpc>
              </a:pPr>
              <a:r>
                <a:rPr lang="zh-CN" altLang="en-US" sz="2000" dirty="0">
                  <a:solidFill>
                    <a:schemeClr val="bg1"/>
                  </a:solidFill>
                </a:rPr>
                <a:t>加强重点防控部位人员的物资保障，国务院联防联控机制要及时调配，在京有关部门和单位要给予支持。</a:t>
              </a:r>
              <a:endParaRPr lang="zh-CN" altLang="en-US" sz="2000" b="1" dirty="0">
                <a:solidFill>
                  <a:srgbClr val="FFFF00"/>
                </a:solidFill>
              </a:endParaRPr>
            </a:p>
          </p:txBody>
        </p:sp>
      </p:grpSp>
      <p:sp>
        <p:nvSpPr>
          <p:cNvPr id="20" name="椭圆 19">
            <a:extLst>
              <a:ext uri="{FF2B5EF4-FFF2-40B4-BE49-F238E27FC236}">
                <a16:creationId xmlns:a16="http://schemas.microsoft.com/office/drawing/2014/main" id="{F4C72E72-25B3-4D0A-BCA6-CD13395DDB3F}"/>
              </a:ext>
            </a:extLst>
          </p:cNvPr>
          <p:cNvSpPr/>
          <p:nvPr/>
        </p:nvSpPr>
        <p:spPr>
          <a:xfrm>
            <a:off x="7408604" y="2675573"/>
            <a:ext cx="707991" cy="707991"/>
          </a:xfrm>
          <a:prstGeom prst="ellipse">
            <a:avLst/>
          </a:prstGeom>
          <a:gradFill>
            <a:gsLst>
              <a:gs pos="89000">
                <a:srgbClr val="C00000"/>
              </a:gs>
              <a:gs pos="35000">
                <a:srgbClr val="FF3300"/>
              </a:gs>
            </a:gsLst>
            <a:lin ang="5400000" scaled="1"/>
          </a:gradFill>
          <a:ln w="38100" cap="flat" cmpd="sng" algn="ctr">
            <a:solidFill>
              <a:schemeClr val="bg1"/>
            </a:solidFill>
            <a:prstDash val="solid"/>
          </a:ln>
          <a:effectLst>
            <a:reflection blurRad="6350" endPos="0" dir="5400000" sy="-100000" algn="bl" rotWithShape="0"/>
          </a:effectLst>
        </p:spPr>
        <p:txBody>
          <a:bodyPr rtlCol="0" anchor="ctr"/>
          <a:lstStyle/>
          <a:p>
            <a:pPr algn="ctr"/>
            <a:r>
              <a:rPr lang="zh-CN" altLang="en-US" sz="2160" b="1" kern="0" dirty="0">
                <a:solidFill>
                  <a:prstClr val="white"/>
                </a:solidFill>
                <a:cs typeface="+mn-ea"/>
              </a:rPr>
              <a:t>要</a:t>
            </a:r>
          </a:p>
        </p:txBody>
      </p:sp>
    </p:spTree>
    <p:extLst>
      <p:ext uri="{BB962C8B-B14F-4D97-AF65-F5344CB8AC3E}">
        <p14:creationId xmlns:p14="http://schemas.microsoft.com/office/powerpoint/2010/main" val="169198053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1031875" y="215900"/>
            <a:ext cx="7847013" cy="541338"/>
          </a:xfrm>
        </p:spPr>
        <p:txBody>
          <a:bodyPr/>
          <a:lstStyle/>
          <a:p>
            <a:r>
              <a:rPr lang="zh-CN" altLang="en-US" sz="2400" dirty="0"/>
              <a:t>关于当前加强疫情防控重点工作</a:t>
            </a:r>
          </a:p>
        </p:txBody>
      </p:sp>
      <p:grpSp>
        <p:nvGrpSpPr>
          <p:cNvPr id="3" name="PA-102275">
            <a:extLst>
              <a:ext uri="{FF2B5EF4-FFF2-40B4-BE49-F238E27FC236}">
                <a16:creationId xmlns:a16="http://schemas.microsoft.com/office/drawing/2014/main" id="{CEAFD6C3-5314-49DE-ABB4-F6DA344607DD}"/>
              </a:ext>
            </a:extLst>
          </p:cNvPr>
          <p:cNvGrpSpPr/>
          <p:nvPr>
            <p:custDataLst>
              <p:tags r:id="rId1"/>
            </p:custDataLst>
          </p:nvPr>
        </p:nvGrpSpPr>
        <p:grpSpPr>
          <a:xfrm>
            <a:off x="827993" y="1008045"/>
            <a:ext cx="8254776" cy="1336500"/>
            <a:chOff x="931381" y="735964"/>
            <a:chExt cx="7659403" cy="1285727"/>
          </a:xfrm>
        </p:grpSpPr>
        <p:cxnSp>
          <p:nvCxnSpPr>
            <p:cNvPr id="4" name="PA-直接连接符 4">
              <a:extLst>
                <a:ext uri="{FF2B5EF4-FFF2-40B4-BE49-F238E27FC236}">
                  <a16:creationId xmlns:a16="http://schemas.microsoft.com/office/drawing/2014/main" id="{73B2845B-1905-4041-8BE6-81A3494C7882}"/>
                </a:ext>
              </a:extLst>
            </p:cNvPr>
            <p:cNvCxnSpPr/>
            <p:nvPr>
              <p:custDataLst>
                <p:tags r:id="rId9"/>
              </p:custDataLst>
            </p:nvPr>
          </p:nvCxnSpPr>
          <p:spPr>
            <a:xfrm flipH="1">
              <a:off x="931381" y="1912510"/>
              <a:ext cx="6599026" cy="0"/>
            </a:xfrm>
            <a:prstGeom prst="line">
              <a:avLst/>
            </a:prstGeom>
            <a:noFill/>
            <a:ln w="57150" cap="flat" cmpd="sng" algn="ctr">
              <a:solidFill>
                <a:srgbClr val="B50000"/>
              </a:solidFill>
              <a:prstDash val="solid"/>
              <a:miter lim="800000"/>
            </a:ln>
            <a:effectLst/>
          </p:spPr>
        </p:cxnSp>
        <p:sp>
          <p:nvSpPr>
            <p:cNvPr id="5" name="PA-îṡlíďè">
              <a:extLst>
                <a:ext uri="{FF2B5EF4-FFF2-40B4-BE49-F238E27FC236}">
                  <a16:creationId xmlns:a16="http://schemas.microsoft.com/office/drawing/2014/main" id="{75868416-4425-418E-AF21-5046EED602CD}"/>
                </a:ext>
              </a:extLst>
            </p:cNvPr>
            <p:cNvSpPr/>
            <p:nvPr>
              <p:custDataLst>
                <p:tags r:id="rId10"/>
              </p:custDataLst>
            </p:nvPr>
          </p:nvSpPr>
          <p:spPr>
            <a:xfrm rot="5400000" flipH="1">
              <a:off x="6071763" y="-497329"/>
              <a:ext cx="1285727" cy="3752314"/>
            </a:xfrm>
            <a:custGeom>
              <a:avLst/>
              <a:gdLst>
                <a:gd name="connsiteX0" fmla="*/ 857469 w 1714303"/>
                <a:gd name="connsiteY0" fmla="*/ 0 h 5003085"/>
                <a:gd name="connsiteX1" fmla="*/ 5717 w 1714303"/>
                <a:gd name="connsiteY1" fmla="*/ 763774 h 5003085"/>
                <a:gd name="connsiteX2" fmla="*/ 0 w 1714303"/>
                <a:gd name="connsiteY2" fmla="*/ 2473905 h 5003085"/>
                <a:gd name="connsiteX3" fmla="*/ 2146 w 1714303"/>
                <a:gd name="connsiteY3" fmla="*/ 2473905 h 5003085"/>
                <a:gd name="connsiteX4" fmla="*/ 2146 w 1714303"/>
                <a:gd name="connsiteY4" fmla="*/ 5003085 h 5003085"/>
                <a:gd name="connsiteX5" fmla="*/ 277822 w 1714303"/>
                <a:gd name="connsiteY5" fmla="*/ 5003085 h 5003085"/>
                <a:gd name="connsiteX6" fmla="*/ 277822 w 1714303"/>
                <a:gd name="connsiteY6" fmla="*/ 2473905 h 5003085"/>
                <a:gd name="connsiteX7" fmla="*/ 280424 w 1714303"/>
                <a:gd name="connsiteY7" fmla="*/ 2473905 h 5003085"/>
                <a:gd name="connsiteX8" fmla="*/ 280424 w 1714303"/>
                <a:gd name="connsiteY8" fmla="*/ 808217 h 5003085"/>
                <a:gd name="connsiteX9" fmla="*/ 712176 w 1714303"/>
                <a:gd name="connsiteY9" fmla="*/ 298271 h 5003085"/>
                <a:gd name="connsiteX10" fmla="*/ 1384892 w 1714303"/>
                <a:gd name="connsiteY10" fmla="*/ 661602 h 5003085"/>
                <a:gd name="connsiteX11" fmla="*/ 1017610 w 1714303"/>
                <a:gd name="connsiteY11" fmla="*/ 1389639 h 5003085"/>
                <a:gd name="connsiteX12" fmla="*/ 1006891 w 1714303"/>
                <a:gd name="connsiteY12" fmla="*/ 1263298 h 5003085"/>
                <a:gd name="connsiteX13" fmla="*/ 697726 w 1714303"/>
                <a:gd name="connsiteY13" fmla="*/ 1565463 h 5003085"/>
                <a:gd name="connsiteX14" fmla="*/ 1097799 w 1714303"/>
                <a:gd name="connsiteY14" fmla="*/ 1827652 h 5003085"/>
                <a:gd name="connsiteX15" fmla="*/ 1076759 w 1714303"/>
                <a:gd name="connsiteY15" fmla="*/ 1679777 h 5003085"/>
                <a:gd name="connsiteX16" fmla="*/ 1714303 w 1714303"/>
                <a:gd name="connsiteY16" fmla="*/ 857013 h 5003085"/>
                <a:gd name="connsiteX17" fmla="*/ 857469 w 1714303"/>
                <a:gd name="connsiteY17" fmla="*/ 0 h 5003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4303" h="5003085">
                  <a:moveTo>
                    <a:pt x="857469" y="0"/>
                  </a:moveTo>
                  <a:cubicBezTo>
                    <a:pt x="415873" y="229"/>
                    <a:pt x="52401" y="334466"/>
                    <a:pt x="5717" y="763774"/>
                  </a:cubicBezTo>
                  <a:lnTo>
                    <a:pt x="0" y="2473905"/>
                  </a:lnTo>
                  <a:lnTo>
                    <a:pt x="2146" y="2473905"/>
                  </a:lnTo>
                  <a:lnTo>
                    <a:pt x="2146" y="5003085"/>
                  </a:lnTo>
                  <a:lnTo>
                    <a:pt x="277822" y="5003085"/>
                  </a:lnTo>
                  <a:lnTo>
                    <a:pt x="277822" y="2473905"/>
                  </a:lnTo>
                  <a:lnTo>
                    <a:pt x="280424" y="2473905"/>
                  </a:lnTo>
                  <a:lnTo>
                    <a:pt x="280424" y="808217"/>
                  </a:lnTo>
                  <a:cubicBezTo>
                    <a:pt x="300273" y="566302"/>
                    <a:pt x="471370" y="359208"/>
                    <a:pt x="712176" y="298271"/>
                  </a:cubicBezTo>
                  <a:cubicBezTo>
                    <a:pt x="997046" y="226109"/>
                    <a:pt x="1289777" y="383605"/>
                    <a:pt x="1384892" y="661602"/>
                  </a:cubicBezTo>
                  <a:cubicBezTo>
                    <a:pt x="1488582" y="964340"/>
                    <a:pt x="1322805" y="1293193"/>
                    <a:pt x="1017610" y="1389639"/>
                  </a:cubicBezTo>
                  <a:lnTo>
                    <a:pt x="1006891" y="1263298"/>
                  </a:lnTo>
                  <a:lnTo>
                    <a:pt x="697726" y="1565463"/>
                  </a:lnTo>
                  <a:lnTo>
                    <a:pt x="1097799" y="1827652"/>
                  </a:lnTo>
                  <a:lnTo>
                    <a:pt x="1076759" y="1679777"/>
                  </a:lnTo>
                  <a:cubicBezTo>
                    <a:pt x="1451743" y="1582644"/>
                    <a:pt x="1713827" y="1244513"/>
                    <a:pt x="1714303" y="857013"/>
                  </a:cubicBezTo>
                  <a:cubicBezTo>
                    <a:pt x="1714938" y="383605"/>
                    <a:pt x="1330903" y="-229"/>
                    <a:pt x="857469" y="0"/>
                  </a:cubicBezTo>
                  <a:close/>
                </a:path>
              </a:pathLst>
            </a:custGeom>
            <a:solidFill>
              <a:srgbClr val="C00000"/>
            </a:solidFill>
            <a:ln w="12700">
              <a:noFill/>
              <a:miter lim="400000"/>
            </a:ln>
          </p:spPr>
          <p:txBody>
            <a:bodyPr wrap="square" lIns="29698" rIns="29698">
              <a:noAutofit/>
            </a:bodyPr>
            <a:lstStyle/>
            <a:p>
              <a:pPr>
                <a:defRPr/>
              </a:pPr>
              <a:endParaRPr sz="2600" kern="0">
                <a:solidFill>
                  <a:prstClr val="black"/>
                </a:solidFill>
                <a:latin typeface="Century Gothic" panose="020B0502020202020204" pitchFamily="34" charset="0"/>
                <a:ea typeface="思源宋体 CN" panose="02020400000000000000" pitchFamily="18" charset="-122"/>
                <a:sym typeface="Century Gothic" panose="020B0502020202020204" pitchFamily="34" charset="0"/>
              </a:endParaRPr>
            </a:p>
          </p:txBody>
        </p:sp>
        <p:sp>
          <p:nvSpPr>
            <p:cNvPr id="6" name="PA-ïṩḷídê">
              <a:extLst>
                <a:ext uri="{FF2B5EF4-FFF2-40B4-BE49-F238E27FC236}">
                  <a16:creationId xmlns:a16="http://schemas.microsoft.com/office/drawing/2014/main" id="{F5CF6F74-E1C9-4E76-A0D2-F65B9F8322C8}"/>
                </a:ext>
              </a:extLst>
            </p:cNvPr>
            <p:cNvSpPr/>
            <p:nvPr>
              <p:custDataLst>
                <p:tags r:id="rId11"/>
              </p:custDataLst>
            </p:nvPr>
          </p:nvSpPr>
          <p:spPr>
            <a:xfrm>
              <a:off x="7506026" y="916938"/>
              <a:ext cx="909603" cy="909603"/>
            </a:xfrm>
            <a:prstGeom prst="ellipse">
              <a:avLst/>
            </a:prstGeom>
            <a:solidFill>
              <a:srgbClr val="C00000"/>
            </a:solidFill>
            <a:ln w="76200">
              <a:solidFill>
                <a:srgbClr val="F9EDED"/>
              </a:solidFill>
              <a:miter lim="400000"/>
            </a:ln>
          </p:spPr>
          <p:txBody>
            <a:bodyPr lIns="32998" tIns="32998" rIns="32998" bIns="32998" anchor="ctr"/>
            <a:lstStyle/>
            <a:p>
              <a:pPr algn="ctr" defTabSz="1188085">
                <a:defRPr/>
              </a:pPr>
              <a:r>
                <a:rPr lang="en-US" altLang="zh-CN" sz="4155" b="1" kern="0" dirty="0">
                  <a:solidFill>
                    <a:prstClr val="white"/>
                  </a:solidFill>
                  <a:latin typeface="Century Gothic" panose="020B0502020202020204" pitchFamily="34" charset="0"/>
                  <a:ea typeface="思源宋体 CN" panose="02020400000000000000" pitchFamily="18" charset="-122"/>
                  <a:sym typeface="Century Gothic" panose="020B0502020202020204" pitchFamily="34" charset="0"/>
                </a:rPr>
                <a:t>03</a:t>
              </a:r>
              <a:endParaRPr sz="4155" b="1" kern="0" dirty="0">
                <a:solidFill>
                  <a:prstClr val="white"/>
                </a:solidFill>
                <a:latin typeface="Century Gothic" panose="020B0502020202020204" pitchFamily="34" charset="0"/>
                <a:ea typeface="思源宋体 CN" panose="02020400000000000000" pitchFamily="18" charset="-122"/>
                <a:sym typeface="Century Gothic" panose="020B0502020202020204" pitchFamily="34" charset="0"/>
              </a:endParaRPr>
            </a:p>
          </p:txBody>
        </p:sp>
      </p:grpSp>
      <p:sp>
        <p:nvSpPr>
          <p:cNvPr id="7" name="PA-102276">
            <a:extLst>
              <a:ext uri="{FF2B5EF4-FFF2-40B4-BE49-F238E27FC236}">
                <a16:creationId xmlns:a16="http://schemas.microsoft.com/office/drawing/2014/main" id="{9929B417-6540-4B25-9103-4783CD3EACB1}"/>
              </a:ext>
            </a:extLst>
          </p:cNvPr>
          <p:cNvSpPr txBox="1"/>
          <p:nvPr>
            <p:custDataLst>
              <p:tags r:id="rId2"/>
            </p:custDataLst>
          </p:nvPr>
        </p:nvSpPr>
        <p:spPr>
          <a:xfrm>
            <a:off x="656753" y="1312848"/>
            <a:ext cx="6896929" cy="633761"/>
          </a:xfrm>
          <a:prstGeom prst="rect">
            <a:avLst/>
          </a:prstGeom>
        </p:spPr>
        <p:txBody>
          <a:bodyP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ct val="0"/>
              </a:spcBef>
              <a:buNone/>
            </a:pPr>
            <a:r>
              <a:rPr lang="zh-CN" altLang="en-US" sz="4000" b="1" dirty="0">
                <a:solidFill>
                  <a:srgbClr val="C00000"/>
                </a:solidFill>
                <a:latin typeface="微软雅黑" panose="020B0503020204020204" pitchFamily="34" charset="-122"/>
                <a:ea typeface="微软雅黑" panose="020B0503020204020204" pitchFamily="34" charset="-122"/>
                <a:sym typeface="Century Gothic" panose="020B0502020202020204" pitchFamily="34" charset="0"/>
              </a:rPr>
              <a:t>科学调配医疗力量和重要物资</a:t>
            </a:r>
            <a:endParaRPr lang="en-US" altLang="zh-CN" sz="4000" b="1" dirty="0">
              <a:solidFill>
                <a:srgbClr val="C00000"/>
              </a:solidFill>
              <a:latin typeface="微软雅黑" panose="020B0503020204020204" pitchFamily="34" charset="-122"/>
              <a:ea typeface="微软雅黑" panose="020B0503020204020204" pitchFamily="34" charset="-122"/>
              <a:sym typeface="Century Gothic" panose="020B0502020202020204" pitchFamily="34" charset="0"/>
            </a:endParaRPr>
          </a:p>
        </p:txBody>
      </p:sp>
      <p:sp>
        <p:nvSpPr>
          <p:cNvPr id="8" name="PA-102277">
            <a:extLst>
              <a:ext uri="{FF2B5EF4-FFF2-40B4-BE49-F238E27FC236}">
                <a16:creationId xmlns:a16="http://schemas.microsoft.com/office/drawing/2014/main" id="{F8980193-9F43-4221-8B15-D2E70E5F4DD0}"/>
              </a:ext>
            </a:extLst>
          </p:cNvPr>
          <p:cNvSpPr/>
          <p:nvPr>
            <p:custDataLst>
              <p:tags r:id="rId3"/>
            </p:custDataLst>
          </p:nvPr>
        </p:nvSpPr>
        <p:spPr>
          <a:xfrm>
            <a:off x="202868" y="1515649"/>
            <a:ext cx="333111" cy="321291"/>
          </a:xfrm>
          <a:custGeom>
            <a:avLst/>
            <a:gdLst>
              <a:gd name="connsiteX0" fmla="*/ 158628 w 585904"/>
              <a:gd name="connsiteY0" fmla="*/ 130053 h 585904"/>
              <a:gd name="connsiteX1" fmla="*/ 321527 w 585904"/>
              <a:gd name="connsiteY1" fmla="*/ 130053 h 585904"/>
              <a:gd name="connsiteX2" fmla="*/ 484425 w 585904"/>
              <a:gd name="connsiteY2" fmla="*/ 292952 h 585904"/>
              <a:gd name="connsiteX3" fmla="*/ 321527 w 585904"/>
              <a:gd name="connsiteY3" fmla="*/ 455850 h 585904"/>
              <a:gd name="connsiteX4" fmla="*/ 158628 w 585904"/>
              <a:gd name="connsiteY4" fmla="*/ 455850 h 585904"/>
              <a:gd name="connsiteX5" fmla="*/ 321527 w 585904"/>
              <a:gd name="connsiteY5" fmla="*/ 292952 h 585904"/>
              <a:gd name="connsiteX6" fmla="*/ 292951 w 585904"/>
              <a:gd name="connsiteY6" fmla="*/ 28505 h 585904"/>
              <a:gd name="connsiteX7" fmla="*/ 28504 w 585904"/>
              <a:gd name="connsiteY7" fmla="*/ 292952 h 585904"/>
              <a:gd name="connsiteX8" fmla="*/ 292951 w 585904"/>
              <a:gd name="connsiteY8" fmla="*/ 557399 h 585904"/>
              <a:gd name="connsiteX9" fmla="*/ 557398 w 585904"/>
              <a:gd name="connsiteY9" fmla="*/ 292952 h 585904"/>
              <a:gd name="connsiteX10" fmla="*/ 292951 w 585904"/>
              <a:gd name="connsiteY10" fmla="*/ 28505 h 585904"/>
              <a:gd name="connsiteX11" fmla="*/ 292952 w 585904"/>
              <a:gd name="connsiteY11" fmla="*/ 0 h 585904"/>
              <a:gd name="connsiteX12" fmla="*/ 585904 w 585904"/>
              <a:gd name="connsiteY12" fmla="*/ 292952 h 585904"/>
              <a:gd name="connsiteX13" fmla="*/ 292952 w 585904"/>
              <a:gd name="connsiteY13" fmla="*/ 585904 h 585904"/>
              <a:gd name="connsiteX14" fmla="*/ 0 w 585904"/>
              <a:gd name="connsiteY14" fmla="*/ 292952 h 585904"/>
              <a:gd name="connsiteX15" fmla="*/ 292952 w 585904"/>
              <a:gd name="connsiteY15"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5904" h="585904">
                <a:moveTo>
                  <a:pt x="158628" y="130053"/>
                </a:moveTo>
                <a:lnTo>
                  <a:pt x="321527" y="130053"/>
                </a:lnTo>
                <a:lnTo>
                  <a:pt x="484425" y="292952"/>
                </a:lnTo>
                <a:lnTo>
                  <a:pt x="321527" y="455850"/>
                </a:lnTo>
                <a:lnTo>
                  <a:pt x="158628" y="455850"/>
                </a:lnTo>
                <a:lnTo>
                  <a:pt x="321527" y="292952"/>
                </a:lnTo>
                <a:close/>
                <a:moveTo>
                  <a:pt x="292951" y="28505"/>
                </a:moveTo>
                <a:cubicBezTo>
                  <a:pt x="146901" y="28505"/>
                  <a:pt x="28504" y="146902"/>
                  <a:pt x="28504" y="292952"/>
                </a:cubicBezTo>
                <a:cubicBezTo>
                  <a:pt x="28504" y="439002"/>
                  <a:pt x="146901" y="557399"/>
                  <a:pt x="292951" y="557399"/>
                </a:cubicBezTo>
                <a:cubicBezTo>
                  <a:pt x="439001" y="557399"/>
                  <a:pt x="557398" y="439002"/>
                  <a:pt x="557398" y="292952"/>
                </a:cubicBezTo>
                <a:cubicBezTo>
                  <a:pt x="557398" y="146902"/>
                  <a:pt x="439001" y="28505"/>
                  <a:pt x="292951" y="28505"/>
                </a:cubicBez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C00000"/>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15">
              <a:solidFill>
                <a:srgbClr val="FFFFFF"/>
              </a:solidFill>
              <a:latin typeface="Century Gothic" panose="020B0502020202020204" pitchFamily="34" charset="0"/>
              <a:ea typeface="思源宋体 CN" panose="02020400000000000000" pitchFamily="18" charset="-122"/>
              <a:sym typeface="Century Gothic" panose="020B0502020202020204" pitchFamily="34" charset="0"/>
            </a:endParaRPr>
          </a:p>
        </p:txBody>
      </p:sp>
      <p:cxnSp>
        <p:nvCxnSpPr>
          <p:cNvPr id="9" name="直接连接符 8">
            <a:extLst>
              <a:ext uri="{FF2B5EF4-FFF2-40B4-BE49-F238E27FC236}">
                <a16:creationId xmlns:a16="http://schemas.microsoft.com/office/drawing/2014/main" id="{2F9CCFDF-7162-419C-99E2-EDBF0F0EB597}"/>
              </a:ext>
            </a:extLst>
          </p:cNvPr>
          <p:cNvCxnSpPr/>
          <p:nvPr/>
        </p:nvCxnSpPr>
        <p:spPr>
          <a:xfrm>
            <a:off x="368865" y="2726270"/>
            <a:ext cx="0" cy="3305317"/>
          </a:xfrm>
          <a:prstGeom prst="line">
            <a:avLst/>
          </a:prstGeom>
          <a:noFill/>
          <a:ln w="6350" cap="flat" cmpd="sng" algn="ctr">
            <a:solidFill>
              <a:srgbClr val="FF9500"/>
            </a:solidFill>
            <a:prstDash val="solid"/>
            <a:miter lim="800000"/>
          </a:ln>
          <a:effectLst/>
        </p:spPr>
      </p:cxnSp>
      <p:sp>
        <p:nvSpPr>
          <p:cNvPr id="10" name="PA_圆角矩形 12">
            <a:extLst>
              <a:ext uri="{FF2B5EF4-FFF2-40B4-BE49-F238E27FC236}">
                <a16:creationId xmlns:a16="http://schemas.microsoft.com/office/drawing/2014/main" id="{57E6215F-67D5-49FD-8EEE-E0D4D1FC23A3}"/>
              </a:ext>
            </a:extLst>
          </p:cNvPr>
          <p:cNvSpPr>
            <a:spLocks noChangeAspect="1"/>
          </p:cNvSpPr>
          <p:nvPr>
            <p:custDataLst>
              <p:tags r:id="rId4"/>
            </p:custDataLst>
          </p:nvPr>
        </p:nvSpPr>
        <p:spPr>
          <a:xfrm>
            <a:off x="155225" y="2781271"/>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r>
              <a:rPr lang="zh-CN" altLang="en-US"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要</a:t>
            </a:r>
          </a:p>
        </p:txBody>
      </p:sp>
      <p:sp>
        <p:nvSpPr>
          <p:cNvPr id="11" name="矩形 10">
            <a:extLst>
              <a:ext uri="{FF2B5EF4-FFF2-40B4-BE49-F238E27FC236}">
                <a16:creationId xmlns:a16="http://schemas.microsoft.com/office/drawing/2014/main" id="{2C3D4541-6B88-451A-9F51-9598F7CE4F3B}"/>
              </a:ext>
            </a:extLst>
          </p:cNvPr>
          <p:cNvSpPr/>
          <p:nvPr/>
        </p:nvSpPr>
        <p:spPr>
          <a:xfrm>
            <a:off x="656753" y="2595353"/>
            <a:ext cx="8332020" cy="830997"/>
          </a:xfrm>
          <a:prstGeom prst="rect">
            <a:avLst/>
          </a:prstGeom>
          <a:noFill/>
        </p:spPr>
        <p:txBody>
          <a:bodyPr wrap="square">
            <a:spAutoFit/>
          </a:bodyPr>
          <a:lstStyle/>
          <a:p>
            <a:pPr algn="just">
              <a:defRPr/>
            </a:pPr>
            <a:r>
              <a:rPr lang="zh-CN" altLang="en-US" sz="1600"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关心关爱一线医务人员，落实防护物资、生活物资保障和防护措施，统筹安排轮休，加强心理疏导，落实工资待遇、临时性工作补助、卫生防疫津贴待遇，完善激励机制，帮助他们解除后顾之忧，使他们始终保持昂扬斗志、旺盛精力，持续健康投入抗疫斗争。</a:t>
            </a:r>
            <a:endParaRPr lang="en-US" altLang="zh-CN" sz="1600"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2" name="PA_圆角矩形 12">
            <a:extLst>
              <a:ext uri="{FF2B5EF4-FFF2-40B4-BE49-F238E27FC236}">
                <a16:creationId xmlns:a16="http://schemas.microsoft.com/office/drawing/2014/main" id="{AB5A374D-E812-45BF-B854-B4929C962CF7}"/>
              </a:ext>
            </a:extLst>
          </p:cNvPr>
          <p:cNvSpPr>
            <a:spLocks noChangeAspect="1"/>
          </p:cNvSpPr>
          <p:nvPr>
            <p:custDataLst>
              <p:tags r:id="rId5"/>
            </p:custDataLst>
          </p:nvPr>
        </p:nvSpPr>
        <p:spPr>
          <a:xfrm>
            <a:off x="155225" y="3503385"/>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r>
              <a:rPr lang="zh-CN" altLang="en-US"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要</a:t>
            </a:r>
          </a:p>
        </p:txBody>
      </p:sp>
      <p:sp>
        <p:nvSpPr>
          <p:cNvPr id="13" name="矩形 12">
            <a:extLst>
              <a:ext uri="{FF2B5EF4-FFF2-40B4-BE49-F238E27FC236}">
                <a16:creationId xmlns:a16="http://schemas.microsoft.com/office/drawing/2014/main" id="{96F49482-513B-4431-A9AD-DF7AC561EE0C}"/>
              </a:ext>
            </a:extLst>
          </p:cNvPr>
          <p:cNvSpPr/>
          <p:nvPr/>
        </p:nvSpPr>
        <p:spPr>
          <a:xfrm>
            <a:off x="656753" y="3450817"/>
            <a:ext cx="8332020" cy="584775"/>
          </a:xfrm>
          <a:prstGeom prst="rect">
            <a:avLst/>
          </a:prstGeom>
          <a:noFill/>
        </p:spPr>
        <p:txBody>
          <a:bodyPr wrap="square">
            <a:spAutoFit/>
          </a:bodyPr>
          <a:lstStyle/>
          <a:p>
            <a:pPr algn="just">
              <a:defRPr/>
            </a:pPr>
            <a:r>
              <a:rPr lang="zh-CN" altLang="en-US" sz="1600"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切实加强防止医院感染工作，做好医务人员科学防护和培训，对已被感染的医务人员全部免费治疗，尽最大努力减少牺牲。</a:t>
            </a:r>
            <a:endParaRPr lang="en-US" altLang="zh-CN" sz="1600"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4" name="PA_圆角矩形 12">
            <a:extLst>
              <a:ext uri="{FF2B5EF4-FFF2-40B4-BE49-F238E27FC236}">
                <a16:creationId xmlns:a16="http://schemas.microsoft.com/office/drawing/2014/main" id="{D528EA9A-B70E-4602-9474-96A29A4D68D9}"/>
              </a:ext>
            </a:extLst>
          </p:cNvPr>
          <p:cNvSpPr>
            <a:spLocks noChangeAspect="1"/>
          </p:cNvSpPr>
          <p:nvPr>
            <p:custDataLst>
              <p:tags r:id="rId6"/>
            </p:custDataLst>
          </p:nvPr>
        </p:nvSpPr>
        <p:spPr>
          <a:xfrm>
            <a:off x="155225" y="4159241"/>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r>
              <a:rPr lang="zh-CN" altLang="en-US"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要</a:t>
            </a:r>
          </a:p>
        </p:txBody>
      </p:sp>
      <p:sp>
        <p:nvSpPr>
          <p:cNvPr id="15" name="矩形 14">
            <a:extLst>
              <a:ext uri="{FF2B5EF4-FFF2-40B4-BE49-F238E27FC236}">
                <a16:creationId xmlns:a16="http://schemas.microsoft.com/office/drawing/2014/main" id="{86656B26-F4F8-44A5-A507-316022CB815A}"/>
              </a:ext>
            </a:extLst>
          </p:cNvPr>
          <p:cNvSpPr/>
          <p:nvPr/>
        </p:nvSpPr>
        <p:spPr>
          <a:xfrm>
            <a:off x="656753" y="4097148"/>
            <a:ext cx="8332020" cy="584775"/>
          </a:xfrm>
          <a:prstGeom prst="rect">
            <a:avLst/>
          </a:prstGeom>
          <a:noFill/>
        </p:spPr>
        <p:txBody>
          <a:bodyPr wrap="square">
            <a:spAutoFit/>
          </a:bodyPr>
          <a:lstStyle/>
          <a:p>
            <a:pPr algn="just">
              <a:defRPr/>
            </a:pPr>
            <a:r>
              <a:rPr lang="zh-CN" altLang="en-US" sz="1600"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尽快出台关心关爱的政策举措，及时安排免费体检，将来要增加带薪休假时间，并将抗疫表现列入职称评定指标之中。</a:t>
            </a:r>
            <a:endParaRPr lang="en-US" altLang="zh-CN" sz="1600"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6" name="PA_圆角矩形 12">
            <a:extLst>
              <a:ext uri="{FF2B5EF4-FFF2-40B4-BE49-F238E27FC236}">
                <a16:creationId xmlns:a16="http://schemas.microsoft.com/office/drawing/2014/main" id="{AF8E1A7F-6FA9-404C-A1A4-550DCF0F676B}"/>
              </a:ext>
            </a:extLst>
          </p:cNvPr>
          <p:cNvSpPr>
            <a:spLocks noChangeAspect="1"/>
          </p:cNvSpPr>
          <p:nvPr>
            <p:custDataLst>
              <p:tags r:id="rId7"/>
            </p:custDataLst>
          </p:nvPr>
        </p:nvSpPr>
        <p:spPr>
          <a:xfrm>
            <a:off x="155225" y="4807094"/>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r>
              <a:rPr lang="zh-CN" altLang="en-US"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要</a:t>
            </a:r>
          </a:p>
        </p:txBody>
      </p:sp>
      <p:sp>
        <p:nvSpPr>
          <p:cNvPr id="17" name="矩形 16">
            <a:extLst>
              <a:ext uri="{FF2B5EF4-FFF2-40B4-BE49-F238E27FC236}">
                <a16:creationId xmlns:a16="http://schemas.microsoft.com/office/drawing/2014/main" id="{67F8ED20-0A2E-469B-8AC8-3E3A6FA8BEF8}"/>
              </a:ext>
            </a:extLst>
          </p:cNvPr>
          <p:cNvSpPr/>
          <p:nvPr/>
        </p:nvSpPr>
        <p:spPr>
          <a:xfrm>
            <a:off x="656753" y="4854719"/>
            <a:ext cx="8332020" cy="338554"/>
          </a:xfrm>
          <a:prstGeom prst="rect">
            <a:avLst/>
          </a:prstGeom>
          <a:noFill/>
        </p:spPr>
        <p:txBody>
          <a:bodyPr wrap="square">
            <a:spAutoFit/>
          </a:bodyPr>
          <a:lstStyle/>
          <a:p>
            <a:pPr algn="just">
              <a:defRPr/>
            </a:pPr>
            <a:r>
              <a:rPr lang="zh-CN" altLang="en-US" sz="1600"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扩大国内生产，尽快满足相关医疗需求。</a:t>
            </a:r>
            <a:endParaRPr lang="en-US" altLang="zh-CN" sz="1600"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8" name="PA_圆角矩形 12">
            <a:extLst>
              <a:ext uri="{FF2B5EF4-FFF2-40B4-BE49-F238E27FC236}">
                <a16:creationId xmlns:a16="http://schemas.microsoft.com/office/drawing/2014/main" id="{A2104640-54E0-421F-AB30-C163559069FB}"/>
              </a:ext>
            </a:extLst>
          </p:cNvPr>
          <p:cNvSpPr>
            <a:spLocks noChangeAspect="1"/>
          </p:cNvSpPr>
          <p:nvPr>
            <p:custDataLst>
              <p:tags r:id="rId8"/>
            </p:custDataLst>
          </p:nvPr>
        </p:nvSpPr>
        <p:spPr>
          <a:xfrm>
            <a:off x="155225" y="5459837"/>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r>
              <a:rPr lang="zh-CN" altLang="en-US"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要</a:t>
            </a:r>
          </a:p>
        </p:txBody>
      </p:sp>
      <p:sp>
        <p:nvSpPr>
          <p:cNvPr id="19" name="矩形 18">
            <a:extLst>
              <a:ext uri="{FF2B5EF4-FFF2-40B4-BE49-F238E27FC236}">
                <a16:creationId xmlns:a16="http://schemas.microsoft.com/office/drawing/2014/main" id="{79C7B6E8-D3BC-4D30-AC14-ACB6476BA87C}"/>
              </a:ext>
            </a:extLst>
          </p:cNvPr>
          <p:cNvSpPr/>
          <p:nvPr/>
        </p:nvSpPr>
        <p:spPr>
          <a:xfrm>
            <a:off x="656753" y="5401249"/>
            <a:ext cx="8332020" cy="584775"/>
          </a:xfrm>
          <a:prstGeom prst="rect">
            <a:avLst/>
          </a:prstGeom>
          <a:noFill/>
        </p:spPr>
        <p:txBody>
          <a:bodyPr wrap="square">
            <a:spAutoFit/>
          </a:bodyPr>
          <a:lstStyle/>
          <a:p>
            <a:pPr algn="just">
              <a:defRPr/>
            </a:pPr>
            <a:r>
              <a:rPr lang="zh-CN" altLang="en-US" sz="1600"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密切监测市场供需动态，积极组织蔬菜和畜禽等生产，增加肉蛋奶等供给，畅通运输通道和物流配送，着重解决好生活必需品供应的“最后一公里”问题。</a:t>
            </a:r>
            <a:endParaRPr lang="en-US" altLang="zh-CN" sz="1600"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Tree>
    <p:extLst>
      <p:ext uri="{BB962C8B-B14F-4D97-AF65-F5344CB8AC3E}">
        <p14:creationId xmlns:p14="http://schemas.microsoft.com/office/powerpoint/2010/main" val="45206359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1031875" y="215900"/>
            <a:ext cx="7847013" cy="541338"/>
          </a:xfrm>
        </p:spPr>
        <p:txBody>
          <a:bodyPr/>
          <a:lstStyle/>
          <a:p>
            <a:r>
              <a:rPr lang="zh-CN" altLang="en-US" sz="2400" dirty="0"/>
              <a:t>关于当前加强疫情防控重点工作</a:t>
            </a:r>
          </a:p>
        </p:txBody>
      </p:sp>
      <p:grpSp>
        <p:nvGrpSpPr>
          <p:cNvPr id="3" name="PA-102275">
            <a:extLst>
              <a:ext uri="{FF2B5EF4-FFF2-40B4-BE49-F238E27FC236}">
                <a16:creationId xmlns:a16="http://schemas.microsoft.com/office/drawing/2014/main" id="{E43FF4DB-F13A-4154-AE04-0F0922F2D131}"/>
              </a:ext>
            </a:extLst>
          </p:cNvPr>
          <p:cNvGrpSpPr/>
          <p:nvPr>
            <p:custDataLst>
              <p:tags r:id="rId1"/>
            </p:custDataLst>
          </p:nvPr>
        </p:nvGrpSpPr>
        <p:grpSpPr>
          <a:xfrm flipH="1">
            <a:off x="344488" y="1166261"/>
            <a:ext cx="8534400" cy="1432606"/>
            <a:chOff x="931381" y="735964"/>
            <a:chExt cx="7659403" cy="1285727"/>
          </a:xfrm>
        </p:grpSpPr>
        <p:cxnSp>
          <p:nvCxnSpPr>
            <p:cNvPr id="4" name="PA-直接连接符 4">
              <a:extLst>
                <a:ext uri="{FF2B5EF4-FFF2-40B4-BE49-F238E27FC236}">
                  <a16:creationId xmlns:a16="http://schemas.microsoft.com/office/drawing/2014/main" id="{ED510AB5-010C-4FCA-BD3C-9AD0D9FACEDB}"/>
                </a:ext>
              </a:extLst>
            </p:cNvPr>
            <p:cNvCxnSpPr/>
            <p:nvPr>
              <p:custDataLst>
                <p:tags r:id="rId12"/>
              </p:custDataLst>
            </p:nvPr>
          </p:nvCxnSpPr>
          <p:spPr>
            <a:xfrm flipH="1">
              <a:off x="931381" y="1912510"/>
              <a:ext cx="6599026" cy="0"/>
            </a:xfrm>
            <a:prstGeom prst="line">
              <a:avLst/>
            </a:prstGeom>
            <a:noFill/>
            <a:ln w="57150" cap="flat" cmpd="sng" algn="ctr">
              <a:solidFill>
                <a:srgbClr val="B50000"/>
              </a:solidFill>
              <a:prstDash val="solid"/>
              <a:miter lim="800000"/>
            </a:ln>
            <a:effectLst/>
          </p:spPr>
        </p:cxnSp>
        <p:sp>
          <p:nvSpPr>
            <p:cNvPr id="5" name="PA-îṡlíďè">
              <a:extLst>
                <a:ext uri="{FF2B5EF4-FFF2-40B4-BE49-F238E27FC236}">
                  <a16:creationId xmlns:a16="http://schemas.microsoft.com/office/drawing/2014/main" id="{2A0C43E7-A199-4C90-811A-D4C50FC088C7}"/>
                </a:ext>
              </a:extLst>
            </p:cNvPr>
            <p:cNvSpPr/>
            <p:nvPr>
              <p:custDataLst>
                <p:tags r:id="rId13"/>
              </p:custDataLst>
            </p:nvPr>
          </p:nvSpPr>
          <p:spPr>
            <a:xfrm rot="5400000" flipH="1">
              <a:off x="6071763" y="-497329"/>
              <a:ext cx="1285727" cy="3752314"/>
            </a:xfrm>
            <a:custGeom>
              <a:avLst/>
              <a:gdLst>
                <a:gd name="connsiteX0" fmla="*/ 857469 w 1714303"/>
                <a:gd name="connsiteY0" fmla="*/ 0 h 5003085"/>
                <a:gd name="connsiteX1" fmla="*/ 5717 w 1714303"/>
                <a:gd name="connsiteY1" fmla="*/ 763774 h 5003085"/>
                <a:gd name="connsiteX2" fmla="*/ 0 w 1714303"/>
                <a:gd name="connsiteY2" fmla="*/ 2473905 h 5003085"/>
                <a:gd name="connsiteX3" fmla="*/ 2146 w 1714303"/>
                <a:gd name="connsiteY3" fmla="*/ 2473905 h 5003085"/>
                <a:gd name="connsiteX4" fmla="*/ 2146 w 1714303"/>
                <a:gd name="connsiteY4" fmla="*/ 5003085 h 5003085"/>
                <a:gd name="connsiteX5" fmla="*/ 277822 w 1714303"/>
                <a:gd name="connsiteY5" fmla="*/ 5003085 h 5003085"/>
                <a:gd name="connsiteX6" fmla="*/ 277822 w 1714303"/>
                <a:gd name="connsiteY6" fmla="*/ 2473905 h 5003085"/>
                <a:gd name="connsiteX7" fmla="*/ 280424 w 1714303"/>
                <a:gd name="connsiteY7" fmla="*/ 2473905 h 5003085"/>
                <a:gd name="connsiteX8" fmla="*/ 280424 w 1714303"/>
                <a:gd name="connsiteY8" fmla="*/ 808217 h 5003085"/>
                <a:gd name="connsiteX9" fmla="*/ 712176 w 1714303"/>
                <a:gd name="connsiteY9" fmla="*/ 298271 h 5003085"/>
                <a:gd name="connsiteX10" fmla="*/ 1384892 w 1714303"/>
                <a:gd name="connsiteY10" fmla="*/ 661602 h 5003085"/>
                <a:gd name="connsiteX11" fmla="*/ 1017610 w 1714303"/>
                <a:gd name="connsiteY11" fmla="*/ 1389639 h 5003085"/>
                <a:gd name="connsiteX12" fmla="*/ 1006891 w 1714303"/>
                <a:gd name="connsiteY12" fmla="*/ 1263298 h 5003085"/>
                <a:gd name="connsiteX13" fmla="*/ 697726 w 1714303"/>
                <a:gd name="connsiteY13" fmla="*/ 1565463 h 5003085"/>
                <a:gd name="connsiteX14" fmla="*/ 1097799 w 1714303"/>
                <a:gd name="connsiteY14" fmla="*/ 1827652 h 5003085"/>
                <a:gd name="connsiteX15" fmla="*/ 1076759 w 1714303"/>
                <a:gd name="connsiteY15" fmla="*/ 1679777 h 5003085"/>
                <a:gd name="connsiteX16" fmla="*/ 1714303 w 1714303"/>
                <a:gd name="connsiteY16" fmla="*/ 857013 h 5003085"/>
                <a:gd name="connsiteX17" fmla="*/ 857469 w 1714303"/>
                <a:gd name="connsiteY17" fmla="*/ 0 h 5003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4303" h="5003085">
                  <a:moveTo>
                    <a:pt x="857469" y="0"/>
                  </a:moveTo>
                  <a:cubicBezTo>
                    <a:pt x="415873" y="229"/>
                    <a:pt x="52401" y="334466"/>
                    <a:pt x="5717" y="763774"/>
                  </a:cubicBezTo>
                  <a:lnTo>
                    <a:pt x="0" y="2473905"/>
                  </a:lnTo>
                  <a:lnTo>
                    <a:pt x="2146" y="2473905"/>
                  </a:lnTo>
                  <a:lnTo>
                    <a:pt x="2146" y="5003085"/>
                  </a:lnTo>
                  <a:lnTo>
                    <a:pt x="277822" y="5003085"/>
                  </a:lnTo>
                  <a:lnTo>
                    <a:pt x="277822" y="2473905"/>
                  </a:lnTo>
                  <a:lnTo>
                    <a:pt x="280424" y="2473905"/>
                  </a:lnTo>
                  <a:lnTo>
                    <a:pt x="280424" y="808217"/>
                  </a:lnTo>
                  <a:cubicBezTo>
                    <a:pt x="300273" y="566302"/>
                    <a:pt x="471370" y="359208"/>
                    <a:pt x="712176" y="298271"/>
                  </a:cubicBezTo>
                  <a:cubicBezTo>
                    <a:pt x="997046" y="226109"/>
                    <a:pt x="1289777" y="383605"/>
                    <a:pt x="1384892" y="661602"/>
                  </a:cubicBezTo>
                  <a:cubicBezTo>
                    <a:pt x="1488582" y="964340"/>
                    <a:pt x="1322805" y="1293193"/>
                    <a:pt x="1017610" y="1389639"/>
                  </a:cubicBezTo>
                  <a:lnTo>
                    <a:pt x="1006891" y="1263298"/>
                  </a:lnTo>
                  <a:lnTo>
                    <a:pt x="697726" y="1565463"/>
                  </a:lnTo>
                  <a:lnTo>
                    <a:pt x="1097799" y="1827652"/>
                  </a:lnTo>
                  <a:lnTo>
                    <a:pt x="1076759" y="1679777"/>
                  </a:lnTo>
                  <a:cubicBezTo>
                    <a:pt x="1451743" y="1582644"/>
                    <a:pt x="1713827" y="1244513"/>
                    <a:pt x="1714303" y="857013"/>
                  </a:cubicBezTo>
                  <a:cubicBezTo>
                    <a:pt x="1714938" y="383605"/>
                    <a:pt x="1330903" y="-229"/>
                    <a:pt x="857469" y="0"/>
                  </a:cubicBezTo>
                  <a:close/>
                </a:path>
              </a:pathLst>
            </a:custGeom>
            <a:solidFill>
              <a:srgbClr val="C00000"/>
            </a:solidFill>
            <a:ln w="12700">
              <a:noFill/>
              <a:miter lim="400000"/>
            </a:ln>
          </p:spPr>
          <p:txBody>
            <a:bodyPr wrap="square" lIns="29698" rIns="29698">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sz="2600" b="0" i="0" u="none" strike="noStrike" kern="0" cap="none" spc="0" normalizeH="0" baseline="0" noProof="0">
                <a:ln>
                  <a:noFill/>
                </a:ln>
                <a:solidFill>
                  <a:prstClr val="black"/>
                </a:solidFill>
                <a:effectLst/>
                <a:uLnTx/>
                <a:uFillTx/>
                <a:latin typeface="Century Gothic" panose="020B0502020202020204" pitchFamily="34" charset="0"/>
                <a:ea typeface="思源宋体 CN" panose="02020400000000000000" pitchFamily="18" charset="-122"/>
                <a:sym typeface="Century Gothic" panose="020B0502020202020204" pitchFamily="34" charset="0"/>
              </a:endParaRPr>
            </a:p>
          </p:txBody>
        </p:sp>
        <p:sp>
          <p:nvSpPr>
            <p:cNvPr id="6" name="PA-ïṩḷídê">
              <a:extLst>
                <a:ext uri="{FF2B5EF4-FFF2-40B4-BE49-F238E27FC236}">
                  <a16:creationId xmlns:a16="http://schemas.microsoft.com/office/drawing/2014/main" id="{DE1C359C-1F4D-44F0-BD37-F2D8234F99A3}"/>
                </a:ext>
              </a:extLst>
            </p:cNvPr>
            <p:cNvSpPr/>
            <p:nvPr>
              <p:custDataLst>
                <p:tags r:id="rId14"/>
              </p:custDataLst>
            </p:nvPr>
          </p:nvSpPr>
          <p:spPr>
            <a:xfrm>
              <a:off x="7506026" y="916938"/>
              <a:ext cx="909603" cy="909603"/>
            </a:xfrm>
            <a:prstGeom prst="ellipse">
              <a:avLst/>
            </a:prstGeom>
            <a:solidFill>
              <a:srgbClr val="C00000"/>
            </a:solidFill>
            <a:ln w="76200">
              <a:solidFill>
                <a:srgbClr val="F9EDED"/>
              </a:solidFill>
              <a:miter lim="400000"/>
            </a:ln>
          </p:spPr>
          <p:txBody>
            <a:bodyPr lIns="32998" tIns="32998" rIns="32998" bIns="32998" anchor="ctr"/>
            <a:lstStyle/>
            <a:p>
              <a:pPr marL="0" marR="0" lvl="0" indent="0" algn="ctr" defTabSz="1188085" eaLnBrk="1" fontAlgn="auto" latinLnBrk="0" hangingPunct="1">
                <a:lnSpc>
                  <a:spcPct val="100000"/>
                </a:lnSpc>
                <a:spcBef>
                  <a:spcPts val="0"/>
                </a:spcBef>
                <a:spcAft>
                  <a:spcPts val="0"/>
                </a:spcAft>
                <a:buClrTx/>
                <a:buSzTx/>
                <a:buFontTx/>
                <a:buNone/>
                <a:defRPr/>
              </a:pPr>
              <a:r>
                <a:rPr kumimoji="0" lang="en-US" altLang="zh-CN" sz="4155" b="1" i="0" u="none" strike="noStrike" kern="0" cap="none" spc="0" normalizeH="0" baseline="0" noProof="0" dirty="0">
                  <a:ln>
                    <a:noFill/>
                  </a:ln>
                  <a:solidFill>
                    <a:prstClr val="white"/>
                  </a:solidFill>
                  <a:effectLst/>
                  <a:uLnTx/>
                  <a:uFillTx/>
                  <a:latin typeface="Century Gothic" panose="020B0502020202020204" pitchFamily="34" charset="0"/>
                  <a:ea typeface="思源宋体 CN" panose="02020400000000000000" pitchFamily="18" charset="-122"/>
                  <a:sym typeface="Century Gothic" panose="020B0502020202020204" pitchFamily="34" charset="0"/>
                </a:rPr>
                <a:t>04</a:t>
              </a:r>
              <a:endParaRPr kumimoji="0" sz="4155" b="1" i="0" u="none" strike="noStrike" kern="0" cap="none" spc="0" normalizeH="0" baseline="0" noProof="0" dirty="0">
                <a:ln>
                  <a:noFill/>
                </a:ln>
                <a:solidFill>
                  <a:prstClr val="white"/>
                </a:solidFill>
                <a:effectLst/>
                <a:uLnTx/>
                <a:uFillTx/>
                <a:latin typeface="Century Gothic" panose="020B0502020202020204" pitchFamily="34" charset="0"/>
                <a:ea typeface="思源宋体 CN" panose="02020400000000000000" pitchFamily="18" charset="-122"/>
                <a:sym typeface="Century Gothic" panose="020B0502020202020204" pitchFamily="34" charset="0"/>
              </a:endParaRPr>
            </a:p>
          </p:txBody>
        </p:sp>
      </p:grpSp>
      <p:sp>
        <p:nvSpPr>
          <p:cNvPr id="7" name="PA-102276">
            <a:extLst>
              <a:ext uri="{FF2B5EF4-FFF2-40B4-BE49-F238E27FC236}">
                <a16:creationId xmlns:a16="http://schemas.microsoft.com/office/drawing/2014/main" id="{D5F2431E-4747-4A3E-B0E6-8FC550CAB056}"/>
              </a:ext>
            </a:extLst>
          </p:cNvPr>
          <p:cNvSpPr txBox="1"/>
          <p:nvPr>
            <p:custDataLst>
              <p:tags r:id="rId2"/>
            </p:custDataLst>
          </p:nvPr>
        </p:nvSpPr>
        <p:spPr>
          <a:xfrm flipH="1">
            <a:off x="2328039" y="1362223"/>
            <a:ext cx="5748810" cy="792061"/>
          </a:xfrm>
          <a:prstGeom prst="rect">
            <a:avLst/>
          </a:prstGeom>
        </p:spPr>
        <p:txBody>
          <a:bodyP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ct val="0"/>
              </a:spcBef>
              <a:buNone/>
            </a:pPr>
            <a:r>
              <a:rPr lang="zh-CN" altLang="en-US" sz="4800" b="1" dirty="0">
                <a:solidFill>
                  <a:srgbClr val="C00000"/>
                </a:solidFill>
                <a:latin typeface="微软雅黑" panose="020B0503020204020204" pitchFamily="34" charset="-122"/>
                <a:ea typeface="微软雅黑" panose="020B0503020204020204" pitchFamily="34" charset="-122"/>
                <a:sym typeface="Century Gothic" panose="020B0502020202020204" pitchFamily="34" charset="0"/>
              </a:rPr>
              <a:t>加快科技研发攻关</a:t>
            </a:r>
            <a:endParaRPr lang="en-US" altLang="zh-CN" sz="4800" b="1" dirty="0">
              <a:solidFill>
                <a:srgbClr val="C00000"/>
              </a:solidFill>
              <a:latin typeface="微软雅黑" panose="020B0503020204020204" pitchFamily="34" charset="-122"/>
              <a:ea typeface="微软雅黑" panose="020B0503020204020204" pitchFamily="34" charset="-122"/>
              <a:sym typeface="Century Gothic" panose="020B0502020202020204" pitchFamily="34" charset="0"/>
            </a:endParaRPr>
          </a:p>
        </p:txBody>
      </p:sp>
      <p:sp>
        <p:nvSpPr>
          <p:cNvPr id="8" name="PA-102277">
            <a:extLst>
              <a:ext uri="{FF2B5EF4-FFF2-40B4-BE49-F238E27FC236}">
                <a16:creationId xmlns:a16="http://schemas.microsoft.com/office/drawing/2014/main" id="{79AF9FB1-BFB2-4941-BF00-5DC0498DAD6D}"/>
              </a:ext>
            </a:extLst>
          </p:cNvPr>
          <p:cNvSpPr/>
          <p:nvPr>
            <p:custDataLst>
              <p:tags r:id="rId3"/>
            </p:custDataLst>
          </p:nvPr>
        </p:nvSpPr>
        <p:spPr>
          <a:xfrm flipH="1">
            <a:off x="7928277" y="1575121"/>
            <a:ext cx="401543" cy="401543"/>
          </a:xfrm>
          <a:custGeom>
            <a:avLst/>
            <a:gdLst>
              <a:gd name="connsiteX0" fmla="*/ 158628 w 585904"/>
              <a:gd name="connsiteY0" fmla="*/ 130053 h 585904"/>
              <a:gd name="connsiteX1" fmla="*/ 321527 w 585904"/>
              <a:gd name="connsiteY1" fmla="*/ 130053 h 585904"/>
              <a:gd name="connsiteX2" fmla="*/ 484425 w 585904"/>
              <a:gd name="connsiteY2" fmla="*/ 292952 h 585904"/>
              <a:gd name="connsiteX3" fmla="*/ 321527 w 585904"/>
              <a:gd name="connsiteY3" fmla="*/ 455850 h 585904"/>
              <a:gd name="connsiteX4" fmla="*/ 158628 w 585904"/>
              <a:gd name="connsiteY4" fmla="*/ 455850 h 585904"/>
              <a:gd name="connsiteX5" fmla="*/ 321527 w 585904"/>
              <a:gd name="connsiteY5" fmla="*/ 292952 h 585904"/>
              <a:gd name="connsiteX6" fmla="*/ 292951 w 585904"/>
              <a:gd name="connsiteY6" fmla="*/ 28505 h 585904"/>
              <a:gd name="connsiteX7" fmla="*/ 28504 w 585904"/>
              <a:gd name="connsiteY7" fmla="*/ 292952 h 585904"/>
              <a:gd name="connsiteX8" fmla="*/ 292951 w 585904"/>
              <a:gd name="connsiteY8" fmla="*/ 557399 h 585904"/>
              <a:gd name="connsiteX9" fmla="*/ 557398 w 585904"/>
              <a:gd name="connsiteY9" fmla="*/ 292952 h 585904"/>
              <a:gd name="connsiteX10" fmla="*/ 292951 w 585904"/>
              <a:gd name="connsiteY10" fmla="*/ 28505 h 585904"/>
              <a:gd name="connsiteX11" fmla="*/ 292952 w 585904"/>
              <a:gd name="connsiteY11" fmla="*/ 0 h 585904"/>
              <a:gd name="connsiteX12" fmla="*/ 585904 w 585904"/>
              <a:gd name="connsiteY12" fmla="*/ 292952 h 585904"/>
              <a:gd name="connsiteX13" fmla="*/ 292952 w 585904"/>
              <a:gd name="connsiteY13" fmla="*/ 585904 h 585904"/>
              <a:gd name="connsiteX14" fmla="*/ 0 w 585904"/>
              <a:gd name="connsiteY14" fmla="*/ 292952 h 585904"/>
              <a:gd name="connsiteX15" fmla="*/ 292952 w 585904"/>
              <a:gd name="connsiteY15"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5904" h="585904">
                <a:moveTo>
                  <a:pt x="158628" y="130053"/>
                </a:moveTo>
                <a:lnTo>
                  <a:pt x="321527" y="130053"/>
                </a:lnTo>
                <a:lnTo>
                  <a:pt x="484425" y="292952"/>
                </a:lnTo>
                <a:lnTo>
                  <a:pt x="321527" y="455850"/>
                </a:lnTo>
                <a:lnTo>
                  <a:pt x="158628" y="455850"/>
                </a:lnTo>
                <a:lnTo>
                  <a:pt x="321527" y="292952"/>
                </a:lnTo>
                <a:close/>
                <a:moveTo>
                  <a:pt x="292951" y="28505"/>
                </a:moveTo>
                <a:cubicBezTo>
                  <a:pt x="146901" y="28505"/>
                  <a:pt x="28504" y="146902"/>
                  <a:pt x="28504" y="292952"/>
                </a:cubicBezTo>
                <a:cubicBezTo>
                  <a:pt x="28504" y="439002"/>
                  <a:pt x="146901" y="557399"/>
                  <a:pt x="292951" y="557399"/>
                </a:cubicBezTo>
                <a:cubicBezTo>
                  <a:pt x="439001" y="557399"/>
                  <a:pt x="557398" y="439002"/>
                  <a:pt x="557398" y="292952"/>
                </a:cubicBezTo>
                <a:cubicBezTo>
                  <a:pt x="557398" y="146902"/>
                  <a:pt x="439001" y="28505"/>
                  <a:pt x="292951" y="28505"/>
                </a:cubicBez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C00000"/>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15" b="0" i="0" u="none" strike="noStrike" kern="1200" cap="none" spc="0" normalizeH="0" baseline="0" noProof="0">
              <a:ln>
                <a:noFill/>
              </a:ln>
              <a:solidFill>
                <a:srgbClr val="FFFFFF"/>
              </a:solidFill>
              <a:effectLst/>
              <a:uLnTx/>
              <a:uFillTx/>
              <a:latin typeface="Century Gothic" panose="020B0502020202020204" pitchFamily="34" charset="0"/>
              <a:ea typeface="思源宋体 CN" panose="02020400000000000000" pitchFamily="18" charset="-122"/>
              <a:cs typeface="+mn-cs"/>
              <a:sym typeface="Century Gothic" panose="020B0502020202020204" pitchFamily="34" charset="0"/>
            </a:endParaRPr>
          </a:p>
        </p:txBody>
      </p:sp>
      <p:sp>
        <p:nvSpPr>
          <p:cNvPr id="9" name="PA-1022137">
            <a:extLst>
              <a:ext uri="{FF2B5EF4-FFF2-40B4-BE49-F238E27FC236}">
                <a16:creationId xmlns:a16="http://schemas.microsoft.com/office/drawing/2014/main" id="{F810BA2F-D5E7-452E-AA44-AF684A7B6B7E}"/>
              </a:ext>
            </a:extLst>
          </p:cNvPr>
          <p:cNvSpPr/>
          <p:nvPr>
            <p:custDataLst>
              <p:tags r:id="rId4"/>
            </p:custDataLst>
          </p:nvPr>
        </p:nvSpPr>
        <p:spPr bwMode="auto">
          <a:xfrm>
            <a:off x="233108" y="2826847"/>
            <a:ext cx="4292352" cy="1876365"/>
          </a:xfrm>
          <a:prstGeom prst="rect">
            <a:avLst/>
          </a:prstGeom>
          <a:noFill/>
          <a:ln w="9525" cap="flat" cmpd="sng" algn="ctr">
            <a:solidFill>
              <a:srgbClr val="FFFFFF">
                <a:lumMod val="75000"/>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3D3D3D"/>
              </a:solidFill>
              <a:effectLst/>
              <a:uLnTx/>
              <a:uFillTx/>
              <a:latin typeface="Arial" panose="020B0604020202020204" pitchFamily="34" charset="0"/>
              <a:ea typeface="宋体" panose="02010600030101010101" pitchFamily="2" charset="-122"/>
            </a:endParaRPr>
          </a:p>
        </p:txBody>
      </p:sp>
      <p:sp>
        <p:nvSpPr>
          <p:cNvPr id="10" name="PA-1022139">
            <a:extLst>
              <a:ext uri="{FF2B5EF4-FFF2-40B4-BE49-F238E27FC236}">
                <a16:creationId xmlns:a16="http://schemas.microsoft.com/office/drawing/2014/main" id="{9AE0868B-0A9D-4E4E-B3A4-AB4A478071EC}"/>
              </a:ext>
            </a:extLst>
          </p:cNvPr>
          <p:cNvSpPr/>
          <p:nvPr>
            <p:custDataLst>
              <p:tags r:id="rId5"/>
            </p:custDataLst>
          </p:nvPr>
        </p:nvSpPr>
        <p:spPr>
          <a:xfrm>
            <a:off x="344487" y="2875896"/>
            <a:ext cx="3938614" cy="1504386"/>
          </a:xfrm>
          <a:prstGeom prst="rect">
            <a:avLst/>
          </a:prstGeom>
        </p:spPr>
        <p:txBody>
          <a:bodyPr wrap="square">
            <a:spAutoFit/>
          </a:bodyPr>
          <a:lstStyle/>
          <a:p>
            <a:pPr algn="just" fontAlgn="base">
              <a:lnSpc>
                <a:spcPct val="130000"/>
              </a:lnSpc>
              <a:spcBef>
                <a:spcPct val="0"/>
              </a:spcBef>
              <a:spcAft>
                <a:spcPct val="0"/>
              </a:spcAft>
              <a:defRPr/>
            </a:pPr>
            <a:r>
              <a:rPr lang="zh-CN" altLang="en-US" b="1" kern="0" dirty="0">
                <a:solidFill>
                  <a:srgbClr val="C00000"/>
                </a:solidFill>
                <a:latin typeface="+mn-ea"/>
              </a:rPr>
              <a:t>要</a:t>
            </a:r>
            <a:r>
              <a:rPr lang="zh-CN" altLang="en-US" kern="0" dirty="0">
                <a:latin typeface="+mn-ea"/>
              </a:rPr>
              <a:t>综合多学科力量开展科研攻关，加强传染源、传播致病机理等理论研究，为复工复产复课等制定更有针对性和操作性的防控指南。</a:t>
            </a:r>
          </a:p>
        </p:txBody>
      </p:sp>
      <p:sp>
        <p:nvSpPr>
          <p:cNvPr id="12" name="PA-1022139">
            <a:extLst>
              <a:ext uri="{FF2B5EF4-FFF2-40B4-BE49-F238E27FC236}">
                <a16:creationId xmlns:a16="http://schemas.microsoft.com/office/drawing/2014/main" id="{415F3288-7EA4-452B-9AE6-C453A679E6C4}"/>
              </a:ext>
            </a:extLst>
          </p:cNvPr>
          <p:cNvSpPr/>
          <p:nvPr>
            <p:custDataLst>
              <p:tags r:id="rId6"/>
            </p:custDataLst>
          </p:nvPr>
        </p:nvSpPr>
        <p:spPr>
          <a:xfrm>
            <a:off x="4779999" y="2794547"/>
            <a:ext cx="4163397" cy="1864485"/>
          </a:xfrm>
          <a:prstGeom prst="rect">
            <a:avLst/>
          </a:prstGeom>
        </p:spPr>
        <p:txBody>
          <a:bodyPr wrap="square">
            <a:spAutoFit/>
          </a:bodyPr>
          <a:lstStyle/>
          <a:p>
            <a:pPr algn="just" fontAlgn="base">
              <a:lnSpc>
                <a:spcPct val="130000"/>
              </a:lnSpc>
              <a:spcBef>
                <a:spcPct val="0"/>
              </a:spcBef>
              <a:spcAft>
                <a:spcPct val="0"/>
              </a:spcAft>
              <a:defRPr/>
            </a:pPr>
            <a:r>
              <a:rPr lang="zh-CN" altLang="en-US" b="1" kern="0" dirty="0">
                <a:solidFill>
                  <a:srgbClr val="C00000"/>
                </a:solidFill>
                <a:latin typeface="+mn-ea"/>
              </a:rPr>
              <a:t>要</a:t>
            </a:r>
            <a:r>
              <a:rPr lang="zh-CN" altLang="en-US" kern="0" dirty="0">
                <a:latin typeface="+mn-ea"/>
              </a:rPr>
              <a:t>加大药品和疫苗研发力度，同临床、防控实践相结合，注重调动科研院所、高校、企业等的积极性，在确保安全性和有效性的基础上推广有效的临床应用经验，力争早日取得突破。</a:t>
            </a:r>
          </a:p>
        </p:txBody>
      </p:sp>
      <p:sp>
        <p:nvSpPr>
          <p:cNvPr id="13" name="PA-1022137">
            <a:extLst>
              <a:ext uri="{FF2B5EF4-FFF2-40B4-BE49-F238E27FC236}">
                <a16:creationId xmlns:a16="http://schemas.microsoft.com/office/drawing/2014/main" id="{9C18A150-F4B5-4A50-89D0-1AFD8E01F447}"/>
              </a:ext>
            </a:extLst>
          </p:cNvPr>
          <p:cNvSpPr/>
          <p:nvPr>
            <p:custDataLst>
              <p:tags r:id="rId7"/>
            </p:custDataLst>
          </p:nvPr>
        </p:nvSpPr>
        <p:spPr bwMode="auto">
          <a:xfrm>
            <a:off x="250684" y="4895763"/>
            <a:ext cx="4274776" cy="1332073"/>
          </a:xfrm>
          <a:prstGeom prst="rect">
            <a:avLst/>
          </a:prstGeom>
          <a:noFill/>
          <a:ln w="9525" cap="flat" cmpd="sng" algn="ctr">
            <a:solidFill>
              <a:srgbClr val="FFFFFF">
                <a:lumMod val="75000"/>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3D3D3D"/>
              </a:solidFill>
              <a:effectLst/>
              <a:uLnTx/>
              <a:uFillTx/>
              <a:latin typeface="Arial" panose="020B0604020202020204" pitchFamily="34" charset="0"/>
              <a:ea typeface="宋体" panose="02010600030101010101" pitchFamily="2" charset="-122"/>
            </a:endParaRPr>
          </a:p>
        </p:txBody>
      </p:sp>
      <p:sp>
        <p:nvSpPr>
          <p:cNvPr id="14" name="PA-1022139">
            <a:extLst>
              <a:ext uri="{FF2B5EF4-FFF2-40B4-BE49-F238E27FC236}">
                <a16:creationId xmlns:a16="http://schemas.microsoft.com/office/drawing/2014/main" id="{0287C420-5C1E-4357-9CD2-FA8FCCF9DF4E}"/>
              </a:ext>
            </a:extLst>
          </p:cNvPr>
          <p:cNvSpPr/>
          <p:nvPr>
            <p:custDataLst>
              <p:tags r:id="rId8"/>
            </p:custDataLst>
          </p:nvPr>
        </p:nvSpPr>
        <p:spPr>
          <a:xfrm>
            <a:off x="344487" y="5169704"/>
            <a:ext cx="4163397" cy="784189"/>
          </a:xfrm>
          <a:prstGeom prst="rect">
            <a:avLst/>
          </a:prstGeom>
        </p:spPr>
        <p:txBody>
          <a:bodyPr wrap="square">
            <a:spAutoFit/>
          </a:bodyPr>
          <a:lstStyle/>
          <a:p>
            <a:pPr algn="just" fontAlgn="base">
              <a:lnSpc>
                <a:spcPct val="130000"/>
              </a:lnSpc>
              <a:spcBef>
                <a:spcPct val="0"/>
              </a:spcBef>
              <a:spcAft>
                <a:spcPct val="0"/>
              </a:spcAft>
              <a:defRPr/>
            </a:pPr>
            <a:r>
              <a:rPr lang="zh-CN" altLang="en-US" b="1" kern="0" dirty="0">
                <a:solidFill>
                  <a:srgbClr val="C00000"/>
                </a:solidFill>
                <a:latin typeface="+mn-ea"/>
              </a:rPr>
              <a:t>要</a:t>
            </a:r>
            <a:r>
              <a:rPr lang="zh-CN" altLang="en-US" kern="0" dirty="0">
                <a:latin typeface="+mn-ea"/>
              </a:rPr>
              <a:t>加强病例分析研究，及时总结推广有效诊疗方案。</a:t>
            </a:r>
          </a:p>
        </p:txBody>
      </p:sp>
      <p:sp>
        <p:nvSpPr>
          <p:cNvPr id="15" name="PA-1022137">
            <a:extLst>
              <a:ext uri="{FF2B5EF4-FFF2-40B4-BE49-F238E27FC236}">
                <a16:creationId xmlns:a16="http://schemas.microsoft.com/office/drawing/2014/main" id="{59A44E12-9C55-4199-A8C9-C9A23996641F}"/>
              </a:ext>
            </a:extLst>
          </p:cNvPr>
          <p:cNvSpPr/>
          <p:nvPr>
            <p:custDataLst>
              <p:tags r:id="rId9"/>
            </p:custDataLst>
          </p:nvPr>
        </p:nvSpPr>
        <p:spPr bwMode="auto">
          <a:xfrm>
            <a:off x="4695401" y="4895761"/>
            <a:ext cx="4292352" cy="1332073"/>
          </a:xfrm>
          <a:prstGeom prst="rect">
            <a:avLst/>
          </a:prstGeom>
          <a:noFill/>
          <a:ln w="9525" cap="flat" cmpd="sng" algn="ctr">
            <a:solidFill>
              <a:srgbClr val="FFFFFF">
                <a:lumMod val="75000"/>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3D3D3D"/>
              </a:solidFill>
              <a:effectLst/>
              <a:uLnTx/>
              <a:uFillTx/>
              <a:latin typeface="Arial" panose="020B0604020202020204" pitchFamily="34" charset="0"/>
              <a:ea typeface="宋体" panose="02010600030101010101" pitchFamily="2" charset="-122"/>
            </a:endParaRPr>
          </a:p>
        </p:txBody>
      </p:sp>
      <p:sp>
        <p:nvSpPr>
          <p:cNvPr id="16" name="PA-1022139">
            <a:extLst>
              <a:ext uri="{FF2B5EF4-FFF2-40B4-BE49-F238E27FC236}">
                <a16:creationId xmlns:a16="http://schemas.microsoft.com/office/drawing/2014/main" id="{57274E9E-A3B3-4261-AF2E-ED7DB11DFDAB}"/>
              </a:ext>
            </a:extLst>
          </p:cNvPr>
          <p:cNvSpPr/>
          <p:nvPr>
            <p:custDataLst>
              <p:tags r:id="rId10"/>
            </p:custDataLst>
          </p:nvPr>
        </p:nvSpPr>
        <p:spPr>
          <a:xfrm>
            <a:off x="4833136" y="5127705"/>
            <a:ext cx="4163397" cy="784189"/>
          </a:xfrm>
          <a:prstGeom prst="rect">
            <a:avLst/>
          </a:prstGeom>
        </p:spPr>
        <p:txBody>
          <a:bodyPr wrap="square">
            <a:spAutoFit/>
          </a:bodyPr>
          <a:lstStyle/>
          <a:p>
            <a:pPr algn="just" fontAlgn="base">
              <a:lnSpc>
                <a:spcPct val="130000"/>
              </a:lnSpc>
              <a:spcBef>
                <a:spcPct val="0"/>
              </a:spcBef>
              <a:spcAft>
                <a:spcPct val="0"/>
              </a:spcAft>
              <a:defRPr/>
            </a:pPr>
            <a:r>
              <a:rPr lang="zh-CN" altLang="en-US" b="1" kern="0" dirty="0">
                <a:solidFill>
                  <a:srgbClr val="C00000"/>
                </a:solidFill>
                <a:latin typeface="+mn-ea"/>
              </a:rPr>
              <a:t>要</a:t>
            </a:r>
            <a:r>
              <a:rPr lang="zh-CN" altLang="en-US" kern="0" dirty="0">
                <a:latin typeface="+mn-ea"/>
              </a:rPr>
              <a:t>充分运用大数据分析等方法支撑疫情防控工作。</a:t>
            </a:r>
          </a:p>
        </p:txBody>
      </p:sp>
      <p:sp>
        <p:nvSpPr>
          <p:cNvPr id="22" name="PA-1022137">
            <a:extLst>
              <a:ext uri="{FF2B5EF4-FFF2-40B4-BE49-F238E27FC236}">
                <a16:creationId xmlns:a16="http://schemas.microsoft.com/office/drawing/2014/main" id="{3173D18B-9D2E-4259-9F94-49EFBDCFB8CF}"/>
              </a:ext>
            </a:extLst>
          </p:cNvPr>
          <p:cNvSpPr/>
          <p:nvPr>
            <p:custDataLst>
              <p:tags r:id="rId11"/>
            </p:custDataLst>
          </p:nvPr>
        </p:nvSpPr>
        <p:spPr bwMode="auto">
          <a:xfrm>
            <a:off x="4695401" y="2826847"/>
            <a:ext cx="4292352" cy="1864484"/>
          </a:xfrm>
          <a:prstGeom prst="rect">
            <a:avLst/>
          </a:prstGeom>
          <a:noFill/>
          <a:ln w="9525" cap="flat" cmpd="sng" algn="ctr">
            <a:solidFill>
              <a:srgbClr val="FFFFFF">
                <a:lumMod val="75000"/>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3D3D3D"/>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59768845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1031875" y="215900"/>
            <a:ext cx="7847013" cy="541338"/>
          </a:xfrm>
        </p:spPr>
        <p:txBody>
          <a:bodyPr/>
          <a:lstStyle/>
          <a:p>
            <a:r>
              <a:rPr lang="zh-CN" altLang="en-US" sz="2400" dirty="0"/>
              <a:t>关于当前加强疫情防控重点工作</a:t>
            </a:r>
          </a:p>
        </p:txBody>
      </p:sp>
      <p:grpSp>
        <p:nvGrpSpPr>
          <p:cNvPr id="3" name="PA-102275">
            <a:extLst>
              <a:ext uri="{FF2B5EF4-FFF2-40B4-BE49-F238E27FC236}">
                <a16:creationId xmlns:a16="http://schemas.microsoft.com/office/drawing/2014/main" id="{2C91D1E9-525B-4AF6-AC53-588969ABA936}"/>
              </a:ext>
            </a:extLst>
          </p:cNvPr>
          <p:cNvGrpSpPr/>
          <p:nvPr>
            <p:custDataLst>
              <p:tags r:id="rId1"/>
            </p:custDataLst>
          </p:nvPr>
        </p:nvGrpSpPr>
        <p:grpSpPr>
          <a:xfrm>
            <a:off x="590828" y="1172100"/>
            <a:ext cx="8275604" cy="1389164"/>
            <a:chOff x="931381" y="735964"/>
            <a:chExt cx="7659403" cy="1285727"/>
          </a:xfrm>
        </p:grpSpPr>
        <p:cxnSp>
          <p:nvCxnSpPr>
            <p:cNvPr id="4" name="PA-直接连接符 4">
              <a:extLst>
                <a:ext uri="{FF2B5EF4-FFF2-40B4-BE49-F238E27FC236}">
                  <a16:creationId xmlns:a16="http://schemas.microsoft.com/office/drawing/2014/main" id="{B0486DF2-1C03-4079-9C69-ECFFC6E50D2B}"/>
                </a:ext>
              </a:extLst>
            </p:cNvPr>
            <p:cNvCxnSpPr/>
            <p:nvPr>
              <p:custDataLst>
                <p:tags r:id="rId4"/>
              </p:custDataLst>
            </p:nvPr>
          </p:nvCxnSpPr>
          <p:spPr>
            <a:xfrm flipH="1">
              <a:off x="931381" y="1912510"/>
              <a:ext cx="6599026" cy="0"/>
            </a:xfrm>
            <a:prstGeom prst="line">
              <a:avLst/>
            </a:prstGeom>
            <a:noFill/>
            <a:ln w="57150" cap="flat" cmpd="sng" algn="ctr">
              <a:solidFill>
                <a:srgbClr val="B50000"/>
              </a:solidFill>
              <a:prstDash val="solid"/>
              <a:miter lim="800000"/>
            </a:ln>
            <a:effectLst/>
          </p:spPr>
        </p:cxnSp>
        <p:sp>
          <p:nvSpPr>
            <p:cNvPr id="5" name="PA-îṡlíďè">
              <a:extLst>
                <a:ext uri="{FF2B5EF4-FFF2-40B4-BE49-F238E27FC236}">
                  <a16:creationId xmlns:a16="http://schemas.microsoft.com/office/drawing/2014/main" id="{CD745C0B-AF9F-49F2-8B92-33AA69C08820}"/>
                </a:ext>
              </a:extLst>
            </p:cNvPr>
            <p:cNvSpPr/>
            <p:nvPr>
              <p:custDataLst>
                <p:tags r:id="rId5"/>
              </p:custDataLst>
            </p:nvPr>
          </p:nvSpPr>
          <p:spPr>
            <a:xfrm rot="5400000" flipH="1">
              <a:off x="6071763" y="-497329"/>
              <a:ext cx="1285727" cy="3752314"/>
            </a:xfrm>
            <a:custGeom>
              <a:avLst/>
              <a:gdLst>
                <a:gd name="connsiteX0" fmla="*/ 857469 w 1714303"/>
                <a:gd name="connsiteY0" fmla="*/ 0 h 5003085"/>
                <a:gd name="connsiteX1" fmla="*/ 5717 w 1714303"/>
                <a:gd name="connsiteY1" fmla="*/ 763774 h 5003085"/>
                <a:gd name="connsiteX2" fmla="*/ 0 w 1714303"/>
                <a:gd name="connsiteY2" fmla="*/ 2473905 h 5003085"/>
                <a:gd name="connsiteX3" fmla="*/ 2146 w 1714303"/>
                <a:gd name="connsiteY3" fmla="*/ 2473905 h 5003085"/>
                <a:gd name="connsiteX4" fmla="*/ 2146 w 1714303"/>
                <a:gd name="connsiteY4" fmla="*/ 5003085 h 5003085"/>
                <a:gd name="connsiteX5" fmla="*/ 277822 w 1714303"/>
                <a:gd name="connsiteY5" fmla="*/ 5003085 h 5003085"/>
                <a:gd name="connsiteX6" fmla="*/ 277822 w 1714303"/>
                <a:gd name="connsiteY6" fmla="*/ 2473905 h 5003085"/>
                <a:gd name="connsiteX7" fmla="*/ 280424 w 1714303"/>
                <a:gd name="connsiteY7" fmla="*/ 2473905 h 5003085"/>
                <a:gd name="connsiteX8" fmla="*/ 280424 w 1714303"/>
                <a:gd name="connsiteY8" fmla="*/ 808217 h 5003085"/>
                <a:gd name="connsiteX9" fmla="*/ 712176 w 1714303"/>
                <a:gd name="connsiteY9" fmla="*/ 298271 h 5003085"/>
                <a:gd name="connsiteX10" fmla="*/ 1384892 w 1714303"/>
                <a:gd name="connsiteY10" fmla="*/ 661602 h 5003085"/>
                <a:gd name="connsiteX11" fmla="*/ 1017610 w 1714303"/>
                <a:gd name="connsiteY11" fmla="*/ 1389639 h 5003085"/>
                <a:gd name="connsiteX12" fmla="*/ 1006891 w 1714303"/>
                <a:gd name="connsiteY12" fmla="*/ 1263298 h 5003085"/>
                <a:gd name="connsiteX13" fmla="*/ 697726 w 1714303"/>
                <a:gd name="connsiteY13" fmla="*/ 1565463 h 5003085"/>
                <a:gd name="connsiteX14" fmla="*/ 1097799 w 1714303"/>
                <a:gd name="connsiteY14" fmla="*/ 1827652 h 5003085"/>
                <a:gd name="connsiteX15" fmla="*/ 1076759 w 1714303"/>
                <a:gd name="connsiteY15" fmla="*/ 1679777 h 5003085"/>
                <a:gd name="connsiteX16" fmla="*/ 1714303 w 1714303"/>
                <a:gd name="connsiteY16" fmla="*/ 857013 h 5003085"/>
                <a:gd name="connsiteX17" fmla="*/ 857469 w 1714303"/>
                <a:gd name="connsiteY17" fmla="*/ 0 h 5003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4303" h="5003085">
                  <a:moveTo>
                    <a:pt x="857469" y="0"/>
                  </a:moveTo>
                  <a:cubicBezTo>
                    <a:pt x="415873" y="229"/>
                    <a:pt x="52401" y="334466"/>
                    <a:pt x="5717" y="763774"/>
                  </a:cubicBezTo>
                  <a:lnTo>
                    <a:pt x="0" y="2473905"/>
                  </a:lnTo>
                  <a:lnTo>
                    <a:pt x="2146" y="2473905"/>
                  </a:lnTo>
                  <a:lnTo>
                    <a:pt x="2146" y="5003085"/>
                  </a:lnTo>
                  <a:lnTo>
                    <a:pt x="277822" y="5003085"/>
                  </a:lnTo>
                  <a:lnTo>
                    <a:pt x="277822" y="2473905"/>
                  </a:lnTo>
                  <a:lnTo>
                    <a:pt x="280424" y="2473905"/>
                  </a:lnTo>
                  <a:lnTo>
                    <a:pt x="280424" y="808217"/>
                  </a:lnTo>
                  <a:cubicBezTo>
                    <a:pt x="300273" y="566302"/>
                    <a:pt x="471370" y="359208"/>
                    <a:pt x="712176" y="298271"/>
                  </a:cubicBezTo>
                  <a:cubicBezTo>
                    <a:pt x="997046" y="226109"/>
                    <a:pt x="1289777" y="383605"/>
                    <a:pt x="1384892" y="661602"/>
                  </a:cubicBezTo>
                  <a:cubicBezTo>
                    <a:pt x="1488582" y="964340"/>
                    <a:pt x="1322805" y="1293193"/>
                    <a:pt x="1017610" y="1389639"/>
                  </a:cubicBezTo>
                  <a:lnTo>
                    <a:pt x="1006891" y="1263298"/>
                  </a:lnTo>
                  <a:lnTo>
                    <a:pt x="697726" y="1565463"/>
                  </a:lnTo>
                  <a:lnTo>
                    <a:pt x="1097799" y="1827652"/>
                  </a:lnTo>
                  <a:lnTo>
                    <a:pt x="1076759" y="1679777"/>
                  </a:lnTo>
                  <a:cubicBezTo>
                    <a:pt x="1451743" y="1582644"/>
                    <a:pt x="1713827" y="1244513"/>
                    <a:pt x="1714303" y="857013"/>
                  </a:cubicBezTo>
                  <a:cubicBezTo>
                    <a:pt x="1714938" y="383605"/>
                    <a:pt x="1330903" y="-229"/>
                    <a:pt x="857469" y="0"/>
                  </a:cubicBezTo>
                  <a:close/>
                </a:path>
              </a:pathLst>
            </a:custGeom>
            <a:solidFill>
              <a:srgbClr val="C00000"/>
            </a:solidFill>
            <a:ln w="12700">
              <a:noFill/>
              <a:miter lim="400000"/>
            </a:ln>
          </p:spPr>
          <p:txBody>
            <a:bodyPr wrap="square" lIns="29698" rIns="29698">
              <a:noAutofit/>
            </a:bodyPr>
            <a:lstStyle/>
            <a:p>
              <a:pPr>
                <a:defRPr/>
              </a:pPr>
              <a:endParaRPr sz="2600" kern="0">
                <a:solidFill>
                  <a:prstClr val="black"/>
                </a:solidFill>
                <a:latin typeface="Century Gothic" panose="020B0502020202020204" pitchFamily="34" charset="0"/>
                <a:ea typeface="思源宋体 CN" panose="02020400000000000000" pitchFamily="18" charset="-122"/>
                <a:sym typeface="Century Gothic" panose="020B0502020202020204" pitchFamily="34" charset="0"/>
              </a:endParaRPr>
            </a:p>
          </p:txBody>
        </p:sp>
        <p:sp>
          <p:nvSpPr>
            <p:cNvPr id="6" name="PA-ïṩḷídê">
              <a:extLst>
                <a:ext uri="{FF2B5EF4-FFF2-40B4-BE49-F238E27FC236}">
                  <a16:creationId xmlns:a16="http://schemas.microsoft.com/office/drawing/2014/main" id="{E7DB8B3C-7F4C-46D0-BBE9-2B318C63403E}"/>
                </a:ext>
              </a:extLst>
            </p:cNvPr>
            <p:cNvSpPr/>
            <p:nvPr>
              <p:custDataLst>
                <p:tags r:id="rId6"/>
              </p:custDataLst>
            </p:nvPr>
          </p:nvSpPr>
          <p:spPr>
            <a:xfrm>
              <a:off x="7506026" y="916938"/>
              <a:ext cx="909603" cy="909603"/>
            </a:xfrm>
            <a:prstGeom prst="ellipse">
              <a:avLst/>
            </a:prstGeom>
            <a:solidFill>
              <a:srgbClr val="C00000"/>
            </a:solidFill>
            <a:ln w="76200">
              <a:solidFill>
                <a:srgbClr val="F9EDED"/>
              </a:solidFill>
              <a:miter lim="400000"/>
            </a:ln>
          </p:spPr>
          <p:txBody>
            <a:bodyPr lIns="32998" tIns="32998" rIns="32998" bIns="32998" anchor="ctr"/>
            <a:lstStyle/>
            <a:p>
              <a:pPr algn="ctr" defTabSz="1188085">
                <a:defRPr/>
              </a:pPr>
              <a:r>
                <a:rPr lang="en-US" altLang="zh-CN" sz="4155" b="1" kern="0" dirty="0">
                  <a:solidFill>
                    <a:prstClr val="white"/>
                  </a:solidFill>
                  <a:latin typeface="Century Gothic" panose="020B0502020202020204" pitchFamily="34" charset="0"/>
                  <a:ea typeface="思源宋体 CN" panose="02020400000000000000" pitchFamily="18" charset="-122"/>
                  <a:sym typeface="Century Gothic" panose="020B0502020202020204" pitchFamily="34" charset="0"/>
                </a:rPr>
                <a:t>05</a:t>
              </a:r>
              <a:endParaRPr sz="4155" b="1" kern="0" dirty="0">
                <a:solidFill>
                  <a:prstClr val="white"/>
                </a:solidFill>
                <a:latin typeface="Century Gothic" panose="020B0502020202020204" pitchFamily="34" charset="0"/>
                <a:ea typeface="思源宋体 CN" panose="02020400000000000000" pitchFamily="18" charset="-122"/>
                <a:sym typeface="Century Gothic" panose="020B0502020202020204" pitchFamily="34" charset="0"/>
              </a:endParaRPr>
            </a:p>
          </p:txBody>
        </p:sp>
      </p:grpSp>
      <p:sp>
        <p:nvSpPr>
          <p:cNvPr id="7" name="PA-102276">
            <a:extLst>
              <a:ext uri="{FF2B5EF4-FFF2-40B4-BE49-F238E27FC236}">
                <a16:creationId xmlns:a16="http://schemas.microsoft.com/office/drawing/2014/main" id="{499E8A9E-14BF-4E80-9C6C-5BBBF7792690}"/>
              </a:ext>
            </a:extLst>
          </p:cNvPr>
          <p:cNvSpPr txBox="1"/>
          <p:nvPr>
            <p:custDataLst>
              <p:tags r:id="rId2"/>
            </p:custDataLst>
          </p:nvPr>
        </p:nvSpPr>
        <p:spPr>
          <a:xfrm>
            <a:off x="1262351" y="1340251"/>
            <a:ext cx="5786871" cy="792061"/>
          </a:xfrm>
          <a:prstGeom prst="rect">
            <a:avLst/>
          </a:prstGeom>
        </p:spPr>
        <p:txBody>
          <a:bodyP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ct val="0"/>
              </a:spcBef>
              <a:buNone/>
            </a:pPr>
            <a:r>
              <a:rPr lang="zh-CN" altLang="en-US" sz="4400" b="1" dirty="0">
                <a:solidFill>
                  <a:srgbClr val="C00000"/>
                </a:solidFill>
                <a:latin typeface="微软雅黑" panose="020B0503020204020204" pitchFamily="34" charset="-122"/>
                <a:ea typeface="微软雅黑" panose="020B0503020204020204" pitchFamily="34" charset="-122"/>
                <a:sym typeface="Century Gothic" panose="020B0502020202020204" pitchFamily="34" charset="0"/>
              </a:rPr>
              <a:t>扩大国际和地区合作</a:t>
            </a:r>
            <a:endParaRPr lang="en-US" altLang="zh-CN" sz="4400" b="1" dirty="0">
              <a:solidFill>
                <a:srgbClr val="C00000"/>
              </a:solidFill>
              <a:latin typeface="微软雅黑" panose="020B0503020204020204" pitchFamily="34" charset="-122"/>
              <a:ea typeface="微软雅黑" panose="020B0503020204020204" pitchFamily="34" charset="-122"/>
              <a:sym typeface="Century Gothic" panose="020B0502020202020204" pitchFamily="34" charset="0"/>
            </a:endParaRPr>
          </a:p>
        </p:txBody>
      </p:sp>
      <p:sp>
        <p:nvSpPr>
          <p:cNvPr id="8" name="PA-102277">
            <a:extLst>
              <a:ext uri="{FF2B5EF4-FFF2-40B4-BE49-F238E27FC236}">
                <a16:creationId xmlns:a16="http://schemas.microsoft.com/office/drawing/2014/main" id="{0EDF7232-1F91-484D-812B-D9F031A4C46F}"/>
              </a:ext>
            </a:extLst>
          </p:cNvPr>
          <p:cNvSpPr/>
          <p:nvPr>
            <p:custDataLst>
              <p:tags r:id="rId3"/>
            </p:custDataLst>
          </p:nvPr>
        </p:nvSpPr>
        <p:spPr>
          <a:xfrm>
            <a:off x="416396" y="1541175"/>
            <a:ext cx="401543" cy="401543"/>
          </a:xfrm>
          <a:custGeom>
            <a:avLst/>
            <a:gdLst>
              <a:gd name="connsiteX0" fmla="*/ 158628 w 585904"/>
              <a:gd name="connsiteY0" fmla="*/ 130053 h 585904"/>
              <a:gd name="connsiteX1" fmla="*/ 321527 w 585904"/>
              <a:gd name="connsiteY1" fmla="*/ 130053 h 585904"/>
              <a:gd name="connsiteX2" fmla="*/ 484425 w 585904"/>
              <a:gd name="connsiteY2" fmla="*/ 292952 h 585904"/>
              <a:gd name="connsiteX3" fmla="*/ 321527 w 585904"/>
              <a:gd name="connsiteY3" fmla="*/ 455850 h 585904"/>
              <a:gd name="connsiteX4" fmla="*/ 158628 w 585904"/>
              <a:gd name="connsiteY4" fmla="*/ 455850 h 585904"/>
              <a:gd name="connsiteX5" fmla="*/ 321527 w 585904"/>
              <a:gd name="connsiteY5" fmla="*/ 292952 h 585904"/>
              <a:gd name="connsiteX6" fmla="*/ 292951 w 585904"/>
              <a:gd name="connsiteY6" fmla="*/ 28505 h 585904"/>
              <a:gd name="connsiteX7" fmla="*/ 28504 w 585904"/>
              <a:gd name="connsiteY7" fmla="*/ 292952 h 585904"/>
              <a:gd name="connsiteX8" fmla="*/ 292951 w 585904"/>
              <a:gd name="connsiteY8" fmla="*/ 557399 h 585904"/>
              <a:gd name="connsiteX9" fmla="*/ 557398 w 585904"/>
              <a:gd name="connsiteY9" fmla="*/ 292952 h 585904"/>
              <a:gd name="connsiteX10" fmla="*/ 292951 w 585904"/>
              <a:gd name="connsiteY10" fmla="*/ 28505 h 585904"/>
              <a:gd name="connsiteX11" fmla="*/ 292952 w 585904"/>
              <a:gd name="connsiteY11" fmla="*/ 0 h 585904"/>
              <a:gd name="connsiteX12" fmla="*/ 585904 w 585904"/>
              <a:gd name="connsiteY12" fmla="*/ 292952 h 585904"/>
              <a:gd name="connsiteX13" fmla="*/ 292952 w 585904"/>
              <a:gd name="connsiteY13" fmla="*/ 585904 h 585904"/>
              <a:gd name="connsiteX14" fmla="*/ 0 w 585904"/>
              <a:gd name="connsiteY14" fmla="*/ 292952 h 585904"/>
              <a:gd name="connsiteX15" fmla="*/ 292952 w 585904"/>
              <a:gd name="connsiteY15"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5904" h="585904">
                <a:moveTo>
                  <a:pt x="158628" y="130053"/>
                </a:moveTo>
                <a:lnTo>
                  <a:pt x="321527" y="130053"/>
                </a:lnTo>
                <a:lnTo>
                  <a:pt x="484425" y="292952"/>
                </a:lnTo>
                <a:lnTo>
                  <a:pt x="321527" y="455850"/>
                </a:lnTo>
                <a:lnTo>
                  <a:pt x="158628" y="455850"/>
                </a:lnTo>
                <a:lnTo>
                  <a:pt x="321527" y="292952"/>
                </a:lnTo>
                <a:close/>
                <a:moveTo>
                  <a:pt x="292951" y="28505"/>
                </a:moveTo>
                <a:cubicBezTo>
                  <a:pt x="146901" y="28505"/>
                  <a:pt x="28504" y="146902"/>
                  <a:pt x="28504" y="292952"/>
                </a:cubicBezTo>
                <a:cubicBezTo>
                  <a:pt x="28504" y="439002"/>
                  <a:pt x="146901" y="557399"/>
                  <a:pt x="292951" y="557399"/>
                </a:cubicBezTo>
                <a:cubicBezTo>
                  <a:pt x="439001" y="557399"/>
                  <a:pt x="557398" y="439002"/>
                  <a:pt x="557398" y="292952"/>
                </a:cubicBezTo>
                <a:cubicBezTo>
                  <a:pt x="557398" y="146902"/>
                  <a:pt x="439001" y="28505"/>
                  <a:pt x="292951" y="28505"/>
                </a:cubicBez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C00000"/>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15">
              <a:solidFill>
                <a:srgbClr val="FFFFFF"/>
              </a:solidFill>
              <a:latin typeface="Century Gothic" panose="020B0502020202020204" pitchFamily="34" charset="0"/>
              <a:ea typeface="思源宋体 CN" panose="02020400000000000000" pitchFamily="18" charset="-122"/>
              <a:sym typeface="Century Gothic" panose="020B0502020202020204" pitchFamily="34" charset="0"/>
            </a:endParaRPr>
          </a:p>
        </p:txBody>
      </p:sp>
      <p:pic>
        <p:nvPicPr>
          <p:cNvPr id="9" name="图片 8">
            <a:extLst>
              <a:ext uri="{FF2B5EF4-FFF2-40B4-BE49-F238E27FC236}">
                <a16:creationId xmlns:a16="http://schemas.microsoft.com/office/drawing/2014/main" id="{F11A3E0D-C267-4566-A01A-F0A0A5A49498}"/>
              </a:ext>
            </a:extLst>
          </p:cNvPr>
          <p:cNvPicPr>
            <a:picLocks noChangeAspect="1"/>
          </p:cNvPicPr>
          <p:nvPr/>
        </p:nvPicPr>
        <p:blipFill>
          <a:blip r:embed="rId9" cstate="print">
            <a:extLst>
              <a:ext uri="{BEBA8EAE-BF5A-486C-A8C5-ECC9F3942E4B}">
                <a14:imgProps xmlns:a14="http://schemas.microsoft.com/office/drawing/2010/main">
                  <a14:imgLayer r:embed="rId10">
                    <a14:imgEffect>
                      <a14:colorTemperature colorTemp="11200"/>
                    </a14:imgEffect>
                  </a14:imgLayer>
                </a14:imgProps>
              </a:ext>
              <a:ext uri="{28A0092B-C50C-407E-A947-70E740481C1C}">
                <a14:useLocalDpi xmlns:a14="http://schemas.microsoft.com/office/drawing/2010/main" val="0"/>
              </a:ext>
            </a:extLst>
          </a:blip>
          <a:stretch>
            <a:fillRect/>
          </a:stretch>
        </p:blipFill>
        <p:spPr>
          <a:xfrm flipH="1">
            <a:off x="5812345" y="2372652"/>
            <a:ext cx="3321990" cy="3896782"/>
          </a:xfrm>
          <a:prstGeom prst="rect">
            <a:avLst/>
          </a:prstGeom>
        </p:spPr>
      </p:pic>
      <p:grpSp>
        <p:nvGrpSpPr>
          <p:cNvPr id="10" name="组合 9">
            <a:extLst>
              <a:ext uri="{FF2B5EF4-FFF2-40B4-BE49-F238E27FC236}">
                <a16:creationId xmlns:a16="http://schemas.microsoft.com/office/drawing/2014/main" id="{D11B1D0F-D09F-4A2C-8D8E-B08B95FD6145}"/>
              </a:ext>
            </a:extLst>
          </p:cNvPr>
          <p:cNvGrpSpPr/>
          <p:nvPr/>
        </p:nvGrpSpPr>
        <p:grpSpPr>
          <a:xfrm rot="5400000">
            <a:off x="1667432" y="1312051"/>
            <a:ext cx="2754596" cy="6089461"/>
            <a:chOff x="1337038" y="-1619252"/>
            <a:chExt cx="8440158" cy="8477252"/>
          </a:xfrm>
        </p:grpSpPr>
        <p:sp>
          <p:nvSpPr>
            <p:cNvPr id="11" name="同侧圆角矩形 9">
              <a:extLst>
                <a:ext uri="{FF2B5EF4-FFF2-40B4-BE49-F238E27FC236}">
                  <a16:creationId xmlns:a16="http://schemas.microsoft.com/office/drawing/2014/main" id="{904CEDDD-D194-44BA-AEA3-4372294E7331}"/>
                </a:ext>
              </a:extLst>
            </p:cNvPr>
            <p:cNvSpPr/>
            <p:nvPr/>
          </p:nvSpPr>
          <p:spPr>
            <a:xfrm>
              <a:off x="1698488" y="-1619252"/>
              <a:ext cx="8078708" cy="8477252"/>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A555EB73-17A3-4933-BA26-B5E454D7D7A0}"/>
                </a:ext>
              </a:extLst>
            </p:cNvPr>
            <p:cNvSpPr/>
            <p:nvPr/>
          </p:nvSpPr>
          <p:spPr>
            <a:xfrm rot="16200000">
              <a:off x="1002105" y="-581275"/>
              <a:ext cx="7266404" cy="6596537"/>
            </a:xfrm>
            <a:prstGeom prst="rect">
              <a:avLst/>
            </a:prstGeom>
          </p:spPr>
          <p:txBody>
            <a:bodyPr wrap="square">
              <a:spAutoFit/>
            </a:bodyPr>
            <a:lstStyle/>
            <a:p>
              <a:pPr algn="just">
                <a:lnSpc>
                  <a:spcPct val="150000"/>
                </a:lnSpc>
              </a:pPr>
              <a:r>
                <a:rPr lang="zh-CN" altLang="en-US" sz="2300" dirty="0">
                  <a:solidFill>
                    <a:schemeClr val="bg1"/>
                  </a:solidFill>
                </a:rPr>
                <a:t>要继续同世卫组织保持良好沟通，同有关国家分享防疫经验，加强抗病毒药物及疫苗研发国际合作，向其他出现疫情扩散的国家和地区提供力所能及的援助，体现负责任大国担当。</a:t>
              </a:r>
              <a:endParaRPr lang="zh-CN" altLang="en-US" sz="2300" b="1" dirty="0">
                <a:solidFill>
                  <a:srgbClr val="FFFF00"/>
                </a:solidFill>
              </a:endParaRPr>
            </a:p>
          </p:txBody>
        </p:sp>
      </p:grpSp>
    </p:spTree>
    <p:extLst>
      <p:ext uri="{BB962C8B-B14F-4D97-AF65-F5344CB8AC3E}">
        <p14:creationId xmlns:p14="http://schemas.microsoft.com/office/powerpoint/2010/main" val="272934288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1031875" y="215900"/>
            <a:ext cx="7847013" cy="541338"/>
          </a:xfrm>
        </p:spPr>
        <p:txBody>
          <a:bodyPr/>
          <a:lstStyle/>
          <a:p>
            <a:r>
              <a:rPr lang="zh-CN" altLang="en-US" sz="2400" dirty="0"/>
              <a:t>关于当前加强疫情防控重点工作</a:t>
            </a:r>
          </a:p>
        </p:txBody>
      </p:sp>
      <p:grpSp>
        <p:nvGrpSpPr>
          <p:cNvPr id="3" name="PA-102275">
            <a:extLst>
              <a:ext uri="{FF2B5EF4-FFF2-40B4-BE49-F238E27FC236}">
                <a16:creationId xmlns:a16="http://schemas.microsoft.com/office/drawing/2014/main" id="{9FC77E2D-FFD7-4DAE-AE75-263DF1B1B36E}"/>
              </a:ext>
            </a:extLst>
          </p:cNvPr>
          <p:cNvGrpSpPr/>
          <p:nvPr>
            <p:custDataLst>
              <p:tags r:id="rId1"/>
            </p:custDataLst>
          </p:nvPr>
        </p:nvGrpSpPr>
        <p:grpSpPr>
          <a:xfrm flipH="1">
            <a:off x="110932" y="1094474"/>
            <a:ext cx="8408219" cy="1411425"/>
            <a:chOff x="931381" y="735964"/>
            <a:chExt cx="7659403" cy="1285727"/>
          </a:xfrm>
        </p:grpSpPr>
        <p:cxnSp>
          <p:nvCxnSpPr>
            <p:cNvPr id="4" name="PA-直接连接符 4">
              <a:extLst>
                <a:ext uri="{FF2B5EF4-FFF2-40B4-BE49-F238E27FC236}">
                  <a16:creationId xmlns:a16="http://schemas.microsoft.com/office/drawing/2014/main" id="{2A8E4B17-7BA0-4383-829E-7D1F69CBEC95}"/>
                </a:ext>
              </a:extLst>
            </p:cNvPr>
            <p:cNvCxnSpPr/>
            <p:nvPr>
              <p:custDataLst>
                <p:tags r:id="rId9"/>
              </p:custDataLst>
            </p:nvPr>
          </p:nvCxnSpPr>
          <p:spPr>
            <a:xfrm flipH="1">
              <a:off x="931381" y="1912510"/>
              <a:ext cx="6599026" cy="0"/>
            </a:xfrm>
            <a:prstGeom prst="line">
              <a:avLst/>
            </a:prstGeom>
            <a:noFill/>
            <a:ln w="57150" cap="flat" cmpd="sng" algn="ctr">
              <a:solidFill>
                <a:srgbClr val="B50000"/>
              </a:solidFill>
              <a:prstDash val="solid"/>
              <a:miter lim="800000"/>
            </a:ln>
            <a:effectLst/>
          </p:spPr>
        </p:cxnSp>
        <p:sp>
          <p:nvSpPr>
            <p:cNvPr id="5" name="PA-îṡlíďè">
              <a:extLst>
                <a:ext uri="{FF2B5EF4-FFF2-40B4-BE49-F238E27FC236}">
                  <a16:creationId xmlns:a16="http://schemas.microsoft.com/office/drawing/2014/main" id="{E79E4DE3-BAC1-4DED-90E7-BB04618E72BB}"/>
                </a:ext>
              </a:extLst>
            </p:cNvPr>
            <p:cNvSpPr/>
            <p:nvPr>
              <p:custDataLst>
                <p:tags r:id="rId10"/>
              </p:custDataLst>
            </p:nvPr>
          </p:nvSpPr>
          <p:spPr>
            <a:xfrm rot="5400000" flipH="1">
              <a:off x="6071763" y="-497329"/>
              <a:ext cx="1285727" cy="3752314"/>
            </a:xfrm>
            <a:custGeom>
              <a:avLst/>
              <a:gdLst>
                <a:gd name="connsiteX0" fmla="*/ 857469 w 1714303"/>
                <a:gd name="connsiteY0" fmla="*/ 0 h 5003085"/>
                <a:gd name="connsiteX1" fmla="*/ 5717 w 1714303"/>
                <a:gd name="connsiteY1" fmla="*/ 763774 h 5003085"/>
                <a:gd name="connsiteX2" fmla="*/ 0 w 1714303"/>
                <a:gd name="connsiteY2" fmla="*/ 2473905 h 5003085"/>
                <a:gd name="connsiteX3" fmla="*/ 2146 w 1714303"/>
                <a:gd name="connsiteY3" fmla="*/ 2473905 h 5003085"/>
                <a:gd name="connsiteX4" fmla="*/ 2146 w 1714303"/>
                <a:gd name="connsiteY4" fmla="*/ 5003085 h 5003085"/>
                <a:gd name="connsiteX5" fmla="*/ 277822 w 1714303"/>
                <a:gd name="connsiteY5" fmla="*/ 5003085 h 5003085"/>
                <a:gd name="connsiteX6" fmla="*/ 277822 w 1714303"/>
                <a:gd name="connsiteY6" fmla="*/ 2473905 h 5003085"/>
                <a:gd name="connsiteX7" fmla="*/ 280424 w 1714303"/>
                <a:gd name="connsiteY7" fmla="*/ 2473905 h 5003085"/>
                <a:gd name="connsiteX8" fmla="*/ 280424 w 1714303"/>
                <a:gd name="connsiteY8" fmla="*/ 808217 h 5003085"/>
                <a:gd name="connsiteX9" fmla="*/ 712176 w 1714303"/>
                <a:gd name="connsiteY9" fmla="*/ 298271 h 5003085"/>
                <a:gd name="connsiteX10" fmla="*/ 1384892 w 1714303"/>
                <a:gd name="connsiteY10" fmla="*/ 661602 h 5003085"/>
                <a:gd name="connsiteX11" fmla="*/ 1017610 w 1714303"/>
                <a:gd name="connsiteY11" fmla="*/ 1389639 h 5003085"/>
                <a:gd name="connsiteX12" fmla="*/ 1006891 w 1714303"/>
                <a:gd name="connsiteY12" fmla="*/ 1263298 h 5003085"/>
                <a:gd name="connsiteX13" fmla="*/ 697726 w 1714303"/>
                <a:gd name="connsiteY13" fmla="*/ 1565463 h 5003085"/>
                <a:gd name="connsiteX14" fmla="*/ 1097799 w 1714303"/>
                <a:gd name="connsiteY14" fmla="*/ 1827652 h 5003085"/>
                <a:gd name="connsiteX15" fmla="*/ 1076759 w 1714303"/>
                <a:gd name="connsiteY15" fmla="*/ 1679777 h 5003085"/>
                <a:gd name="connsiteX16" fmla="*/ 1714303 w 1714303"/>
                <a:gd name="connsiteY16" fmla="*/ 857013 h 5003085"/>
                <a:gd name="connsiteX17" fmla="*/ 857469 w 1714303"/>
                <a:gd name="connsiteY17" fmla="*/ 0 h 5003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4303" h="5003085">
                  <a:moveTo>
                    <a:pt x="857469" y="0"/>
                  </a:moveTo>
                  <a:cubicBezTo>
                    <a:pt x="415873" y="229"/>
                    <a:pt x="52401" y="334466"/>
                    <a:pt x="5717" y="763774"/>
                  </a:cubicBezTo>
                  <a:lnTo>
                    <a:pt x="0" y="2473905"/>
                  </a:lnTo>
                  <a:lnTo>
                    <a:pt x="2146" y="2473905"/>
                  </a:lnTo>
                  <a:lnTo>
                    <a:pt x="2146" y="5003085"/>
                  </a:lnTo>
                  <a:lnTo>
                    <a:pt x="277822" y="5003085"/>
                  </a:lnTo>
                  <a:lnTo>
                    <a:pt x="277822" y="2473905"/>
                  </a:lnTo>
                  <a:lnTo>
                    <a:pt x="280424" y="2473905"/>
                  </a:lnTo>
                  <a:lnTo>
                    <a:pt x="280424" y="808217"/>
                  </a:lnTo>
                  <a:cubicBezTo>
                    <a:pt x="300273" y="566302"/>
                    <a:pt x="471370" y="359208"/>
                    <a:pt x="712176" y="298271"/>
                  </a:cubicBezTo>
                  <a:cubicBezTo>
                    <a:pt x="997046" y="226109"/>
                    <a:pt x="1289777" y="383605"/>
                    <a:pt x="1384892" y="661602"/>
                  </a:cubicBezTo>
                  <a:cubicBezTo>
                    <a:pt x="1488582" y="964340"/>
                    <a:pt x="1322805" y="1293193"/>
                    <a:pt x="1017610" y="1389639"/>
                  </a:cubicBezTo>
                  <a:lnTo>
                    <a:pt x="1006891" y="1263298"/>
                  </a:lnTo>
                  <a:lnTo>
                    <a:pt x="697726" y="1565463"/>
                  </a:lnTo>
                  <a:lnTo>
                    <a:pt x="1097799" y="1827652"/>
                  </a:lnTo>
                  <a:lnTo>
                    <a:pt x="1076759" y="1679777"/>
                  </a:lnTo>
                  <a:cubicBezTo>
                    <a:pt x="1451743" y="1582644"/>
                    <a:pt x="1713827" y="1244513"/>
                    <a:pt x="1714303" y="857013"/>
                  </a:cubicBezTo>
                  <a:cubicBezTo>
                    <a:pt x="1714938" y="383605"/>
                    <a:pt x="1330903" y="-229"/>
                    <a:pt x="857469" y="0"/>
                  </a:cubicBezTo>
                  <a:close/>
                </a:path>
              </a:pathLst>
            </a:custGeom>
            <a:solidFill>
              <a:srgbClr val="C00000"/>
            </a:solidFill>
            <a:ln w="12700">
              <a:noFill/>
              <a:miter lim="400000"/>
            </a:ln>
          </p:spPr>
          <p:txBody>
            <a:bodyPr wrap="square" lIns="29698" rIns="29698">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sz="2600" b="0" i="0" u="none" strike="noStrike" kern="0" cap="none" spc="0" normalizeH="0" baseline="0" noProof="0">
                <a:ln>
                  <a:noFill/>
                </a:ln>
                <a:solidFill>
                  <a:prstClr val="black"/>
                </a:solidFill>
                <a:effectLst/>
                <a:uLnTx/>
                <a:uFillTx/>
                <a:latin typeface="Century Gothic" panose="020B0502020202020204" pitchFamily="34" charset="0"/>
                <a:ea typeface="思源宋体 CN" panose="02020400000000000000" pitchFamily="18" charset="-122"/>
                <a:sym typeface="Century Gothic" panose="020B0502020202020204" pitchFamily="34" charset="0"/>
              </a:endParaRPr>
            </a:p>
          </p:txBody>
        </p:sp>
        <p:sp>
          <p:nvSpPr>
            <p:cNvPr id="6" name="PA-ïṩḷídê">
              <a:extLst>
                <a:ext uri="{FF2B5EF4-FFF2-40B4-BE49-F238E27FC236}">
                  <a16:creationId xmlns:a16="http://schemas.microsoft.com/office/drawing/2014/main" id="{002B1142-0F84-4E97-AA76-D54D1ED38195}"/>
                </a:ext>
              </a:extLst>
            </p:cNvPr>
            <p:cNvSpPr/>
            <p:nvPr>
              <p:custDataLst>
                <p:tags r:id="rId11"/>
              </p:custDataLst>
            </p:nvPr>
          </p:nvSpPr>
          <p:spPr>
            <a:xfrm>
              <a:off x="7506026" y="916938"/>
              <a:ext cx="909603" cy="909603"/>
            </a:xfrm>
            <a:prstGeom prst="ellipse">
              <a:avLst/>
            </a:prstGeom>
            <a:solidFill>
              <a:srgbClr val="C00000"/>
            </a:solidFill>
            <a:ln w="76200">
              <a:solidFill>
                <a:srgbClr val="F9EDED"/>
              </a:solidFill>
              <a:miter lim="400000"/>
            </a:ln>
          </p:spPr>
          <p:txBody>
            <a:bodyPr lIns="32998" tIns="32998" rIns="32998" bIns="32998" anchor="ctr"/>
            <a:lstStyle/>
            <a:p>
              <a:pPr marL="0" marR="0" lvl="0" indent="0" algn="ctr" defTabSz="1188085" eaLnBrk="1" fontAlgn="auto" latinLnBrk="0" hangingPunct="1">
                <a:lnSpc>
                  <a:spcPct val="100000"/>
                </a:lnSpc>
                <a:spcBef>
                  <a:spcPts val="0"/>
                </a:spcBef>
                <a:spcAft>
                  <a:spcPts val="0"/>
                </a:spcAft>
                <a:buClrTx/>
                <a:buSzTx/>
                <a:buFontTx/>
                <a:buNone/>
                <a:defRPr/>
              </a:pPr>
              <a:r>
                <a:rPr kumimoji="0" lang="en-US" altLang="zh-CN" sz="4155" b="1" i="0" u="none" strike="noStrike" kern="0" cap="none" spc="0" normalizeH="0" baseline="0" noProof="0" dirty="0">
                  <a:ln>
                    <a:noFill/>
                  </a:ln>
                  <a:solidFill>
                    <a:prstClr val="white"/>
                  </a:solidFill>
                  <a:effectLst/>
                  <a:uLnTx/>
                  <a:uFillTx/>
                  <a:latin typeface="Century Gothic" panose="020B0502020202020204" pitchFamily="34" charset="0"/>
                  <a:ea typeface="思源宋体 CN" panose="02020400000000000000" pitchFamily="18" charset="-122"/>
                  <a:sym typeface="Century Gothic" panose="020B0502020202020204" pitchFamily="34" charset="0"/>
                </a:rPr>
                <a:t>06</a:t>
              </a:r>
              <a:endParaRPr kumimoji="0" sz="4155" b="1" i="0" u="none" strike="noStrike" kern="0" cap="none" spc="0" normalizeH="0" baseline="0" noProof="0" dirty="0">
                <a:ln>
                  <a:noFill/>
                </a:ln>
                <a:solidFill>
                  <a:prstClr val="white"/>
                </a:solidFill>
                <a:effectLst/>
                <a:uLnTx/>
                <a:uFillTx/>
                <a:latin typeface="Century Gothic" panose="020B0502020202020204" pitchFamily="34" charset="0"/>
                <a:ea typeface="思源宋体 CN" panose="02020400000000000000" pitchFamily="18" charset="-122"/>
                <a:sym typeface="Century Gothic" panose="020B0502020202020204" pitchFamily="34" charset="0"/>
              </a:endParaRPr>
            </a:p>
          </p:txBody>
        </p:sp>
      </p:grpSp>
      <p:sp>
        <p:nvSpPr>
          <p:cNvPr id="7" name="PA-102276">
            <a:extLst>
              <a:ext uri="{FF2B5EF4-FFF2-40B4-BE49-F238E27FC236}">
                <a16:creationId xmlns:a16="http://schemas.microsoft.com/office/drawing/2014/main" id="{287A5246-FB5E-4BFC-A00A-FFEFFF1D98F7}"/>
              </a:ext>
            </a:extLst>
          </p:cNvPr>
          <p:cNvSpPr txBox="1"/>
          <p:nvPr>
            <p:custDataLst>
              <p:tags r:id="rId2"/>
            </p:custDataLst>
          </p:nvPr>
        </p:nvSpPr>
        <p:spPr>
          <a:xfrm flipH="1">
            <a:off x="1621152" y="1253574"/>
            <a:ext cx="7058025" cy="792061"/>
          </a:xfrm>
          <a:prstGeom prst="rect">
            <a:avLst/>
          </a:prstGeom>
        </p:spPr>
        <p:txBody>
          <a:bodyP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ct val="0"/>
              </a:spcBef>
              <a:buNone/>
            </a:pPr>
            <a:r>
              <a:rPr lang="zh-CN" altLang="en-US" sz="4800" b="1" dirty="0">
                <a:solidFill>
                  <a:srgbClr val="C00000"/>
                </a:solidFill>
                <a:latin typeface="微软雅黑" panose="020B0503020204020204" pitchFamily="34" charset="-122"/>
                <a:ea typeface="微软雅黑" panose="020B0503020204020204" pitchFamily="34" charset="-122"/>
                <a:sym typeface="Century Gothic" panose="020B0502020202020204" pitchFamily="34" charset="0"/>
              </a:rPr>
              <a:t>提高新闻舆论工作有效性</a:t>
            </a:r>
            <a:endParaRPr lang="en-US" altLang="zh-CN" sz="4800" b="1" dirty="0">
              <a:solidFill>
                <a:srgbClr val="C00000"/>
              </a:solidFill>
              <a:latin typeface="微软雅黑" panose="020B0503020204020204" pitchFamily="34" charset="-122"/>
              <a:ea typeface="微软雅黑" panose="020B0503020204020204" pitchFamily="34" charset="-122"/>
              <a:sym typeface="Century Gothic" panose="020B0502020202020204" pitchFamily="34" charset="0"/>
            </a:endParaRPr>
          </a:p>
        </p:txBody>
      </p:sp>
      <p:sp>
        <p:nvSpPr>
          <p:cNvPr id="8" name="PA-102277">
            <a:extLst>
              <a:ext uri="{FF2B5EF4-FFF2-40B4-BE49-F238E27FC236}">
                <a16:creationId xmlns:a16="http://schemas.microsoft.com/office/drawing/2014/main" id="{181C9368-1458-4852-AE5A-C936AA70721E}"/>
              </a:ext>
            </a:extLst>
          </p:cNvPr>
          <p:cNvSpPr/>
          <p:nvPr>
            <p:custDataLst>
              <p:tags r:id="rId3"/>
            </p:custDataLst>
          </p:nvPr>
        </p:nvSpPr>
        <p:spPr>
          <a:xfrm flipH="1">
            <a:off x="8631525" y="1452519"/>
            <a:ext cx="401543" cy="401543"/>
          </a:xfrm>
          <a:custGeom>
            <a:avLst/>
            <a:gdLst>
              <a:gd name="connsiteX0" fmla="*/ 158628 w 585904"/>
              <a:gd name="connsiteY0" fmla="*/ 130053 h 585904"/>
              <a:gd name="connsiteX1" fmla="*/ 321527 w 585904"/>
              <a:gd name="connsiteY1" fmla="*/ 130053 h 585904"/>
              <a:gd name="connsiteX2" fmla="*/ 484425 w 585904"/>
              <a:gd name="connsiteY2" fmla="*/ 292952 h 585904"/>
              <a:gd name="connsiteX3" fmla="*/ 321527 w 585904"/>
              <a:gd name="connsiteY3" fmla="*/ 455850 h 585904"/>
              <a:gd name="connsiteX4" fmla="*/ 158628 w 585904"/>
              <a:gd name="connsiteY4" fmla="*/ 455850 h 585904"/>
              <a:gd name="connsiteX5" fmla="*/ 321527 w 585904"/>
              <a:gd name="connsiteY5" fmla="*/ 292952 h 585904"/>
              <a:gd name="connsiteX6" fmla="*/ 292951 w 585904"/>
              <a:gd name="connsiteY6" fmla="*/ 28505 h 585904"/>
              <a:gd name="connsiteX7" fmla="*/ 28504 w 585904"/>
              <a:gd name="connsiteY7" fmla="*/ 292952 h 585904"/>
              <a:gd name="connsiteX8" fmla="*/ 292951 w 585904"/>
              <a:gd name="connsiteY8" fmla="*/ 557399 h 585904"/>
              <a:gd name="connsiteX9" fmla="*/ 557398 w 585904"/>
              <a:gd name="connsiteY9" fmla="*/ 292952 h 585904"/>
              <a:gd name="connsiteX10" fmla="*/ 292951 w 585904"/>
              <a:gd name="connsiteY10" fmla="*/ 28505 h 585904"/>
              <a:gd name="connsiteX11" fmla="*/ 292952 w 585904"/>
              <a:gd name="connsiteY11" fmla="*/ 0 h 585904"/>
              <a:gd name="connsiteX12" fmla="*/ 585904 w 585904"/>
              <a:gd name="connsiteY12" fmla="*/ 292952 h 585904"/>
              <a:gd name="connsiteX13" fmla="*/ 292952 w 585904"/>
              <a:gd name="connsiteY13" fmla="*/ 585904 h 585904"/>
              <a:gd name="connsiteX14" fmla="*/ 0 w 585904"/>
              <a:gd name="connsiteY14" fmla="*/ 292952 h 585904"/>
              <a:gd name="connsiteX15" fmla="*/ 292952 w 585904"/>
              <a:gd name="connsiteY15"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5904" h="585904">
                <a:moveTo>
                  <a:pt x="158628" y="130053"/>
                </a:moveTo>
                <a:lnTo>
                  <a:pt x="321527" y="130053"/>
                </a:lnTo>
                <a:lnTo>
                  <a:pt x="484425" y="292952"/>
                </a:lnTo>
                <a:lnTo>
                  <a:pt x="321527" y="455850"/>
                </a:lnTo>
                <a:lnTo>
                  <a:pt x="158628" y="455850"/>
                </a:lnTo>
                <a:lnTo>
                  <a:pt x="321527" y="292952"/>
                </a:lnTo>
                <a:close/>
                <a:moveTo>
                  <a:pt x="292951" y="28505"/>
                </a:moveTo>
                <a:cubicBezTo>
                  <a:pt x="146901" y="28505"/>
                  <a:pt x="28504" y="146902"/>
                  <a:pt x="28504" y="292952"/>
                </a:cubicBezTo>
                <a:cubicBezTo>
                  <a:pt x="28504" y="439002"/>
                  <a:pt x="146901" y="557399"/>
                  <a:pt x="292951" y="557399"/>
                </a:cubicBezTo>
                <a:cubicBezTo>
                  <a:pt x="439001" y="557399"/>
                  <a:pt x="557398" y="439002"/>
                  <a:pt x="557398" y="292952"/>
                </a:cubicBezTo>
                <a:cubicBezTo>
                  <a:pt x="557398" y="146902"/>
                  <a:pt x="439001" y="28505"/>
                  <a:pt x="292951" y="28505"/>
                </a:cubicBez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C00000"/>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15" b="0" i="0" u="none" strike="noStrike" kern="1200" cap="none" spc="0" normalizeH="0" baseline="0" noProof="0">
              <a:ln>
                <a:noFill/>
              </a:ln>
              <a:solidFill>
                <a:srgbClr val="FFFFFF"/>
              </a:solidFill>
              <a:effectLst/>
              <a:uLnTx/>
              <a:uFillTx/>
              <a:latin typeface="Century Gothic" panose="020B0502020202020204" pitchFamily="34" charset="0"/>
              <a:ea typeface="思源宋体 CN" panose="02020400000000000000" pitchFamily="18" charset="-122"/>
              <a:cs typeface="+mn-cs"/>
              <a:sym typeface="Century Gothic" panose="020B0502020202020204" pitchFamily="34" charset="0"/>
            </a:endParaRPr>
          </a:p>
        </p:txBody>
      </p:sp>
      <p:cxnSp>
        <p:nvCxnSpPr>
          <p:cNvPr id="9" name="直接连接符 8">
            <a:extLst>
              <a:ext uri="{FF2B5EF4-FFF2-40B4-BE49-F238E27FC236}">
                <a16:creationId xmlns:a16="http://schemas.microsoft.com/office/drawing/2014/main" id="{6C141579-8647-479B-8170-2175C625FEE7}"/>
              </a:ext>
            </a:extLst>
          </p:cNvPr>
          <p:cNvCxnSpPr>
            <a:cxnSpLocks/>
          </p:cNvCxnSpPr>
          <p:nvPr/>
        </p:nvCxnSpPr>
        <p:spPr>
          <a:xfrm>
            <a:off x="514588" y="2874282"/>
            <a:ext cx="0" cy="3305317"/>
          </a:xfrm>
          <a:prstGeom prst="line">
            <a:avLst/>
          </a:prstGeom>
          <a:noFill/>
          <a:ln w="6350" cap="flat" cmpd="sng" algn="ctr">
            <a:solidFill>
              <a:srgbClr val="FF9500"/>
            </a:solidFill>
            <a:prstDash val="solid"/>
            <a:miter lim="800000"/>
          </a:ln>
          <a:effectLst/>
        </p:spPr>
      </p:cxnSp>
      <p:sp>
        <p:nvSpPr>
          <p:cNvPr id="10" name="PA_圆角矩形 12">
            <a:extLst>
              <a:ext uri="{FF2B5EF4-FFF2-40B4-BE49-F238E27FC236}">
                <a16:creationId xmlns:a16="http://schemas.microsoft.com/office/drawing/2014/main" id="{871970E6-8B0E-47E0-AB28-D3AE717C86EB}"/>
              </a:ext>
            </a:extLst>
          </p:cNvPr>
          <p:cNvSpPr>
            <a:spLocks noChangeAspect="1"/>
          </p:cNvSpPr>
          <p:nvPr>
            <p:custDataLst>
              <p:tags r:id="rId4"/>
            </p:custDataLst>
          </p:nvPr>
        </p:nvSpPr>
        <p:spPr>
          <a:xfrm>
            <a:off x="300948" y="2929283"/>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r>
              <a:rPr lang="zh-CN" altLang="en-US"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要</a:t>
            </a:r>
          </a:p>
        </p:txBody>
      </p:sp>
      <p:sp>
        <p:nvSpPr>
          <p:cNvPr id="11" name="矩形 10">
            <a:extLst>
              <a:ext uri="{FF2B5EF4-FFF2-40B4-BE49-F238E27FC236}">
                <a16:creationId xmlns:a16="http://schemas.microsoft.com/office/drawing/2014/main" id="{7FBAA459-74BF-421C-9B8F-5ED95F97ED97}"/>
              </a:ext>
            </a:extLst>
          </p:cNvPr>
          <p:cNvSpPr/>
          <p:nvPr/>
        </p:nvSpPr>
        <p:spPr>
          <a:xfrm>
            <a:off x="802476" y="2960966"/>
            <a:ext cx="8230590" cy="646331"/>
          </a:xfrm>
          <a:prstGeom prst="rect">
            <a:avLst/>
          </a:prstGeom>
          <a:noFill/>
        </p:spPr>
        <p:txBody>
          <a:bodyPr wrap="square">
            <a:spAutoFit/>
          </a:bodyPr>
          <a:lstStyle/>
          <a:p>
            <a:pPr algn="just">
              <a:defRPr/>
            </a:pPr>
            <a:r>
              <a:rPr lang="zh-CN" altLang="en-US"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继续做好党中央重大决策部署的宣传解读，深入报道各地统筹推进疫情防控的好经验好做法。</a:t>
            </a:r>
            <a:endParaRPr lang="en-US" altLang="zh-CN"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2" name="PA_圆角矩形 12">
            <a:extLst>
              <a:ext uri="{FF2B5EF4-FFF2-40B4-BE49-F238E27FC236}">
                <a16:creationId xmlns:a16="http://schemas.microsoft.com/office/drawing/2014/main" id="{90960B59-CB47-4591-AEF2-56DE49ED6CA7}"/>
              </a:ext>
            </a:extLst>
          </p:cNvPr>
          <p:cNvSpPr>
            <a:spLocks noChangeAspect="1"/>
          </p:cNvSpPr>
          <p:nvPr>
            <p:custDataLst>
              <p:tags r:id="rId5"/>
            </p:custDataLst>
          </p:nvPr>
        </p:nvSpPr>
        <p:spPr>
          <a:xfrm>
            <a:off x="300948" y="3651397"/>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r>
              <a:rPr lang="zh-CN" altLang="en-US"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要</a:t>
            </a:r>
          </a:p>
        </p:txBody>
      </p:sp>
      <p:sp>
        <p:nvSpPr>
          <p:cNvPr id="13" name="矩形 12">
            <a:extLst>
              <a:ext uri="{FF2B5EF4-FFF2-40B4-BE49-F238E27FC236}">
                <a16:creationId xmlns:a16="http://schemas.microsoft.com/office/drawing/2014/main" id="{C57D6C65-FF38-4E3A-816B-DAFBE96939C1}"/>
              </a:ext>
            </a:extLst>
          </p:cNvPr>
          <p:cNvSpPr/>
          <p:nvPr/>
        </p:nvSpPr>
        <p:spPr>
          <a:xfrm>
            <a:off x="802476" y="3694079"/>
            <a:ext cx="8230590" cy="369332"/>
          </a:xfrm>
          <a:prstGeom prst="rect">
            <a:avLst/>
          </a:prstGeom>
          <a:noFill/>
        </p:spPr>
        <p:txBody>
          <a:bodyPr wrap="square">
            <a:spAutoFit/>
          </a:bodyPr>
          <a:lstStyle/>
          <a:p>
            <a:pPr algn="just">
              <a:defRPr/>
            </a:pPr>
            <a:r>
              <a:rPr lang="zh-CN" altLang="en-US"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完善疫情信息发布，依法做到公开、透明、及时、准确。</a:t>
            </a:r>
            <a:endParaRPr lang="en-US" altLang="zh-CN"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4" name="PA_圆角矩形 12">
            <a:extLst>
              <a:ext uri="{FF2B5EF4-FFF2-40B4-BE49-F238E27FC236}">
                <a16:creationId xmlns:a16="http://schemas.microsoft.com/office/drawing/2014/main" id="{BB2C5180-F823-434E-97E8-A68DB73C9B80}"/>
              </a:ext>
            </a:extLst>
          </p:cNvPr>
          <p:cNvSpPr>
            <a:spLocks noChangeAspect="1"/>
          </p:cNvSpPr>
          <p:nvPr>
            <p:custDataLst>
              <p:tags r:id="rId6"/>
            </p:custDataLst>
          </p:nvPr>
        </p:nvSpPr>
        <p:spPr>
          <a:xfrm>
            <a:off x="300948" y="4307253"/>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r>
              <a:rPr lang="zh-CN" altLang="en-US"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要</a:t>
            </a:r>
          </a:p>
        </p:txBody>
      </p:sp>
      <p:sp>
        <p:nvSpPr>
          <p:cNvPr id="15" name="矩形 14">
            <a:extLst>
              <a:ext uri="{FF2B5EF4-FFF2-40B4-BE49-F238E27FC236}">
                <a16:creationId xmlns:a16="http://schemas.microsoft.com/office/drawing/2014/main" id="{0A81D22B-A3C8-4258-BC70-16E7114C85A8}"/>
              </a:ext>
            </a:extLst>
          </p:cNvPr>
          <p:cNvSpPr/>
          <p:nvPr/>
        </p:nvSpPr>
        <p:spPr>
          <a:xfrm>
            <a:off x="802476" y="4245160"/>
            <a:ext cx="8230590" cy="646331"/>
          </a:xfrm>
          <a:prstGeom prst="rect">
            <a:avLst/>
          </a:prstGeom>
          <a:noFill/>
        </p:spPr>
        <p:txBody>
          <a:bodyPr wrap="square">
            <a:spAutoFit/>
          </a:bodyPr>
          <a:lstStyle/>
          <a:p>
            <a:pPr algn="just">
              <a:defRPr/>
            </a:pPr>
            <a:r>
              <a:rPr lang="zh-CN" altLang="en-US"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广泛宣传一线医务工作者、人民解放军指战员、公安干警、基层干部、志愿者等的感人事迹，在全社会激发正能量、弘扬真善美，推动社会主义精神文明建设。</a:t>
            </a:r>
            <a:endParaRPr lang="en-US" altLang="zh-CN"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6" name="PA_圆角矩形 12">
            <a:extLst>
              <a:ext uri="{FF2B5EF4-FFF2-40B4-BE49-F238E27FC236}">
                <a16:creationId xmlns:a16="http://schemas.microsoft.com/office/drawing/2014/main" id="{680441D1-D523-4195-B33C-863E1DC5F132}"/>
              </a:ext>
            </a:extLst>
          </p:cNvPr>
          <p:cNvSpPr>
            <a:spLocks noChangeAspect="1"/>
          </p:cNvSpPr>
          <p:nvPr>
            <p:custDataLst>
              <p:tags r:id="rId7"/>
            </p:custDataLst>
          </p:nvPr>
        </p:nvSpPr>
        <p:spPr>
          <a:xfrm>
            <a:off x="300948" y="4955106"/>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r>
              <a:rPr lang="zh-CN" altLang="en-US"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要</a:t>
            </a:r>
          </a:p>
        </p:txBody>
      </p:sp>
      <p:sp>
        <p:nvSpPr>
          <p:cNvPr id="17" name="矩形 16">
            <a:extLst>
              <a:ext uri="{FF2B5EF4-FFF2-40B4-BE49-F238E27FC236}">
                <a16:creationId xmlns:a16="http://schemas.microsoft.com/office/drawing/2014/main" id="{7ACB942A-8ED3-4FEC-95D2-93B15D1A0A76}"/>
              </a:ext>
            </a:extLst>
          </p:cNvPr>
          <p:cNvSpPr/>
          <p:nvPr/>
        </p:nvSpPr>
        <p:spPr>
          <a:xfrm>
            <a:off x="802476" y="5002731"/>
            <a:ext cx="8230590" cy="369332"/>
          </a:xfrm>
          <a:prstGeom prst="rect">
            <a:avLst/>
          </a:prstGeom>
          <a:noFill/>
        </p:spPr>
        <p:txBody>
          <a:bodyPr wrap="square">
            <a:spAutoFit/>
          </a:bodyPr>
          <a:lstStyle/>
          <a:p>
            <a:pPr algn="just">
              <a:defRPr/>
            </a:pPr>
            <a:r>
              <a:rPr lang="zh-CN" altLang="en-US"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适应公众获取信息渠道的变化，加快提升主流媒体网上传播能力。</a:t>
            </a:r>
            <a:endParaRPr lang="en-US" altLang="zh-CN"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8" name="PA_圆角矩形 12">
            <a:extLst>
              <a:ext uri="{FF2B5EF4-FFF2-40B4-BE49-F238E27FC236}">
                <a16:creationId xmlns:a16="http://schemas.microsoft.com/office/drawing/2014/main" id="{3C53F080-5F50-44FA-B30D-F412D0FABEDF}"/>
              </a:ext>
            </a:extLst>
          </p:cNvPr>
          <p:cNvSpPr>
            <a:spLocks noChangeAspect="1"/>
          </p:cNvSpPr>
          <p:nvPr>
            <p:custDataLst>
              <p:tags r:id="rId8"/>
            </p:custDataLst>
          </p:nvPr>
        </p:nvSpPr>
        <p:spPr>
          <a:xfrm>
            <a:off x="300948" y="5607849"/>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r>
              <a:rPr lang="zh-CN" altLang="en-US"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要</a:t>
            </a:r>
          </a:p>
        </p:txBody>
      </p:sp>
      <p:sp>
        <p:nvSpPr>
          <p:cNvPr id="19" name="矩形 18">
            <a:extLst>
              <a:ext uri="{FF2B5EF4-FFF2-40B4-BE49-F238E27FC236}">
                <a16:creationId xmlns:a16="http://schemas.microsoft.com/office/drawing/2014/main" id="{E07D1664-D653-453A-BA7E-B9C58B25AA39}"/>
              </a:ext>
            </a:extLst>
          </p:cNvPr>
          <p:cNvSpPr/>
          <p:nvPr/>
        </p:nvSpPr>
        <p:spPr>
          <a:xfrm>
            <a:off x="802476" y="5598344"/>
            <a:ext cx="8230590" cy="646331"/>
          </a:xfrm>
          <a:prstGeom prst="rect">
            <a:avLst/>
          </a:prstGeom>
          <a:noFill/>
        </p:spPr>
        <p:txBody>
          <a:bodyPr wrap="square">
            <a:spAutoFit/>
          </a:bodyPr>
          <a:lstStyle/>
          <a:p>
            <a:pPr algn="just">
              <a:defRPr/>
            </a:pPr>
            <a:r>
              <a:rPr lang="zh-CN" altLang="en-US"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主动回应社会关切，对善意的批评、意见、建议认真听取，对借机恶意攻击的坚决依法制止。</a:t>
            </a:r>
            <a:endParaRPr lang="en-US" altLang="zh-CN"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Tree>
    <p:extLst>
      <p:ext uri="{BB962C8B-B14F-4D97-AF65-F5344CB8AC3E}">
        <p14:creationId xmlns:p14="http://schemas.microsoft.com/office/powerpoint/2010/main" val="48112753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1031875" y="215900"/>
            <a:ext cx="7847013" cy="541338"/>
          </a:xfrm>
        </p:spPr>
        <p:txBody>
          <a:bodyPr/>
          <a:lstStyle/>
          <a:p>
            <a:r>
              <a:rPr lang="zh-CN" altLang="en-US" sz="2400" dirty="0"/>
              <a:t>关于当前加强疫情防控重点工作</a:t>
            </a:r>
          </a:p>
        </p:txBody>
      </p:sp>
      <p:grpSp>
        <p:nvGrpSpPr>
          <p:cNvPr id="3" name="PA-102275">
            <a:extLst>
              <a:ext uri="{FF2B5EF4-FFF2-40B4-BE49-F238E27FC236}">
                <a16:creationId xmlns:a16="http://schemas.microsoft.com/office/drawing/2014/main" id="{E5679C46-1BA6-400A-B7A9-757EB18B6DF8}"/>
              </a:ext>
            </a:extLst>
          </p:cNvPr>
          <p:cNvGrpSpPr/>
          <p:nvPr>
            <p:custDataLst>
              <p:tags r:id="rId1"/>
            </p:custDataLst>
          </p:nvPr>
        </p:nvGrpSpPr>
        <p:grpSpPr>
          <a:xfrm>
            <a:off x="326600" y="1072577"/>
            <a:ext cx="8653282" cy="1452562"/>
            <a:chOff x="931381" y="735964"/>
            <a:chExt cx="7659403" cy="1285727"/>
          </a:xfrm>
        </p:grpSpPr>
        <p:cxnSp>
          <p:nvCxnSpPr>
            <p:cNvPr id="4" name="PA-直接连接符 4">
              <a:extLst>
                <a:ext uri="{FF2B5EF4-FFF2-40B4-BE49-F238E27FC236}">
                  <a16:creationId xmlns:a16="http://schemas.microsoft.com/office/drawing/2014/main" id="{06BF7095-2369-46E1-8D3B-26204EE51309}"/>
                </a:ext>
              </a:extLst>
            </p:cNvPr>
            <p:cNvCxnSpPr/>
            <p:nvPr>
              <p:custDataLst>
                <p:tags r:id="rId12"/>
              </p:custDataLst>
            </p:nvPr>
          </p:nvCxnSpPr>
          <p:spPr>
            <a:xfrm flipH="1">
              <a:off x="931381" y="1912510"/>
              <a:ext cx="6599026" cy="0"/>
            </a:xfrm>
            <a:prstGeom prst="line">
              <a:avLst/>
            </a:prstGeom>
            <a:noFill/>
            <a:ln w="57150" cap="flat" cmpd="sng" algn="ctr">
              <a:solidFill>
                <a:srgbClr val="B50000"/>
              </a:solidFill>
              <a:prstDash val="solid"/>
              <a:miter lim="800000"/>
            </a:ln>
            <a:effectLst/>
          </p:spPr>
        </p:cxnSp>
        <p:sp>
          <p:nvSpPr>
            <p:cNvPr id="5" name="PA-îṡlíďè">
              <a:extLst>
                <a:ext uri="{FF2B5EF4-FFF2-40B4-BE49-F238E27FC236}">
                  <a16:creationId xmlns:a16="http://schemas.microsoft.com/office/drawing/2014/main" id="{17C30333-1FF9-4A14-AC00-BC0BCB2FBDEB}"/>
                </a:ext>
              </a:extLst>
            </p:cNvPr>
            <p:cNvSpPr/>
            <p:nvPr>
              <p:custDataLst>
                <p:tags r:id="rId13"/>
              </p:custDataLst>
            </p:nvPr>
          </p:nvSpPr>
          <p:spPr>
            <a:xfrm rot="5400000" flipH="1">
              <a:off x="6071763" y="-497329"/>
              <a:ext cx="1285727" cy="3752314"/>
            </a:xfrm>
            <a:custGeom>
              <a:avLst/>
              <a:gdLst>
                <a:gd name="connsiteX0" fmla="*/ 857469 w 1714303"/>
                <a:gd name="connsiteY0" fmla="*/ 0 h 5003085"/>
                <a:gd name="connsiteX1" fmla="*/ 5717 w 1714303"/>
                <a:gd name="connsiteY1" fmla="*/ 763774 h 5003085"/>
                <a:gd name="connsiteX2" fmla="*/ 0 w 1714303"/>
                <a:gd name="connsiteY2" fmla="*/ 2473905 h 5003085"/>
                <a:gd name="connsiteX3" fmla="*/ 2146 w 1714303"/>
                <a:gd name="connsiteY3" fmla="*/ 2473905 h 5003085"/>
                <a:gd name="connsiteX4" fmla="*/ 2146 w 1714303"/>
                <a:gd name="connsiteY4" fmla="*/ 5003085 h 5003085"/>
                <a:gd name="connsiteX5" fmla="*/ 277822 w 1714303"/>
                <a:gd name="connsiteY5" fmla="*/ 5003085 h 5003085"/>
                <a:gd name="connsiteX6" fmla="*/ 277822 w 1714303"/>
                <a:gd name="connsiteY6" fmla="*/ 2473905 h 5003085"/>
                <a:gd name="connsiteX7" fmla="*/ 280424 w 1714303"/>
                <a:gd name="connsiteY7" fmla="*/ 2473905 h 5003085"/>
                <a:gd name="connsiteX8" fmla="*/ 280424 w 1714303"/>
                <a:gd name="connsiteY8" fmla="*/ 808217 h 5003085"/>
                <a:gd name="connsiteX9" fmla="*/ 712176 w 1714303"/>
                <a:gd name="connsiteY9" fmla="*/ 298271 h 5003085"/>
                <a:gd name="connsiteX10" fmla="*/ 1384892 w 1714303"/>
                <a:gd name="connsiteY10" fmla="*/ 661602 h 5003085"/>
                <a:gd name="connsiteX11" fmla="*/ 1017610 w 1714303"/>
                <a:gd name="connsiteY11" fmla="*/ 1389639 h 5003085"/>
                <a:gd name="connsiteX12" fmla="*/ 1006891 w 1714303"/>
                <a:gd name="connsiteY12" fmla="*/ 1263298 h 5003085"/>
                <a:gd name="connsiteX13" fmla="*/ 697726 w 1714303"/>
                <a:gd name="connsiteY13" fmla="*/ 1565463 h 5003085"/>
                <a:gd name="connsiteX14" fmla="*/ 1097799 w 1714303"/>
                <a:gd name="connsiteY14" fmla="*/ 1827652 h 5003085"/>
                <a:gd name="connsiteX15" fmla="*/ 1076759 w 1714303"/>
                <a:gd name="connsiteY15" fmla="*/ 1679777 h 5003085"/>
                <a:gd name="connsiteX16" fmla="*/ 1714303 w 1714303"/>
                <a:gd name="connsiteY16" fmla="*/ 857013 h 5003085"/>
                <a:gd name="connsiteX17" fmla="*/ 857469 w 1714303"/>
                <a:gd name="connsiteY17" fmla="*/ 0 h 5003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4303" h="5003085">
                  <a:moveTo>
                    <a:pt x="857469" y="0"/>
                  </a:moveTo>
                  <a:cubicBezTo>
                    <a:pt x="415873" y="229"/>
                    <a:pt x="52401" y="334466"/>
                    <a:pt x="5717" y="763774"/>
                  </a:cubicBezTo>
                  <a:lnTo>
                    <a:pt x="0" y="2473905"/>
                  </a:lnTo>
                  <a:lnTo>
                    <a:pt x="2146" y="2473905"/>
                  </a:lnTo>
                  <a:lnTo>
                    <a:pt x="2146" y="5003085"/>
                  </a:lnTo>
                  <a:lnTo>
                    <a:pt x="277822" y="5003085"/>
                  </a:lnTo>
                  <a:lnTo>
                    <a:pt x="277822" y="2473905"/>
                  </a:lnTo>
                  <a:lnTo>
                    <a:pt x="280424" y="2473905"/>
                  </a:lnTo>
                  <a:lnTo>
                    <a:pt x="280424" y="808217"/>
                  </a:lnTo>
                  <a:cubicBezTo>
                    <a:pt x="300273" y="566302"/>
                    <a:pt x="471370" y="359208"/>
                    <a:pt x="712176" y="298271"/>
                  </a:cubicBezTo>
                  <a:cubicBezTo>
                    <a:pt x="997046" y="226109"/>
                    <a:pt x="1289777" y="383605"/>
                    <a:pt x="1384892" y="661602"/>
                  </a:cubicBezTo>
                  <a:cubicBezTo>
                    <a:pt x="1488582" y="964340"/>
                    <a:pt x="1322805" y="1293193"/>
                    <a:pt x="1017610" y="1389639"/>
                  </a:cubicBezTo>
                  <a:lnTo>
                    <a:pt x="1006891" y="1263298"/>
                  </a:lnTo>
                  <a:lnTo>
                    <a:pt x="697726" y="1565463"/>
                  </a:lnTo>
                  <a:lnTo>
                    <a:pt x="1097799" y="1827652"/>
                  </a:lnTo>
                  <a:lnTo>
                    <a:pt x="1076759" y="1679777"/>
                  </a:lnTo>
                  <a:cubicBezTo>
                    <a:pt x="1451743" y="1582644"/>
                    <a:pt x="1713827" y="1244513"/>
                    <a:pt x="1714303" y="857013"/>
                  </a:cubicBezTo>
                  <a:cubicBezTo>
                    <a:pt x="1714938" y="383605"/>
                    <a:pt x="1330903" y="-229"/>
                    <a:pt x="857469" y="0"/>
                  </a:cubicBezTo>
                  <a:close/>
                </a:path>
              </a:pathLst>
            </a:custGeom>
            <a:solidFill>
              <a:srgbClr val="C00000"/>
            </a:solidFill>
            <a:ln w="12700">
              <a:noFill/>
              <a:miter lim="400000"/>
            </a:ln>
          </p:spPr>
          <p:txBody>
            <a:bodyPr wrap="square" lIns="29698" rIns="29698">
              <a:noAutofit/>
            </a:bodyPr>
            <a:lstStyle/>
            <a:p>
              <a:pPr>
                <a:defRPr/>
              </a:pPr>
              <a:endParaRPr sz="2600" kern="0">
                <a:solidFill>
                  <a:prstClr val="black"/>
                </a:solidFill>
                <a:latin typeface="Century Gothic" panose="020B0502020202020204" pitchFamily="34" charset="0"/>
                <a:ea typeface="思源宋体 CN" panose="02020400000000000000" pitchFamily="18" charset="-122"/>
                <a:sym typeface="Century Gothic" panose="020B0502020202020204" pitchFamily="34" charset="0"/>
              </a:endParaRPr>
            </a:p>
          </p:txBody>
        </p:sp>
        <p:sp>
          <p:nvSpPr>
            <p:cNvPr id="6" name="PA-ïṩḷídê">
              <a:extLst>
                <a:ext uri="{FF2B5EF4-FFF2-40B4-BE49-F238E27FC236}">
                  <a16:creationId xmlns:a16="http://schemas.microsoft.com/office/drawing/2014/main" id="{13A1FC02-9CC9-470C-94CF-27A7FD3C67B4}"/>
                </a:ext>
              </a:extLst>
            </p:cNvPr>
            <p:cNvSpPr/>
            <p:nvPr>
              <p:custDataLst>
                <p:tags r:id="rId14"/>
              </p:custDataLst>
            </p:nvPr>
          </p:nvSpPr>
          <p:spPr>
            <a:xfrm>
              <a:off x="7506026" y="916938"/>
              <a:ext cx="909603" cy="909603"/>
            </a:xfrm>
            <a:prstGeom prst="ellipse">
              <a:avLst/>
            </a:prstGeom>
            <a:solidFill>
              <a:srgbClr val="C00000"/>
            </a:solidFill>
            <a:ln w="76200">
              <a:solidFill>
                <a:srgbClr val="F9EDED"/>
              </a:solidFill>
              <a:miter lim="400000"/>
            </a:ln>
          </p:spPr>
          <p:txBody>
            <a:bodyPr lIns="32998" tIns="32998" rIns="32998" bIns="32998" anchor="ctr"/>
            <a:lstStyle/>
            <a:p>
              <a:pPr algn="ctr" defTabSz="1188085">
                <a:defRPr/>
              </a:pPr>
              <a:r>
                <a:rPr lang="en-US" altLang="zh-CN" sz="4155" b="1" kern="0" dirty="0">
                  <a:solidFill>
                    <a:prstClr val="white"/>
                  </a:solidFill>
                  <a:latin typeface="Century Gothic" panose="020B0502020202020204" pitchFamily="34" charset="0"/>
                  <a:ea typeface="思源宋体 CN" panose="02020400000000000000" pitchFamily="18" charset="-122"/>
                  <a:sym typeface="Century Gothic" panose="020B0502020202020204" pitchFamily="34" charset="0"/>
                </a:rPr>
                <a:t>07</a:t>
              </a:r>
              <a:endParaRPr sz="4155" b="1" kern="0" dirty="0">
                <a:solidFill>
                  <a:prstClr val="white"/>
                </a:solidFill>
                <a:latin typeface="Century Gothic" panose="020B0502020202020204" pitchFamily="34" charset="0"/>
                <a:ea typeface="思源宋体 CN" panose="02020400000000000000" pitchFamily="18" charset="-122"/>
                <a:sym typeface="Century Gothic" panose="020B0502020202020204" pitchFamily="34" charset="0"/>
              </a:endParaRPr>
            </a:p>
          </p:txBody>
        </p:sp>
      </p:grpSp>
      <p:sp>
        <p:nvSpPr>
          <p:cNvPr id="7" name="PA-102276">
            <a:extLst>
              <a:ext uri="{FF2B5EF4-FFF2-40B4-BE49-F238E27FC236}">
                <a16:creationId xmlns:a16="http://schemas.microsoft.com/office/drawing/2014/main" id="{21EE6356-F801-4037-8F8C-E5266B286D72}"/>
              </a:ext>
            </a:extLst>
          </p:cNvPr>
          <p:cNvSpPr txBox="1"/>
          <p:nvPr>
            <p:custDataLst>
              <p:tags r:id="rId2"/>
            </p:custDataLst>
          </p:nvPr>
        </p:nvSpPr>
        <p:spPr>
          <a:xfrm>
            <a:off x="970915" y="1332855"/>
            <a:ext cx="5786871" cy="792061"/>
          </a:xfrm>
          <a:prstGeom prst="rect">
            <a:avLst/>
          </a:prstGeom>
        </p:spPr>
        <p:txBody>
          <a:bodyP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ct val="0"/>
              </a:spcBef>
              <a:buNone/>
            </a:pPr>
            <a:r>
              <a:rPr lang="zh-CN" altLang="en-US" sz="4400" b="1" dirty="0">
                <a:solidFill>
                  <a:srgbClr val="C00000"/>
                </a:solidFill>
                <a:latin typeface="微软雅黑" panose="020B0503020204020204" pitchFamily="34" charset="-122"/>
                <a:ea typeface="微软雅黑" panose="020B0503020204020204" pitchFamily="34" charset="-122"/>
                <a:sym typeface="Century Gothic" panose="020B0502020202020204" pitchFamily="34" charset="0"/>
              </a:rPr>
              <a:t>切实维护社会稳定</a:t>
            </a:r>
            <a:endParaRPr lang="en-US" altLang="zh-CN" sz="4400" b="1" dirty="0">
              <a:solidFill>
                <a:srgbClr val="C00000"/>
              </a:solidFill>
              <a:latin typeface="微软雅黑" panose="020B0503020204020204" pitchFamily="34" charset="-122"/>
              <a:ea typeface="微软雅黑" panose="020B0503020204020204" pitchFamily="34" charset="-122"/>
              <a:sym typeface="Century Gothic" panose="020B0502020202020204" pitchFamily="34" charset="0"/>
            </a:endParaRPr>
          </a:p>
        </p:txBody>
      </p:sp>
      <p:sp>
        <p:nvSpPr>
          <p:cNvPr id="8" name="PA-102277">
            <a:extLst>
              <a:ext uri="{FF2B5EF4-FFF2-40B4-BE49-F238E27FC236}">
                <a16:creationId xmlns:a16="http://schemas.microsoft.com/office/drawing/2014/main" id="{3F62FE48-D6FA-4938-91BD-0F410131BCDC}"/>
              </a:ext>
            </a:extLst>
          </p:cNvPr>
          <p:cNvSpPr/>
          <p:nvPr>
            <p:custDataLst>
              <p:tags r:id="rId3"/>
            </p:custDataLst>
          </p:nvPr>
        </p:nvSpPr>
        <p:spPr>
          <a:xfrm>
            <a:off x="322841" y="1547512"/>
            <a:ext cx="401543" cy="401543"/>
          </a:xfrm>
          <a:custGeom>
            <a:avLst/>
            <a:gdLst>
              <a:gd name="connsiteX0" fmla="*/ 158628 w 585904"/>
              <a:gd name="connsiteY0" fmla="*/ 130053 h 585904"/>
              <a:gd name="connsiteX1" fmla="*/ 321527 w 585904"/>
              <a:gd name="connsiteY1" fmla="*/ 130053 h 585904"/>
              <a:gd name="connsiteX2" fmla="*/ 484425 w 585904"/>
              <a:gd name="connsiteY2" fmla="*/ 292952 h 585904"/>
              <a:gd name="connsiteX3" fmla="*/ 321527 w 585904"/>
              <a:gd name="connsiteY3" fmla="*/ 455850 h 585904"/>
              <a:gd name="connsiteX4" fmla="*/ 158628 w 585904"/>
              <a:gd name="connsiteY4" fmla="*/ 455850 h 585904"/>
              <a:gd name="connsiteX5" fmla="*/ 321527 w 585904"/>
              <a:gd name="connsiteY5" fmla="*/ 292952 h 585904"/>
              <a:gd name="connsiteX6" fmla="*/ 292951 w 585904"/>
              <a:gd name="connsiteY6" fmla="*/ 28505 h 585904"/>
              <a:gd name="connsiteX7" fmla="*/ 28504 w 585904"/>
              <a:gd name="connsiteY7" fmla="*/ 292952 h 585904"/>
              <a:gd name="connsiteX8" fmla="*/ 292951 w 585904"/>
              <a:gd name="connsiteY8" fmla="*/ 557399 h 585904"/>
              <a:gd name="connsiteX9" fmla="*/ 557398 w 585904"/>
              <a:gd name="connsiteY9" fmla="*/ 292952 h 585904"/>
              <a:gd name="connsiteX10" fmla="*/ 292951 w 585904"/>
              <a:gd name="connsiteY10" fmla="*/ 28505 h 585904"/>
              <a:gd name="connsiteX11" fmla="*/ 292952 w 585904"/>
              <a:gd name="connsiteY11" fmla="*/ 0 h 585904"/>
              <a:gd name="connsiteX12" fmla="*/ 585904 w 585904"/>
              <a:gd name="connsiteY12" fmla="*/ 292952 h 585904"/>
              <a:gd name="connsiteX13" fmla="*/ 292952 w 585904"/>
              <a:gd name="connsiteY13" fmla="*/ 585904 h 585904"/>
              <a:gd name="connsiteX14" fmla="*/ 0 w 585904"/>
              <a:gd name="connsiteY14" fmla="*/ 292952 h 585904"/>
              <a:gd name="connsiteX15" fmla="*/ 292952 w 585904"/>
              <a:gd name="connsiteY15"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5904" h="585904">
                <a:moveTo>
                  <a:pt x="158628" y="130053"/>
                </a:moveTo>
                <a:lnTo>
                  <a:pt x="321527" y="130053"/>
                </a:lnTo>
                <a:lnTo>
                  <a:pt x="484425" y="292952"/>
                </a:lnTo>
                <a:lnTo>
                  <a:pt x="321527" y="455850"/>
                </a:lnTo>
                <a:lnTo>
                  <a:pt x="158628" y="455850"/>
                </a:lnTo>
                <a:lnTo>
                  <a:pt x="321527" y="292952"/>
                </a:lnTo>
                <a:close/>
                <a:moveTo>
                  <a:pt x="292951" y="28505"/>
                </a:moveTo>
                <a:cubicBezTo>
                  <a:pt x="146901" y="28505"/>
                  <a:pt x="28504" y="146902"/>
                  <a:pt x="28504" y="292952"/>
                </a:cubicBezTo>
                <a:cubicBezTo>
                  <a:pt x="28504" y="439002"/>
                  <a:pt x="146901" y="557399"/>
                  <a:pt x="292951" y="557399"/>
                </a:cubicBezTo>
                <a:cubicBezTo>
                  <a:pt x="439001" y="557399"/>
                  <a:pt x="557398" y="439002"/>
                  <a:pt x="557398" y="292952"/>
                </a:cubicBezTo>
                <a:cubicBezTo>
                  <a:pt x="557398" y="146902"/>
                  <a:pt x="439001" y="28505"/>
                  <a:pt x="292951" y="28505"/>
                </a:cubicBez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C00000"/>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15">
              <a:solidFill>
                <a:srgbClr val="FFFFFF"/>
              </a:solidFill>
              <a:latin typeface="Century Gothic" panose="020B0502020202020204" pitchFamily="34" charset="0"/>
              <a:ea typeface="思源宋体 CN" panose="02020400000000000000" pitchFamily="18" charset="-122"/>
              <a:sym typeface="Century Gothic" panose="020B0502020202020204" pitchFamily="34" charset="0"/>
            </a:endParaRPr>
          </a:p>
        </p:txBody>
      </p:sp>
      <p:sp>
        <p:nvSpPr>
          <p:cNvPr id="9" name="PA-1022137">
            <a:extLst>
              <a:ext uri="{FF2B5EF4-FFF2-40B4-BE49-F238E27FC236}">
                <a16:creationId xmlns:a16="http://schemas.microsoft.com/office/drawing/2014/main" id="{62D14668-6083-4858-9C9E-56C2492C4198}"/>
              </a:ext>
            </a:extLst>
          </p:cNvPr>
          <p:cNvSpPr/>
          <p:nvPr>
            <p:custDataLst>
              <p:tags r:id="rId4"/>
            </p:custDataLst>
          </p:nvPr>
        </p:nvSpPr>
        <p:spPr bwMode="auto">
          <a:xfrm>
            <a:off x="401544" y="2885206"/>
            <a:ext cx="3835177" cy="1438713"/>
          </a:xfrm>
          <a:prstGeom prst="rect">
            <a:avLst/>
          </a:prstGeom>
          <a:noFill/>
          <a:ln w="9525" cap="flat" cmpd="sng" algn="ctr">
            <a:solidFill>
              <a:srgbClr val="FFFFFF">
                <a:lumMod val="75000"/>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3D3D3D"/>
              </a:solidFill>
              <a:effectLst/>
              <a:uLnTx/>
              <a:uFillTx/>
              <a:latin typeface="Arial" panose="020B0604020202020204" pitchFamily="34" charset="0"/>
              <a:ea typeface="宋体" panose="02010600030101010101" pitchFamily="2" charset="-122"/>
            </a:endParaRPr>
          </a:p>
        </p:txBody>
      </p:sp>
      <p:sp>
        <p:nvSpPr>
          <p:cNvPr id="10" name="PA-1022139">
            <a:extLst>
              <a:ext uri="{FF2B5EF4-FFF2-40B4-BE49-F238E27FC236}">
                <a16:creationId xmlns:a16="http://schemas.microsoft.com/office/drawing/2014/main" id="{91BF5FE3-7355-4CB1-A8E7-A4010770ABF0}"/>
              </a:ext>
            </a:extLst>
          </p:cNvPr>
          <p:cNvSpPr/>
          <p:nvPr>
            <p:custDataLst>
              <p:tags r:id="rId5"/>
            </p:custDataLst>
          </p:nvPr>
        </p:nvSpPr>
        <p:spPr>
          <a:xfrm>
            <a:off x="521247" y="3101383"/>
            <a:ext cx="3655048" cy="1144288"/>
          </a:xfrm>
          <a:prstGeom prst="rect">
            <a:avLst/>
          </a:prstGeom>
        </p:spPr>
        <p:txBody>
          <a:bodyPr wrap="square">
            <a:spAutoFit/>
          </a:bodyPr>
          <a:lstStyle/>
          <a:p>
            <a:pPr algn="just" fontAlgn="base">
              <a:lnSpc>
                <a:spcPct val="130000"/>
              </a:lnSpc>
              <a:spcBef>
                <a:spcPct val="0"/>
              </a:spcBef>
              <a:spcAft>
                <a:spcPct val="0"/>
              </a:spcAft>
              <a:defRPr/>
            </a:pPr>
            <a:r>
              <a:rPr lang="zh-CN" altLang="en-US" b="1" kern="0" dirty="0">
                <a:solidFill>
                  <a:srgbClr val="C00000"/>
                </a:solidFill>
                <a:latin typeface="+mn-ea"/>
              </a:rPr>
              <a:t>要</a:t>
            </a:r>
            <a:r>
              <a:rPr lang="zh-CN" altLang="en-US" kern="0" dirty="0">
                <a:latin typeface="+mn-ea"/>
              </a:rPr>
              <a:t>注意把握好度，尽量采取对群众生产生活影响小、带来不便少的措施。</a:t>
            </a:r>
          </a:p>
        </p:txBody>
      </p:sp>
      <p:sp>
        <p:nvSpPr>
          <p:cNvPr id="11" name="PA-1022137">
            <a:extLst>
              <a:ext uri="{FF2B5EF4-FFF2-40B4-BE49-F238E27FC236}">
                <a16:creationId xmlns:a16="http://schemas.microsoft.com/office/drawing/2014/main" id="{68D38404-F217-4B0D-A101-68A93BEEBE76}"/>
              </a:ext>
            </a:extLst>
          </p:cNvPr>
          <p:cNvSpPr/>
          <p:nvPr>
            <p:custDataLst>
              <p:tags r:id="rId6"/>
            </p:custDataLst>
          </p:nvPr>
        </p:nvSpPr>
        <p:spPr bwMode="auto">
          <a:xfrm>
            <a:off x="4787576" y="2885206"/>
            <a:ext cx="3835177" cy="1438713"/>
          </a:xfrm>
          <a:prstGeom prst="rect">
            <a:avLst/>
          </a:prstGeom>
          <a:noFill/>
          <a:ln w="9525" cap="flat" cmpd="sng" algn="ctr">
            <a:solidFill>
              <a:srgbClr val="FFFFFF">
                <a:lumMod val="75000"/>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3D3D3D"/>
              </a:solidFill>
              <a:effectLst/>
              <a:uLnTx/>
              <a:uFillTx/>
              <a:latin typeface="Arial" panose="020B0604020202020204" pitchFamily="34" charset="0"/>
              <a:ea typeface="宋体" panose="02010600030101010101" pitchFamily="2" charset="-122"/>
            </a:endParaRPr>
          </a:p>
        </p:txBody>
      </p:sp>
      <p:sp>
        <p:nvSpPr>
          <p:cNvPr id="12" name="PA-1022139">
            <a:extLst>
              <a:ext uri="{FF2B5EF4-FFF2-40B4-BE49-F238E27FC236}">
                <a16:creationId xmlns:a16="http://schemas.microsoft.com/office/drawing/2014/main" id="{EC16D8F7-36B3-412A-92BA-0D51BC2034E2}"/>
              </a:ext>
            </a:extLst>
          </p:cNvPr>
          <p:cNvSpPr/>
          <p:nvPr>
            <p:custDataLst>
              <p:tags r:id="rId7"/>
            </p:custDataLst>
          </p:nvPr>
        </p:nvSpPr>
        <p:spPr>
          <a:xfrm>
            <a:off x="4907279" y="2929933"/>
            <a:ext cx="3655048" cy="1144288"/>
          </a:xfrm>
          <a:prstGeom prst="rect">
            <a:avLst/>
          </a:prstGeom>
        </p:spPr>
        <p:txBody>
          <a:bodyPr wrap="square">
            <a:spAutoFit/>
          </a:bodyPr>
          <a:lstStyle/>
          <a:p>
            <a:pPr algn="just" fontAlgn="base">
              <a:lnSpc>
                <a:spcPct val="130000"/>
              </a:lnSpc>
              <a:spcBef>
                <a:spcPct val="0"/>
              </a:spcBef>
              <a:spcAft>
                <a:spcPct val="0"/>
              </a:spcAft>
              <a:defRPr/>
            </a:pPr>
            <a:r>
              <a:rPr lang="zh-CN" altLang="en-US" b="1" kern="0" dirty="0">
                <a:solidFill>
                  <a:srgbClr val="C00000"/>
                </a:solidFill>
                <a:latin typeface="+mn-ea"/>
              </a:rPr>
              <a:t>要</a:t>
            </a:r>
            <a:r>
              <a:rPr lang="zh-CN" altLang="en-US" kern="0" dirty="0">
                <a:latin typeface="+mn-ea"/>
              </a:rPr>
              <a:t>完善矛盾纠纷源头预防、排查预警、多元化解机制，及时化解疫情防控中出现的苗头性、趋势性问题。</a:t>
            </a:r>
          </a:p>
        </p:txBody>
      </p:sp>
      <p:sp>
        <p:nvSpPr>
          <p:cNvPr id="13" name="PA-1022137">
            <a:extLst>
              <a:ext uri="{FF2B5EF4-FFF2-40B4-BE49-F238E27FC236}">
                <a16:creationId xmlns:a16="http://schemas.microsoft.com/office/drawing/2014/main" id="{D46CC6A2-14AC-4902-B740-B097825230F3}"/>
              </a:ext>
            </a:extLst>
          </p:cNvPr>
          <p:cNvSpPr/>
          <p:nvPr>
            <p:custDataLst>
              <p:tags r:id="rId8"/>
            </p:custDataLst>
          </p:nvPr>
        </p:nvSpPr>
        <p:spPr bwMode="auto">
          <a:xfrm>
            <a:off x="401544" y="4485405"/>
            <a:ext cx="3835177" cy="1438713"/>
          </a:xfrm>
          <a:prstGeom prst="rect">
            <a:avLst/>
          </a:prstGeom>
          <a:noFill/>
          <a:ln w="9525" cap="flat" cmpd="sng" algn="ctr">
            <a:solidFill>
              <a:srgbClr val="FFFFFF">
                <a:lumMod val="75000"/>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3D3D3D"/>
              </a:solidFill>
              <a:effectLst/>
              <a:uLnTx/>
              <a:uFillTx/>
              <a:latin typeface="Arial" panose="020B0604020202020204" pitchFamily="34" charset="0"/>
              <a:ea typeface="宋体" panose="02010600030101010101" pitchFamily="2" charset="-122"/>
            </a:endParaRPr>
          </a:p>
        </p:txBody>
      </p:sp>
      <p:sp>
        <p:nvSpPr>
          <p:cNvPr id="14" name="PA-1022139">
            <a:extLst>
              <a:ext uri="{FF2B5EF4-FFF2-40B4-BE49-F238E27FC236}">
                <a16:creationId xmlns:a16="http://schemas.microsoft.com/office/drawing/2014/main" id="{07405710-8132-40B9-9F6D-AFC3DA605E7C}"/>
              </a:ext>
            </a:extLst>
          </p:cNvPr>
          <p:cNvSpPr/>
          <p:nvPr>
            <p:custDataLst>
              <p:tags r:id="rId9"/>
            </p:custDataLst>
          </p:nvPr>
        </p:nvSpPr>
        <p:spPr>
          <a:xfrm>
            <a:off x="521247" y="4577758"/>
            <a:ext cx="3655048" cy="1144288"/>
          </a:xfrm>
          <a:prstGeom prst="rect">
            <a:avLst/>
          </a:prstGeom>
        </p:spPr>
        <p:txBody>
          <a:bodyPr wrap="square">
            <a:spAutoFit/>
          </a:bodyPr>
          <a:lstStyle/>
          <a:p>
            <a:pPr algn="just" fontAlgn="base">
              <a:lnSpc>
                <a:spcPct val="130000"/>
              </a:lnSpc>
              <a:spcBef>
                <a:spcPct val="0"/>
              </a:spcBef>
              <a:spcAft>
                <a:spcPct val="0"/>
              </a:spcAft>
              <a:defRPr/>
            </a:pPr>
            <a:r>
              <a:rPr lang="zh-CN" altLang="en-US" b="1" kern="0" dirty="0">
                <a:solidFill>
                  <a:srgbClr val="C00000"/>
                </a:solidFill>
                <a:latin typeface="+mn-ea"/>
              </a:rPr>
              <a:t>要</a:t>
            </a:r>
            <a:r>
              <a:rPr lang="zh-CN" altLang="en-US" kern="0" dirty="0">
                <a:latin typeface="+mn-ea"/>
              </a:rPr>
              <a:t>主动做好心理疏导，引导全社会关心关爱确诊人员、隔离人员和病人家属。</a:t>
            </a:r>
          </a:p>
        </p:txBody>
      </p:sp>
      <p:sp>
        <p:nvSpPr>
          <p:cNvPr id="15" name="PA-1022137">
            <a:extLst>
              <a:ext uri="{FF2B5EF4-FFF2-40B4-BE49-F238E27FC236}">
                <a16:creationId xmlns:a16="http://schemas.microsoft.com/office/drawing/2014/main" id="{30CA1975-FC87-4EBF-A8E3-E47E02FE0616}"/>
              </a:ext>
            </a:extLst>
          </p:cNvPr>
          <p:cNvSpPr/>
          <p:nvPr>
            <p:custDataLst>
              <p:tags r:id="rId10"/>
            </p:custDataLst>
          </p:nvPr>
        </p:nvSpPr>
        <p:spPr bwMode="auto">
          <a:xfrm>
            <a:off x="4787576" y="4485405"/>
            <a:ext cx="3835177" cy="1438713"/>
          </a:xfrm>
          <a:prstGeom prst="rect">
            <a:avLst/>
          </a:prstGeom>
          <a:noFill/>
          <a:ln w="9525" cap="flat" cmpd="sng" algn="ctr">
            <a:solidFill>
              <a:srgbClr val="FFFFFF">
                <a:lumMod val="75000"/>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3D3D3D"/>
              </a:solidFill>
              <a:effectLst/>
              <a:uLnTx/>
              <a:uFillTx/>
              <a:latin typeface="Arial" panose="020B0604020202020204" pitchFamily="34" charset="0"/>
              <a:ea typeface="宋体" panose="02010600030101010101" pitchFamily="2" charset="-122"/>
            </a:endParaRPr>
          </a:p>
        </p:txBody>
      </p:sp>
      <p:sp>
        <p:nvSpPr>
          <p:cNvPr id="16" name="PA-1022139">
            <a:extLst>
              <a:ext uri="{FF2B5EF4-FFF2-40B4-BE49-F238E27FC236}">
                <a16:creationId xmlns:a16="http://schemas.microsoft.com/office/drawing/2014/main" id="{E9103454-46B0-4EB5-B032-12AF949A01C8}"/>
              </a:ext>
            </a:extLst>
          </p:cNvPr>
          <p:cNvSpPr/>
          <p:nvPr>
            <p:custDataLst>
              <p:tags r:id="rId11"/>
            </p:custDataLst>
          </p:nvPr>
        </p:nvSpPr>
        <p:spPr>
          <a:xfrm>
            <a:off x="4907279" y="4577758"/>
            <a:ext cx="3655048" cy="1144288"/>
          </a:xfrm>
          <a:prstGeom prst="rect">
            <a:avLst/>
          </a:prstGeom>
        </p:spPr>
        <p:txBody>
          <a:bodyPr wrap="square">
            <a:spAutoFit/>
          </a:bodyPr>
          <a:lstStyle/>
          <a:p>
            <a:pPr algn="just" fontAlgn="base">
              <a:lnSpc>
                <a:spcPct val="130000"/>
              </a:lnSpc>
              <a:spcBef>
                <a:spcPct val="0"/>
              </a:spcBef>
              <a:spcAft>
                <a:spcPct val="0"/>
              </a:spcAft>
              <a:defRPr/>
            </a:pPr>
            <a:r>
              <a:rPr lang="zh-CN" altLang="en-US" b="1" kern="0" dirty="0">
                <a:solidFill>
                  <a:srgbClr val="C00000"/>
                </a:solidFill>
                <a:latin typeface="+mn-ea"/>
              </a:rPr>
              <a:t>要</a:t>
            </a:r>
            <a:r>
              <a:rPr lang="zh-CN" altLang="en-US" kern="0" dirty="0">
                <a:latin typeface="+mn-ea"/>
              </a:rPr>
              <a:t>依法严惩扰乱医疗秩序、防疫秩序、市场秩序、社会秩序等违法犯罪行为。</a:t>
            </a:r>
          </a:p>
        </p:txBody>
      </p:sp>
    </p:spTree>
    <p:extLst>
      <p:ext uri="{BB962C8B-B14F-4D97-AF65-F5344CB8AC3E}">
        <p14:creationId xmlns:p14="http://schemas.microsoft.com/office/powerpoint/2010/main" val="389206294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id="{BC3C06B4-B26C-4BF6-A631-C74C6F2E1CD8}"/>
              </a:ext>
            </a:extLst>
          </p:cNvPr>
          <p:cNvGrpSpPr/>
          <p:nvPr/>
        </p:nvGrpSpPr>
        <p:grpSpPr>
          <a:xfrm>
            <a:off x="2098968" y="2613288"/>
            <a:ext cx="6481152" cy="1578939"/>
            <a:chOff x="0" y="2030185"/>
            <a:chExt cx="12192000" cy="2838975"/>
          </a:xfrm>
        </p:grpSpPr>
        <p:sp>
          <p:nvSpPr>
            <p:cNvPr id="30" name="矩形 29">
              <a:extLst>
                <a:ext uri="{FF2B5EF4-FFF2-40B4-BE49-F238E27FC236}">
                  <a16:creationId xmlns:a16="http://schemas.microsoft.com/office/drawing/2014/main" id="{C55FAC9A-E53D-4AB0-B446-E49FAAD03E82}"/>
                </a:ext>
              </a:extLst>
            </p:cNvPr>
            <p:cNvSpPr/>
            <p:nvPr/>
          </p:nvSpPr>
          <p:spPr>
            <a:xfrm>
              <a:off x="0" y="4733528"/>
              <a:ext cx="12192000" cy="13563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id="{9BBA5873-2A70-4FD3-A0DB-10A8ABC66851}"/>
                </a:ext>
              </a:extLst>
            </p:cNvPr>
            <p:cNvSpPr/>
            <p:nvPr/>
          </p:nvSpPr>
          <p:spPr>
            <a:xfrm>
              <a:off x="0" y="2030185"/>
              <a:ext cx="12192000" cy="13563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01586D32-7FBF-409E-9C25-0A37E5BE9570}"/>
                </a:ext>
              </a:extLst>
            </p:cNvPr>
            <p:cNvSpPr/>
            <p:nvPr/>
          </p:nvSpPr>
          <p:spPr>
            <a:xfrm>
              <a:off x="0" y="2102193"/>
              <a:ext cx="12192000" cy="2694959"/>
            </a:xfrm>
            <a:prstGeom prst="rect">
              <a:avLst/>
            </a:prstGeom>
            <a:solidFill>
              <a:srgbClr val="C2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a:extLst>
              <a:ext uri="{FF2B5EF4-FFF2-40B4-BE49-F238E27FC236}">
                <a16:creationId xmlns:a16="http://schemas.microsoft.com/office/drawing/2014/main" id="{08ABCD5B-075E-4EFC-B4DB-805E8ECE73E1}"/>
              </a:ext>
            </a:extLst>
          </p:cNvPr>
          <p:cNvGrpSpPr/>
          <p:nvPr/>
        </p:nvGrpSpPr>
        <p:grpSpPr>
          <a:xfrm>
            <a:off x="662066" y="2368127"/>
            <a:ext cx="1997405" cy="1997405"/>
            <a:chOff x="2298443" y="1611719"/>
            <a:chExt cx="2524547" cy="2524547"/>
          </a:xfrm>
        </p:grpSpPr>
        <p:sp>
          <p:nvSpPr>
            <p:cNvPr id="34" name="椭圆 33">
              <a:extLst>
                <a:ext uri="{FF2B5EF4-FFF2-40B4-BE49-F238E27FC236}">
                  <a16:creationId xmlns:a16="http://schemas.microsoft.com/office/drawing/2014/main" id="{0F1A1771-9F6F-4719-8371-2E0180474721}"/>
                </a:ext>
              </a:extLst>
            </p:cNvPr>
            <p:cNvSpPr/>
            <p:nvPr/>
          </p:nvSpPr>
          <p:spPr>
            <a:xfrm>
              <a:off x="2298443" y="1611719"/>
              <a:ext cx="2524547" cy="2524547"/>
            </a:xfrm>
            <a:prstGeom prst="ellipse">
              <a:avLst/>
            </a:prstGeom>
            <a:gradFill>
              <a:gsLst>
                <a:gs pos="89000">
                  <a:srgbClr val="C00000"/>
                </a:gs>
                <a:gs pos="35000">
                  <a:srgbClr val="FF3300"/>
                </a:gs>
              </a:gsLst>
              <a:lin ang="5400000" scaled="1"/>
            </a:gra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endPos="0" dir="5400000" sy="-100000" algn="bl" rotWithShape="0"/>
            </a:effectLst>
          </p:spPr>
          <p:txBody>
            <a:bodyPr rtlCol="0" anchor="ctr"/>
            <a:lstStyle/>
            <a:p>
              <a:pPr algn="ctr"/>
              <a:endParaRPr lang="zh-CN" altLang="en-US" sz="2160" kern="0">
                <a:solidFill>
                  <a:prstClr val="white"/>
                </a:solidFill>
                <a:cs typeface="+mn-ea"/>
              </a:endParaRPr>
            </a:p>
          </p:txBody>
        </p:sp>
        <p:sp>
          <p:nvSpPr>
            <p:cNvPr id="35" name="矩形 18">
              <a:extLst>
                <a:ext uri="{FF2B5EF4-FFF2-40B4-BE49-F238E27FC236}">
                  <a16:creationId xmlns:a16="http://schemas.microsoft.com/office/drawing/2014/main" id="{3D25266A-A968-4B46-9C6A-BB36A0B31BC9}"/>
                </a:ext>
              </a:extLst>
            </p:cNvPr>
            <p:cNvSpPr/>
            <p:nvPr/>
          </p:nvSpPr>
          <p:spPr>
            <a:xfrm>
              <a:off x="2760540" y="2075841"/>
              <a:ext cx="1465446" cy="1517112"/>
            </a:xfrm>
            <a:prstGeom prst="rect">
              <a:avLst/>
            </a:prstGeom>
            <a:noFill/>
          </p:spPr>
          <p:txBody>
            <a:bodyPr wrap="square" rtlCol="0">
              <a:spAutoFit/>
            </a:bodyPr>
            <a:lstStyle/>
            <a:p>
              <a:pPr algn="ctr"/>
              <a:r>
                <a:rPr lang="en-US" altLang="zh-CN" sz="7200" dirty="0">
                  <a:solidFill>
                    <a:schemeClr val="bg1"/>
                  </a:solidFill>
                  <a:latin typeface="Impact" panose="020B0806030902050204" pitchFamily="34" charset="0"/>
                  <a:ea typeface="思源黑体 CN Heavy" panose="020B0A00000000000000" pitchFamily="34" charset="-122"/>
                  <a:sym typeface="+mn-lt"/>
                </a:rPr>
                <a:t>03</a:t>
              </a:r>
              <a:endParaRPr lang="zh-CN" altLang="en-US" sz="7200" dirty="0">
                <a:solidFill>
                  <a:schemeClr val="bg1"/>
                </a:solidFill>
                <a:latin typeface="Impact" panose="020B0806030902050204" pitchFamily="34" charset="0"/>
                <a:ea typeface="思源黑体 CN Heavy" panose="020B0A00000000000000" pitchFamily="34" charset="-122"/>
                <a:sym typeface="+mn-lt"/>
              </a:endParaRPr>
            </a:p>
          </p:txBody>
        </p:sp>
      </p:grpSp>
      <p:sp>
        <p:nvSpPr>
          <p:cNvPr id="36" name="文本框 35">
            <a:extLst>
              <a:ext uri="{FF2B5EF4-FFF2-40B4-BE49-F238E27FC236}">
                <a16:creationId xmlns:a16="http://schemas.microsoft.com/office/drawing/2014/main" id="{C1B1B60F-D974-4349-82C0-82583E9DAAA7}"/>
              </a:ext>
            </a:extLst>
          </p:cNvPr>
          <p:cNvSpPr txBox="1"/>
          <p:nvPr/>
        </p:nvSpPr>
        <p:spPr>
          <a:xfrm>
            <a:off x="2659471" y="2766664"/>
            <a:ext cx="5526506" cy="1200329"/>
          </a:xfrm>
          <a:prstGeom prst="rect">
            <a:avLst/>
          </a:prstGeom>
          <a:noFill/>
        </p:spPr>
        <p:txBody>
          <a:bodyPr wrap="square" rtlCol="0">
            <a:spAutoFit/>
          </a:bodyPr>
          <a:lstStyle>
            <a:defPPr>
              <a:defRPr lang="zh-CN"/>
            </a:defPPr>
            <a:lvl1pPr algn="ctr">
              <a:defRPr sz="6200" b="1">
                <a:solidFill>
                  <a:schemeClr val="bg1"/>
                </a:solidFill>
                <a:latin typeface="思源黑体 CN Heavy" panose="020B0A00000000000000" pitchFamily="34" charset="-122"/>
                <a:ea typeface="思源黑体 CN Heavy" panose="020B0A00000000000000" pitchFamily="34" charset="-122"/>
              </a:defRPr>
            </a:lvl1pPr>
          </a:lstStyle>
          <a:p>
            <a:r>
              <a:rPr lang="zh-CN" altLang="en-US" sz="3600" dirty="0">
                <a:sym typeface="思源黑体 CN Normal" panose="020B0400000000000000" pitchFamily="34" charset="-122"/>
              </a:rPr>
              <a:t>关于统筹推进疫情防控和经济社会发展工作</a:t>
            </a:r>
          </a:p>
        </p:txBody>
      </p:sp>
      <p:sp>
        <p:nvSpPr>
          <p:cNvPr id="37" name="椭圆 36">
            <a:extLst>
              <a:ext uri="{FF2B5EF4-FFF2-40B4-BE49-F238E27FC236}">
                <a16:creationId xmlns:a16="http://schemas.microsoft.com/office/drawing/2014/main" id="{1865A3D7-76C5-4CE6-BAD8-35296B038B72}"/>
              </a:ext>
            </a:extLst>
          </p:cNvPr>
          <p:cNvSpPr/>
          <p:nvPr/>
        </p:nvSpPr>
        <p:spPr>
          <a:xfrm>
            <a:off x="491149" y="2197210"/>
            <a:ext cx="341833" cy="341833"/>
          </a:xfrm>
          <a:prstGeom prst="ellipse">
            <a:avLst/>
          </a:prstGeom>
          <a:gradFill>
            <a:gsLst>
              <a:gs pos="89000">
                <a:srgbClr val="C00000"/>
              </a:gs>
              <a:gs pos="35000">
                <a:srgbClr val="FF3300"/>
              </a:gs>
            </a:gsLst>
            <a:lin ang="5400000" scaled="1"/>
          </a:gra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endPos="0" dir="5400000" sy="-100000" algn="bl" rotWithShape="0"/>
          </a:effectLst>
        </p:spPr>
        <p:txBody>
          <a:bodyPr rtlCol="0" anchor="ctr"/>
          <a:lstStyle/>
          <a:p>
            <a:pPr algn="ctr"/>
            <a:endParaRPr lang="zh-CN" altLang="en-US" sz="2160" kern="0">
              <a:solidFill>
                <a:prstClr val="white"/>
              </a:solidFill>
              <a:cs typeface="+mn-ea"/>
            </a:endParaRPr>
          </a:p>
        </p:txBody>
      </p:sp>
      <p:sp>
        <p:nvSpPr>
          <p:cNvPr id="38" name="椭圆 37">
            <a:extLst>
              <a:ext uri="{FF2B5EF4-FFF2-40B4-BE49-F238E27FC236}">
                <a16:creationId xmlns:a16="http://schemas.microsoft.com/office/drawing/2014/main" id="{6B70FB8A-359E-4868-B4B2-B569336F39E1}"/>
              </a:ext>
            </a:extLst>
          </p:cNvPr>
          <p:cNvSpPr/>
          <p:nvPr/>
        </p:nvSpPr>
        <p:spPr>
          <a:xfrm>
            <a:off x="2098968" y="1759201"/>
            <a:ext cx="341833" cy="341833"/>
          </a:xfrm>
          <a:prstGeom prst="ellipse">
            <a:avLst/>
          </a:prstGeom>
          <a:gradFill>
            <a:gsLst>
              <a:gs pos="89000">
                <a:srgbClr val="C00000"/>
              </a:gs>
              <a:gs pos="35000">
                <a:srgbClr val="FF3300"/>
              </a:gs>
            </a:gsLst>
            <a:lin ang="5400000" scaled="1"/>
          </a:gra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endPos="0" dir="5400000" sy="-100000" algn="bl" rotWithShape="0"/>
          </a:effectLst>
        </p:spPr>
        <p:txBody>
          <a:bodyPr rtlCol="0" anchor="ctr"/>
          <a:lstStyle/>
          <a:p>
            <a:pPr algn="ctr"/>
            <a:endParaRPr lang="zh-CN" altLang="en-US" sz="2160" kern="0">
              <a:solidFill>
                <a:prstClr val="white"/>
              </a:solidFill>
              <a:cs typeface="+mn-ea"/>
            </a:endParaRPr>
          </a:p>
        </p:txBody>
      </p:sp>
    </p:spTree>
    <p:extLst>
      <p:ext uri="{BB962C8B-B14F-4D97-AF65-F5344CB8AC3E}">
        <p14:creationId xmlns:p14="http://schemas.microsoft.com/office/powerpoint/2010/main" val="92416707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1031875" y="215900"/>
            <a:ext cx="7847013" cy="541338"/>
          </a:xfrm>
        </p:spPr>
        <p:txBody>
          <a:bodyPr/>
          <a:lstStyle/>
          <a:p>
            <a:r>
              <a:rPr lang="zh-CN" altLang="en-US" sz="2400" dirty="0"/>
              <a:t>关于统筹推进疫情防控和经济社会发展工作</a:t>
            </a:r>
          </a:p>
        </p:txBody>
      </p:sp>
      <p:grpSp>
        <p:nvGrpSpPr>
          <p:cNvPr id="3" name="组合 2">
            <a:extLst>
              <a:ext uri="{FF2B5EF4-FFF2-40B4-BE49-F238E27FC236}">
                <a16:creationId xmlns:a16="http://schemas.microsoft.com/office/drawing/2014/main" id="{952D1A06-B417-435E-A101-6024258636A7}"/>
              </a:ext>
            </a:extLst>
          </p:cNvPr>
          <p:cNvGrpSpPr/>
          <p:nvPr/>
        </p:nvGrpSpPr>
        <p:grpSpPr>
          <a:xfrm>
            <a:off x="278830" y="1347063"/>
            <a:ext cx="903606" cy="461665"/>
            <a:chOff x="869474" y="1944008"/>
            <a:chExt cx="903606" cy="461665"/>
          </a:xfrm>
        </p:grpSpPr>
        <p:sp>
          <p:nvSpPr>
            <p:cNvPr id="4" name="Freeform 5">
              <a:extLst>
                <a:ext uri="{FF2B5EF4-FFF2-40B4-BE49-F238E27FC236}">
                  <a16:creationId xmlns:a16="http://schemas.microsoft.com/office/drawing/2014/main" id="{5B38DD55-5AB2-4FA4-8D15-85062A61A703}"/>
                </a:ext>
              </a:extLst>
            </p:cNvPr>
            <p:cNvSpPr/>
            <p:nvPr/>
          </p:nvSpPr>
          <p:spPr bwMode="auto">
            <a:xfrm>
              <a:off x="1151440" y="1944008"/>
              <a:ext cx="621640" cy="461665"/>
            </a:xfrm>
            <a:custGeom>
              <a:avLst/>
              <a:gdLst>
                <a:gd name="T0" fmla="*/ 366 w 626"/>
                <a:gd name="T1" fmla="*/ 413 h 465"/>
                <a:gd name="T2" fmla="*/ 313 w 626"/>
                <a:gd name="T3" fmla="*/ 362 h 465"/>
                <a:gd name="T4" fmla="*/ 338 w 626"/>
                <a:gd name="T5" fmla="*/ 362 h 465"/>
                <a:gd name="T6" fmla="*/ 392 w 626"/>
                <a:gd name="T7" fmla="*/ 310 h 465"/>
                <a:gd name="T8" fmla="*/ 338 w 626"/>
                <a:gd name="T9" fmla="*/ 258 h 465"/>
                <a:gd name="T10" fmla="*/ 414 w 626"/>
                <a:gd name="T11" fmla="*/ 207 h 465"/>
                <a:gd name="T12" fmla="*/ 361 w 626"/>
                <a:gd name="T13" fmla="*/ 155 h 465"/>
                <a:gd name="T14" fmla="*/ 573 w 626"/>
                <a:gd name="T15" fmla="*/ 155 h 465"/>
                <a:gd name="T16" fmla="*/ 626 w 626"/>
                <a:gd name="T17" fmla="*/ 103 h 465"/>
                <a:gd name="T18" fmla="*/ 573 w 626"/>
                <a:gd name="T19" fmla="*/ 52 h 465"/>
                <a:gd name="T20" fmla="*/ 260 w 626"/>
                <a:gd name="T21" fmla="*/ 52 h 465"/>
                <a:gd name="T22" fmla="*/ 207 w 626"/>
                <a:gd name="T23" fmla="*/ 0 h 465"/>
                <a:gd name="T24" fmla="*/ 102 w 626"/>
                <a:gd name="T25" fmla="*/ 0 h 465"/>
                <a:gd name="T26" fmla="*/ 48 w 626"/>
                <a:gd name="T27" fmla="*/ 52 h 465"/>
                <a:gd name="T28" fmla="*/ 49 w 626"/>
                <a:gd name="T29" fmla="*/ 54 h 465"/>
                <a:gd name="T30" fmla="*/ 0 w 626"/>
                <a:gd name="T31" fmla="*/ 113 h 465"/>
                <a:gd name="T32" fmla="*/ 0 w 626"/>
                <a:gd name="T33" fmla="*/ 403 h 465"/>
                <a:gd name="T34" fmla="*/ 65 w 626"/>
                <a:gd name="T35" fmla="*/ 465 h 465"/>
                <a:gd name="T36" fmla="*/ 208 w 626"/>
                <a:gd name="T37" fmla="*/ 465 h 465"/>
                <a:gd name="T38" fmla="*/ 244 w 626"/>
                <a:gd name="T39" fmla="*/ 465 h 465"/>
                <a:gd name="T40" fmla="*/ 313 w 626"/>
                <a:gd name="T41" fmla="*/ 465 h 465"/>
                <a:gd name="T42" fmla="*/ 366 w 626"/>
                <a:gd name="T43" fmla="*/ 41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26" h="465">
                  <a:moveTo>
                    <a:pt x="366" y="413"/>
                  </a:moveTo>
                  <a:cubicBezTo>
                    <a:pt x="366" y="385"/>
                    <a:pt x="342" y="362"/>
                    <a:pt x="313" y="362"/>
                  </a:cubicBezTo>
                  <a:cubicBezTo>
                    <a:pt x="338" y="362"/>
                    <a:pt x="338" y="362"/>
                    <a:pt x="338" y="362"/>
                  </a:cubicBezTo>
                  <a:cubicBezTo>
                    <a:pt x="368" y="362"/>
                    <a:pt x="392" y="338"/>
                    <a:pt x="392" y="310"/>
                  </a:cubicBezTo>
                  <a:cubicBezTo>
                    <a:pt x="392" y="281"/>
                    <a:pt x="368" y="258"/>
                    <a:pt x="338" y="258"/>
                  </a:cubicBezTo>
                  <a:cubicBezTo>
                    <a:pt x="368" y="258"/>
                    <a:pt x="416" y="258"/>
                    <a:pt x="414" y="207"/>
                  </a:cubicBezTo>
                  <a:cubicBezTo>
                    <a:pt x="413" y="178"/>
                    <a:pt x="390" y="155"/>
                    <a:pt x="361" y="155"/>
                  </a:cubicBezTo>
                  <a:cubicBezTo>
                    <a:pt x="573" y="155"/>
                    <a:pt x="573" y="155"/>
                    <a:pt x="573" y="155"/>
                  </a:cubicBezTo>
                  <a:cubicBezTo>
                    <a:pt x="602" y="155"/>
                    <a:pt x="626" y="132"/>
                    <a:pt x="626" y="103"/>
                  </a:cubicBezTo>
                  <a:cubicBezTo>
                    <a:pt x="626" y="75"/>
                    <a:pt x="602" y="52"/>
                    <a:pt x="573" y="52"/>
                  </a:cubicBezTo>
                  <a:cubicBezTo>
                    <a:pt x="260" y="52"/>
                    <a:pt x="260" y="52"/>
                    <a:pt x="260" y="52"/>
                  </a:cubicBezTo>
                  <a:cubicBezTo>
                    <a:pt x="260" y="23"/>
                    <a:pt x="236" y="0"/>
                    <a:pt x="207" y="0"/>
                  </a:cubicBezTo>
                  <a:cubicBezTo>
                    <a:pt x="102" y="0"/>
                    <a:pt x="102" y="0"/>
                    <a:pt x="102" y="0"/>
                  </a:cubicBezTo>
                  <a:cubicBezTo>
                    <a:pt x="72" y="0"/>
                    <a:pt x="48" y="23"/>
                    <a:pt x="48" y="52"/>
                  </a:cubicBezTo>
                  <a:cubicBezTo>
                    <a:pt x="48" y="52"/>
                    <a:pt x="48" y="53"/>
                    <a:pt x="49" y="54"/>
                  </a:cubicBezTo>
                  <a:cubicBezTo>
                    <a:pt x="21" y="60"/>
                    <a:pt x="0" y="85"/>
                    <a:pt x="0" y="113"/>
                  </a:cubicBezTo>
                  <a:cubicBezTo>
                    <a:pt x="0" y="403"/>
                    <a:pt x="0" y="403"/>
                    <a:pt x="0" y="403"/>
                  </a:cubicBezTo>
                  <a:cubicBezTo>
                    <a:pt x="0" y="437"/>
                    <a:pt x="29" y="465"/>
                    <a:pt x="65" y="465"/>
                  </a:cubicBezTo>
                  <a:cubicBezTo>
                    <a:pt x="208" y="465"/>
                    <a:pt x="208" y="465"/>
                    <a:pt x="208" y="465"/>
                  </a:cubicBezTo>
                  <a:cubicBezTo>
                    <a:pt x="244" y="465"/>
                    <a:pt x="244" y="465"/>
                    <a:pt x="244" y="465"/>
                  </a:cubicBezTo>
                  <a:cubicBezTo>
                    <a:pt x="313" y="465"/>
                    <a:pt x="313" y="465"/>
                    <a:pt x="313" y="465"/>
                  </a:cubicBezTo>
                  <a:cubicBezTo>
                    <a:pt x="342" y="465"/>
                    <a:pt x="366" y="442"/>
                    <a:pt x="366" y="413"/>
                  </a:cubicBez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 name="Rectangle 6">
              <a:extLst>
                <a:ext uri="{FF2B5EF4-FFF2-40B4-BE49-F238E27FC236}">
                  <a16:creationId xmlns:a16="http://schemas.microsoft.com/office/drawing/2014/main" id="{6F964731-62B6-4FAA-A814-397CF5E01976}"/>
                </a:ext>
              </a:extLst>
            </p:cNvPr>
            <p:cNvSpPr>
              <a:spLocks noChangeArrowheads="1"/>
            </p:cNvSpPr>
            <p:nvPr/>
          </p:nvSpPr>
          <p:spPr bwMode="auto">
            <a:xfrm>
              <a:off x="869474" y="2006830"/>
              <a:ext cx="233024" cy="387886"/>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6" name="组合 5">
            <a:extLst>
              <a:ext uri="{FF2B5EF4-FFF2-40B4-BE49-F238E27FC236}">
                <a16:creationId xmlns:a16="http://schemas.microsoft.com/office/drawing/2014/main" id="{229AFA7E-F626-4CFC-BD87-CD579E5AD6B4}"/>
              </a:ext>
            </a:extLst>
          </p:cNvPr>
          <p:cNvGrpSpPr/>
          <p:nvPr/>
        </p:nvGrpSpPr>
        <p:grpSpPr>
          <a:xfrm>
            <a:off x="1435691" y="757238"/>
            <a:ext cx="5888957" cy="1305294"/>
            <a:chOff x="2807385" y="1344658"/>
            <a:chExt cx="5888957" cy="1305294"/>
          </a:xfrm>
        </p:grpSpPr>
        <p:grpSp>
          <p:nvGrpSpPr>
            <p:cNvPr id="7" name="组合 6">
              <a:extLst>
                <a:ext uri="{FF2B5EF4-FFF2-40B4-BE49-F238E27FC236}">
                  <a16:creationId xmlns:a16="http://schemas.microsoft.com/office/drawing/2014/main" id="{CAA39D2C-AA84-419A-BA5E-CEFDB8E085A8}"/>
                </a:ext>
              </a:extLst>
            </p:cNvPr>
            <p:cNvGrpSpPr/>
            <p:nvPr/>
          </p:nvGrpSpPr>
          <p:grpSpPr>
            <a:xfrm>
              <a:off x="2807385" y="1682284"/>
              <a:ext cx="5888957" cy="882902"/>
              <a:chOff x="914536" y="1676446"/>
              <a:chExt cx="5888957" cy="882902"/>
            </a:xfrm>
          </p:grpSpPr>
          <p:sp>
            <p:nvSpPr>
              <p:cNvPr id="9" name="Rounded Rectangle 38">
                <a:extLst>
                  <a:ext uri="{FF2B5EF4-FFF2-40B4-BE49-F238E27FC236}">
                    <a16:creationId xmlns:a16="http://schemas.microsoft.com/office/drawing/2014/main" id="{E0880071-9F79-4F5F-99C0-C77B9EA7AFFD}"/>
                  </a:ext>
                </a:extLst>
              </p:cNvPr>
              <p:cNvSpPr/>
              <p:nvPr/>
            </p:nvSpPr>
            <p:spPr>
              <a:xfrm rot="16200000">
                <a:off x="3629199" y="-670243"/>
                <a:ext cx="764423" cy="5584164"/>
              </a:xfrm>
              <a:prstGeom prst="roundRect">
                <a:avLst>
                  <a:gd name="adj" fmla="val 50000"/>
                </a:avLst>
              </a:prstGeom>
              <a:solidFill>
                <a:srgbClr val="9B1E11"/>
              </a:solidFill>
              <a:ln w="12700" cap="flat" cmpd="sng" algn="ctr">
                <a:noFill/>
                <a:prstDash val="solid"/>
                <a:miter lim="800000"/>
              </a:ln>
              <a:effectLst/>
            </p:spPr>
            <p:txBody>
              <a:bodyPr rtlCol="0" anchor="ctr"/>
              <a:lstStyle/>
              <a:p>
                <a:pPr algn="ctr" defTabSz="914400">
                  <a:defRPr/>
                </a:pPr>
                <a:endParaRPr lang="en-US" sz="3200" kern="0" dirty="0">
                  <a:solidFill>
                    <a:srgbClr val="FFFFFF"/>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0" name="文本框 9">
                <a:extLst>
                  <a:ext uri="{FF2B5EF4-FFF2-40B4-BE49-F238E27FC236}">
                    <a16:creationId xmlns:a16="http://schemas.microsoft.com/office/drawing/2014/main" id="{24FE614F-6612-4181-8698-ED94D88E74F7}"/>
                  </a:ext>
                </a:extLst>
              </p:cNvPr>
              <p:cNvSpPr txBox="1"/>
              <p:nvPr/>
            </p:nvSpPr>
            <p:spPr>
              <a:xfrm>
                <a:off x="1889924" y="1822986"/>
                <a:ext cx="4801314" cy="553998"/>
              </a:xfrm>
              <a:prstGeom prst="rect">
                <a:avLst/>
              </a:prstGeom>
              <a:noFill/>
            </p:spPr>
            <p:txBody>
              <a:bodyPr wrap="none" rtlCol="0">
                <a:spAutoFit/>
              </a:bodyPr>
              <a:lstStyle/>
              <a:p>
                <a:r>
                  <a:rPr lang="zh-CN" altLang="en-US" sz="3000" b="1" dirty="0">
                    <a:solidFill>
                      <a:prstClr val="white"/>
                    </a:solidFill>
                    <a:latin typeface="思源黑体 CN Heavy" panose="020B0A00000000000000" pitchFamily="34" charset="-122"/>
                    <a:ea typeface="思源黑体 CN Heavy" panose="020B0A00000000000000" pitchFamily="34" charset="-122"/>
                    <a:sym typeface="思源黑体 CN Normal" panose="020B0400000000000000" pitchFamily="34" charset="-122"/>
                  </a:rPr>
                  <a:t>落实分区分级精准复工复产</a:t>
                </a:r>
              </a:p>
            </p:txBody>
          </p:sp>
          <p:sp>
            <p:nvSpPr>
              <p:cNvPr id="11" name="PA_圆角矩形 12">
                <a:extLst>
                  <a:ext uri="{FF2B5EF4-FFF2-40B4-BE49-F238E27FC236}">
                    <a16:creationId xmlns:a16="http://schemas.microsoft.com/office/drawing/2014/main" id="{EE8EF564-2E91-4A5D-8B5E-DE9C8A7D3B56}"/>
                  </a:ext>
                </a:extLst>
              </p:cNvPr>
              <p:cNvSpPr>
                <a:spLocks noChangeAspect="1"/>
              </p:cNvSpPr>
              <p:nvPr>
                <p:custDataLst>
                  <p:tags r:id="rId2"/>
                </p:custDataLst>
              </p:nvPr>
            </p:nvSpPr>
            <p:spPr>
              <a:xfrm>
                <a:off x="914536" y="1676446"/>
                <a:ext cx="882902" cy="882902"/>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endParaRPr lang="zh-CN" altLang="en-US" sz="1800"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grpSp>
        <p:sp>
          <p:nvSpPr>
            <p:cNvPr id="8" name="文本框 7">
              <a:extLst>
                <a:ext uri="{FF2B5EF4-FFF2-40B4-BE49-F238E27FC236}">
                  <a16:creationId xmlns:a16="http://schemas.microsoft.com/office/drawing/2014/main" id="{88A92682-1B67-422A-9F38-354BB042677C}"/>
                </a:ext>
              </a:extLst>
            </p:cNvPr>
            <p:cNvSpPr txBox="1"/>
            <p:nvPr/>
          </p:nvSpPr>
          <p:spPr>
            <a:xfrm>
              <a:off x="2972618" y="1344658"/>
              <a:ext cx="609585" cy="1305294"/>
            </a:xfrm>
            <a:prstGeom prst="rect">
              <a:avLst/>
            </a:prstGeom>
            <a:noFill/>
          </p:spPr>
          <p:txBody>
            <a:bodyPr wrap="square" rtlCol="0">
              <a:spAutoFit/>
            </a:bodyPr>
            <a:lstStyle/>
            <a:p>
              <a:pPr algn="just" defTabSz="914400">
                <a:lnSpc>
                  <a:spcPct val="150000"/>
                </a:lnSpc>
              </a:pPr>
              <a:r>
                <a:rPr lang="en-US" altLang="zh-CN" sz="6000" b="1" i="1"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endParaRPr lang="zh-CN" altLang="en-US" sz="6000" b="1" i="1"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12" name="PA-102292">
            <a:extLst>
              <a:ext uri="{FF2B5EF4-FFF2-40B4-BE49-F238E27FC236}">
                <a16:creationId xmlns:a16="http://schemas.microsoft.com/office/drawing/2014/main" id="{44C28425-F740-4DD1-9860-F30C3C97E435}"/>
              </a:ext>
            </a:extLst>
          </p:cNvPr>
          <p:cNvSpPr/>
          <p:nvPr>
            <p:custDataLst>
              <p:tags r:id="rId1"/>
            </p:custDataLst>
          </p:nvPr>
        </p:nvSpPr>
        <p:spPr>
          <a:xfrm>
            <a:off x="560796" y="2189128"/>
            <a:ext cx="8148339" cy="646331"/>
          </a:xfrm>
          <a:prstGeom prst="rect">
            <a:avLst/>
          </a:prstGeom>
        </p:spPr>
        <p:txBody>
          <a:bodyPr wrap="square">
            <a:spAutoFit/>
          </a:bodyPr>
          <a:lstStyle/>
          <a:p>
            <a:pPr algn="just" defTabSz="914400">
              <a:defRPr/>
            </a:pPr>
            <a:r>
              <a:rPr lang="zh-CN" altLang="en-US" dirty="0">
                <a:latin typeface="思源黑体 CN Heavy" panose="020B0A00000000000000" pitchFamily="34" charset="-122"/>
                <a:ea typeface="思源黑体 CN Heavy" panose="020B0A00000000000000" pitchFamily="34" charset="-122"/>
                <a:cs typeface="+mn-ea"/>
                <a:sym typeface="+mn-lt"/>
              </a:rPr>
              <a:t>既不能对不同地区采取“一刀切”的做法、阻碍经济社会秩序恢复，又不能不当放松防控、导致前功尽弃。</a:t>
            </a:r>
            <a:endParaRPr lang="en-US" altLang="zh-CN" dirty="0">
              <a:latin typeface="思源黑体 CN Heavy" panose="020B0A00000000000000" pitchFamily="34" charset="-122"/>
              <a:ea typeface="思源黑体 CN Heavy" panose="020B0A00000000000000" pitchFamily="34" charset="-122"/>
              <a:cs typeface="+mn-ea"/>
              <a:sym typeface="+mn-lt"/>
            </a:endParaRPr>
          </a:p>
        </p:txBody>
      </p:sp>
      <p:grpSp>
        <p:nvGrpSpPr>
          <p:cNvPr id="13" name="组合 12">
            <a:extLst>
              <a:ext uri="{FF2B5EF4-FFF2-40B4-BE49-F238E27FC236}">
                <a16:creationId xmlns:a16="http://schemas.microsoft.com/office/drawing/2014/main" id="{AC350C97-8F1B-4674-8A1E-4897A388A532}"/>
              </a:ext>
            </a:extLst>
          </p:cNvPr>
          <p:cNvGrpSpPr/>
          <p:nvPr/>
        </p:nvGrpSpPr>
        <p:grpSpPr>
          <a:xfrm>
            <a:off x="278830" y="2927360"/>
            <a:ext cx="2509473" cy="2095533"/>
            <a:chOff x="745650" y="3317990"/>
            <a:chExt cx="3569176" cy="1656510"/>
          </a:xfrm>
        </p:grpSpPr>
        <p:sp>
          <p:nvSpPr>
            <p:cNvPr id="14" name="矩形 13">
              <a:extLst>
                <a:ext uri="{FF2B5EF4-FFF2-40B4-BE49-F238E27FC236}">
                  <a16:creationId xmlns:a16="http://schemas.microsoft.com/office/drawing/2014/main" id="{871C5ACE-AE6D-4F9E-9807-5C425BDEB1D5}"/>
                </a:ext>
              </a:extLst>
            </p:cNvPr>
            <p:cNvSpPr/>
            <p:nvPr/>
          </p:nvSpPr>
          <p:spPr bwMode="auto">
            <a:xfrm>
              <a:off x="745650" y="3409176"/>
              <a:ext cx="3569176" cy="1565324"/>
            </a:xfrm>
            <a:prstGeom prst="rect">
              <a:avLst/>
            </a:prstGeom>
            <a:noFill/>
            <a:ln>
              <a:solidFill>
                <a:schemeClr val="tx1">
                  <a:lumMod val="65000"/>
                  <a:lumOff val="35000"/>
                </a:schemeClr>
              </a:solidFill>
            </a:ln>
          </p:spPr>
          <p:txBody>
            <a:bodyPr vert="horz" wrap="square" lIns="91440" tIns="45720" rIns="91440" bIns="45720" numCol="1" anchor="t" anchorCtr="0" compatLnSpc="1"/>
            <a:lstStyle/>
            <a:p>
              <a:pPr defTabSz="914400"/>
              <a:endParaRPr lang="zh-CN" altLang="en-US" sz="1355">
                <a:solidFill>
                  <a:prstClr val="white"/>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nvGrpSpPr>
            <p:cNvPr id="15" name="组合 14">
              <a:extLst>
                <a:ext uri="{FF2B5EF4-FFF2-40B4-BE49-F238E27FC236}">
                  <a16:creationId xmlns:a16="http://schemas.microsoft.com/office/drawing/2014/main" id="{8EF20B62-EEFA-4CC1-A28E-AFE433C3F8BE}"/>
                </a:ext>
              </a:extLst>
            </p:cNvPr>
            <p:cNvGrpSpPr/>
            <p:nvPr/>
          </p:nvGrpSpPr>
          <p:grpSpPr>
            <a:xfrm>
              <a:off x="885313" y="3317990"/>
              <a:ext cx="3364072" cy="534643"/>
              <a:chOff x="1245265" y="1827568"/>
              <a:chExt cx="4200402" cy="879213"/>
            </a:xfrm>
          </p:grpSpPr>
          <p:sp>
            <p:nvSpPr>
              <p:cNvPr id="17" name="Freeform 6">
                <a:extLst>
                  <a:ext uri="{FF2B5EF4-FFF2-40B4-BE49-F238E27FC236}">
                    <a16:creationId xmlns:a16="http://schemas.microsoft.com/office/drawing/2014/main" id="{208C945E-2D47-4462-AF47-81F0B3B0AD43}"/>
                  </a:ext>
                </a:extLst>
              </p:cNvPr>
              <p:cNvSpPr/>
              <p:nvPr/>
            </p:nvSpPr>
            <p:spPr bwMode="auto">
              <a:xfrm>
                <a:off x="1245265" y="1827568"/>
                <a:ext cx="4200402" cy="150812"/>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rgbClr val="4146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355">
                  <a:solidFill>
                    <a:srgbClr val="E7E6E6"/>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8" name="Freeform 7">
                <a:extLst>
                  <a:ext uri="{FF2B5EF4-FFF2-40B4-BE49-F238E27FC236}">
                    <a16:creationId xmlns:a16="http://schemas.microsoft.com/office/drawing/2014/main" id="{19393BEF-AF55-4A0D-9708-8E1FCC9ED166}"/>
                  </a:ext>
                </a:extLst>
              </p:cNvPr>
              <p:cNvSpPr/>
              <p:nvPr/>
            </p:nvSpPr>
            <p:spPr bwMode="auto">
              <a:xfrm>
                <a:off x="1525807" y="1827568"/>
                <a:ext cx="3652019" cy="879213"/>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rgbClr val="C00000"/>
              </a:solidFill>
              <a:ln>
                <a:noFill/>
              </a:ln>
            </p:spPr>
            <p:txBody>
              <a:bodyPr vert="horz" wrap="square" lIns="91440" tIns="45720" rIns="91440" bIns="45720" numCol="1" anchor="t" anchorCtr="0" compatLnSpc="1"/>
              <a:lstStyle/>
              <a:p>
                <a:pPr algn="ctr" defTabSz="914400"/>
                <a:r>
                  <a:rPr lang="zh-CN" altLang="en-US" sz="240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低风险地区</a:t>
                </a:r>
              </a:p>
            </p:txBody>
          </p:sp>
        </p:grpSp>
        <p:sp>
          <p:nvSpPr>
            <p:cNvPr id="16" name="TextBox 10">
              <a:extLst>
                <a:ext uri="{FF2B5EF4-FFF2-40B4-BE49-F238E27FC236}">
                  <a16:creationId xmlns:a16="http://schemas.microsoft.com/office/drawing/2014/main" id="{5C72FA92-B61C-452D-BBE6-690C77C15A0C}"/>
                </a:ext>
              </a:extLst>
            </p:cNvPr>
            <p:cNvSpPr txBox="1"/>
            <p:nvPr/>
          </p:nvSpPr>
          <p:spPr>
            <a:xfrm>
              <a:off x="876453" y="3904438"/>
              <a:ext cx="3371697" cy="1015663"/>
            </a:xfrm>
            <a:prstGeom prst="rect">
              <a:avLst/>
            </a:prstGeom>
            <a:noFill/>
          </p:spPr>
          <p:txBody>
            <a:bodyPr wrap="square" rtlCol="0">
              <a:spAutoFit/>
            </a:bodyPr>
            <a:lstStyle/>
            <a:p>
              <a:pPr algn="just" fontAlgn="base">
                <a:spcBef>
                  <a:spcPct val="0"/>
                </a:spcBef>
                <a:spcAft>
                  <a:spcPct val="0"/>
                </a:spcAft>
                <a:defRPr/>
              </a:pPr>
              <a:r>
                <a:rPr lang="zh-CN" altLang="en-US" sz="2000" b="1" kern="0" dirty="0">
                  <a:solidFill>
                    <a:srgbClr val="C00000"/>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要</a:t>
              </a:r>
              <a:r>
                <a:rPr lang="zh-CN" altLang="en-US" sz="2000" kern="0" dirty="0">
                  <a:latin typeface="思源黑体 CN Normal" panose="020B0400000000000000" pitchFamily="34" charset="-122"/>
                  <a:ea typeface="思源黑体 CN Normal" panose="020B0400000000000000" pitchFamily="34" charset="-122"/>
                  <a:sym typeface="思源黑体 CN Normal" panose="020B0400000000000000" pitchFamily="34" charset="-122"/>
                </a:rPr>
                <a:t>尽快将防控策略调整到外防输入上来，全面恢复生产生活秩序。</a:t>
              </a:r>
            </a:p>
          </p:txBody>
        </p:sp>
      </p:grpSp>
      <p:grpSp>
        <p:nvGrpSpPr>
          <p:cNvPr id="19" name="组合 18">
            <a:extLst>
              <a:ext uri="{FF2B5EF4-FFF2-40B4-BE49-F238E27FC236}">
                <a16:creationId xmlns:a16="http://schemas.microsoft.com/office/drawing/2014/main" id="{2585B8FD-2ECE-453F-9B03-743E7FDF6F12}"/>
              </a:ext>
            </a:extLst>
          </p:cNvPr>
          <p:cNvGrpSpPr/>
          <p:nvPr/>
        </p:nvGrpSpPr>
        <p:grpSpPr>
          <a:xfrm>
            <a:off x="3282276" y="2931530"/>
            <a:ext cx="2501150" cy="2095533"/>
            <a:chOff x="745650" y="3317990"/>
            <a:chExt cx="3569176" cy="1656510"/>
          </a:xfrm>
        </p:grpSpPr>
        <p:sp>
          <p:nvSpPr>
            <p:cNvPr id="20" name="矩形 19">
              <a:extLst>
                <a:ext uri="{FF2B5EF4-FFF2-40B4-BE49-F238E27FC236}">
                  <a16:creationId xmlns:a16="http://schemas.microsoft.com/office/drawing/2014/main" id="{53EB3BD7-7B10-491A-AC6F-92072F0B416D}"/>
                </a:ext>
              </a:extLst>
            </p:cNvPr>
            <p:cNvSpPr/>
            <p:nvPr/>
          </p:nvSpPr>
          <p:spPr bwMode="auto">
            <a:xfrm>
              <a:off x="745650" y="3409176"/>
              <a:ext cx="3569176" cy="1565324"/>
            </a:xfrm>
            <a:prstGeom prst="rect">
              <a:avLst/>
            </a:prstGeom>
            <a:noFill/>
            <a:ln>
              <a:solidFill>
                <a:schemeClr val="tx1">
                  <a:lumMod val="65000"/>
                  <a:lumOff val="35000"/>
                </a:schemeClr>
              </a:solidFill>
            </a:ln>
          </p:spPr>
          <p:txBody>
            <a:bodyPr vert="horz" wrap="square" lIns="91440" tIns="45720" rIns="91440" bIns="45720" numCol="1" anchor="t" anchorCtr="0" compatLnSpc="1"/>
            <a:lstStyle/>
            <a:p>
              <a:pPr defTabSz="914400"/>
              <a:endParaRPr lang="zh-CN" altLang="en-US" sz="1355">
                <a:solidFill>
                  <a:prstClr val="white"/>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nvGrpSpPr>
            <p:cNvPr id="21" name="组合 20">
              <a:extLst>
                <a:ext uri="{FF2B5EF4-FFF2-40B4-BE49-F238E27FC236}">
                  <a16:creationId xmlns:a16="http://schemas.microsoft.com/office/drawing/2014/main" id="{037CD380-A34F-44E9-B967-6486DA0521A4}"/>
                </a:ext>
              </a:extLst>
            </p:cNvPr>
            <p:cNvGrpSpPr/>
            <p:nvPr/>
          </p:nvGrpSpPr>
          <p:grpSpPr>
            <a:xfrm>
              <a:off x="885313" y="3317990"/>
              <a:ext cx="3364072" cy="534643"/>
              <a:chOff x="1245265" y="1827568"/>
              <a:chExt cx="4200402" cy="879213"/>
            </a:xfrm>
          </p:grpSpPr>
          <p:sp>
            <p:nvSpPr>
              <p:cNvPr id="23" name="Freeform 6">
                <a:extLst>
                  <a:ext uri="{FF2B5EF4-FFF2-40B4-BE49-F238E27FC236}">
                    <a16:creationId xmlns:a16="http://schemas.microsoft.com/office/drawing/2014/main" id="{B94F7E88-73DB-4433-A9E8-58D4CA711048}"/>
                  </a:ext>
                </a:extLst>
              </p:cNvPr>
              <p:cNvSpPr/>
              <p:nvPr/>
            </p:nvSpPr>
            <p:spPr bwMode="auto">
              <a:xfrm>
                <a:off x="1245265" y="1827568"/>
                <a:ext cx="4200402" cy="150812"/>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rgbClr val="4146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355">
                  <a:solidFill>
                    <a:srgbClr val="E7E6E6"/>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4" name="Freeform 7">
                <a:extLst>
                  <a:ext uri="{FF2B5EF4-FFF2-40B4-BE49-F238E27FC236}">
                    <a16:creationId xmlns:a16="http://schemas.microsoft.com/office/drawing/2014/main" id="{66A2F483-7DC3-40E2-8B60-6674AACB6CD1}"/>
                  </a:ext>
                </a:extLst>
              </p:cNvPr>
              <p:cNvSpPr/>
              <p:nvPr/>
            </p:nvSpPr>
            <p:spPr bwMode="auto">
              <a:xfrm>
                <a:off x="1525807" y="1827568"/>
                <a:ext cx="3652019" cy="879213"/>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rgbClr val="C00000"/>
              </a:solidFill>
              <a:ln>
                <a:noFill/>
              </a:ln>
            </p:spPr>
            <p:txBody>
              <a:bodyPr vert="horz" wrap="square" lIns="91440" tIns="45720" rIns="91440" bIns="45720" numCol="1" anchor="t" anchorCtr="0" compatLnSpc="1"/>
              <a:lstStyle/>
              <a:p>
                <a:pPr algn="ctr" defTabSz="914400"/>
                <a:r>
                  <a:rPr lang="zh-CN" altLang="en-US" sz="240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中风险地区</a:t>
                </a:r>
              </a:p>
            </p:txBody>
          </p:sp>
        </p:grpSp>
        <p:sp>
          <p:nvSpPr>
            <p:cNvPr id="22" name="TextBox 10">
              <a:extLst>
                <a:ext uri="{FF2B5EF4-FFF2-40B4-BE49-F238E27FC236}">
                  <a16:creationId xmlns:a16="http://schemas.microsoft.com/office/drawing/2014/main" id="{AA24D9C5-E533-4FED-B08E-6CA7201C7779}"/>
                </a:ext>
              </a:extLst>
            </p:cNvPr>
            <p:cNvSpPr txBox="1"/>
            <p:nvPr/>
          </p:nvSpPr>
          <p:spPr>
            <a:xfrm>
              <a:off x="876453" y="3904438"/>
              <a:ext cx="3371697" cy="707886"/>
            </a:xfrm>
            <a:prstGeom prst="rect">
              <a:avLst/>
            </a:prstGeom>
            <a:noFill/>
          </p:spPr>
          <p:txBody>
            <a:bodyPr wrap="square" rtlCol="0">
              <a:spAutoFit/>
            </a:bodyPr>
            <a:lstStyle/>
            <a:p>
              <a:pPr algn="just" fontAlgn="base">
                <a:spcBef>
                  <a:spcPct val="0"/>
                </a:spcBef>
                <a:spcAft>
                  <a:spcPct val="0"/>
                </a:spcAft>
                <a:defRPr/>
              </a:pPr>
              <a:r>
                <a:rPr lang="zh-CN" altLang="en-US" sz="2000" b="1" kern="0" dirty="0">
                  <a:solidFill>
                    <a:srgbClr val="C00000"/>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要</a:t>
              </a:r>
              <a:r>
                <a:rPr lang="zh-CN" altLang="en-US" sz="2000" kern="0" dirty="0">
                  <a:latin typeface="思源黑体 CN Normal" panose="020B0400000000000000" pitchFamily="34" charset="-122"/>
                  <a:ea typeface="思源黑体 CN Normal" panose="020B0400000000000000" pitchFamily="34" charset="-122"/>
                  <a:sym typeface="思源黑体 CN Normal" panose="020B0400000000000000" pitchFamily="34" charset="-122"/>
                </a:rPr>
                <a:t>依据防控形势有序复工复产。</a:t>
              </a:r>
            </a:p>
          </p:txBody>
        </p:sp>
      </p:grpSp>
      <p:grpSp>
        <p:nvGrpSpPr>
          <p:cNvPr id="25" name="组合 24">
            <a:extLst>
              <a:ext uri="{FF2B5EF4-FFF2-40B4-BE49-F238E27FC236}">
                <a16:creationId xmlns:a16="http://schemas.microsoft.com/office/drawing/2014/main" id="{F136B5E9-5427-46E4-8EA1-72A1AE327FDE}"/>
              </a:ext>
            </a:extLst>
          </p:cNvPr>
          <p:cNvGrpSpPr/>
          <p:nvPr/>
        </p:nvGrpSpPr>
        <p:grpSpPr>
          <a:xfrm>
            <a:off x="6310461" y="2893231"/>
            <a:ext cx="2451816" cy="2095533"/>
            <a:chOff x="745650" y="3317990"/>
            <a:chExt cx="3569176" cy="1656510"/>
          </a:xfrm>
        </p:grpSpPr>
        <p:sp>
          <p:nvSpPr>
            <p:cNvPr id="26" name="矩形 25">
              <a:extLst>
                <a:ext uri="{FF2B5EF4-FFF2-40B4-BE49-F238E27FC236}">
                  <a16:creationId xmlns:a16="http://schemas.microsoft.com/office/drawing/2014/main" id="{7DEDAAA8-F3CF-47DD-9555-C47B7CE293C4}"/>
                </a:ext>
              </a:extLst>
            </p:cNvPr>
            <p:cNvSpPr/>
            <p:nvPr/>
          </p:nvSpPr>
          <p:spPr bwMode="auto">
            <a:xfrm>
              <a:off x="745650" y="3409176"/>
              <a:ext cx="3569176" cy="1565324"/>
            </a:xfrm>
            <a:prstGeom prst="rect">
              <a:avLst/>
            </a:prstGeom>
            <a:noFill/>
            <a:ln>
              <a:solidFill>
                <a:schemeClr val="tx1">
                  <a:lumMod val="65000"/>
                  <a:lumOff val="35000"/>
                </a:schemeClr>
              </a:solidFill>
            </a:ln>
          </p:spPr>
          <p:txBody>
            <a:bodyPr vert="horz" wrap="square" lIns="91440" tIns="45720" rIns="91440" bIns="45720" numCol="1" anchor="t" anchorCtr="0" compatLnSpc="1"/>
            <a:lstStyle/>
            <a:p>
              <a:pPr defTabSz="914400"/>
              <a:endParaRPr lang="zh-CN" altLang="en-US" sz="1355">
                <a:solidFill>
                  <a:prstClr val="white"/>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nvGrpSpPr>
            <p:cNvPr id="27" name="组合 26">
              <a:extLst>
                <a:ext uri="{FF2B5EF4-FFF2-40B4-BE49-F238E27FC236}">
                  <a16:creationId xmlns:a16="http://schemas.microsoft.com/office/drawing/2014/main" id="{0C53BF4B-74C7-4B3E-956C-866E2392AB65}"/>
                </a:ext>
              </a:extLst>
            </p:cNvPr>
            <p:cNvGrpSpPr/>
            <p:nvPr/>
          </p:nvGrpSpPr>
          <p:grpSpPr>
            <a:xfrm>
              <a:off x="885313" y="3317990"/>
              <a:ext cx="3364072" cy="534643"/>
              <a:chOff x="1245265" y="1827568"/>
              <a:chExt cx="4200402" cy="879213"/>
            </a:xfrm>
          </p:grpSpPr>
          <p:sp>
            <p:nvSpPr>
              <p:cNvPr id="29" name="Freeform 6">
                <a:extLst>
                  <a:ext uri="{FF2B5EF4-FFF2-40B4-BE49-F238E27FC236}">
                    <a16:creationId xmlns:a16="http://schemas.microsoft.com/office/drawing/2014/main" id="{4FC5BEB5-1D31-4603-8850-EB24AAC683EE}"/>
                  </a:ext>
                </a:extLst>
              </p:cNvPr>
              <p:cNvSpPr/>
              <p:nvPr/>
            </p:nvSpPr>
            <p:spPr bwMode="auto">
              <a:xfrm>
                <a:off x="1245265" y="1827568"/>
                <a:ext cx="4200402" cy="150812"/>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rgbClr val="4146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endParaRPr lang="zh-CN" altLang="en-US" sz="1355">
                  <a:solidFill>
                    <a:srgbClr val="E7E6E6"/>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0" name="Freeform 7">
                <a:extLst>
                  <a:ext uri="{FF2B5EF4-FFF2-40B4-BE49-F238E27FC236}">
                    <a16:creationId xmlns:a16="http://schemas.microsoft.com/office/drawing/2014/main" id="{C5E4995B-D245-434D-B333-3548A44642C8}"/>
                  </a:ext>
                </a:extLst>
              </p:cNvPr>
              <p:cNvSpPr/>
              <p:nvPr/>
            </p:nvSpPr>
            <p:spPr bwMode="auto">
              <a:xfrm>
                <a:off x="1525807" y="1827568"/>
                <a:ext cx="3652019" cy="879213"/>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rgbClr val="C00000"/>
              </a:solidFill>
              <a:ln>
                <a:noFill/>
              </a:ln>
            </p:spPr>
            <p:txBody>
              <a:bodyPr vert="horz" wrap="square" lIns="91440" tIns="45720" rIns="91440" bIns="45720" numCol="1" anchor="t" anchorCtr="0" compatLnSpc="1"/>
              <a:lstStyle/>
              <a:p>
                <a:pPr algn="ctr" defTabSz="914400"/>
                <a:r>
                  <a:rPr lang="zh-CN" altLang="en-US" sz="240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高风险地区</a:t>
                </a:r>
              </a:p>
            </p:txBody>
          </p:sp>
        </p:grpSp>
        <p:sp>
          <p:nvSpPr>
            <p:cNvPr id="28" name="TextBox 10">
              <a:extLst>
                <a:ext uri="{FF2B5EF4-FFF2-40B4-BE49-F238E27FC236}">
                  <a16:creationId xmlns:a16="http://schemas.microsoft.com/office/drawing/2014/main" id="{C65E6CB0-A92E-4766-BC1A-FC53C3AD1AB8}"/>
                </a:ext>
              </a:extLst>
            </p:cNvPr>
            <p:cNvSpPr txBox="1"/>
            <p:nvPr/>
          </p:nvSpPr>
          <p:spPr>
            <a:xfrm>
              <a:off x="876453" y="3904438"/>
              <a:ext cx="3371697" cy="707886"/>
            </a:xfrm>
            <a:prstGeom prst="rect">
              <a:avLst/>
            </a:prstGeom>
            <a:noFill/>
          </p:spPr>
          <p:txBody>
            <a:bodyPr wrap="square" rtlCol="0">
              <a:spAutoFit/>
            </a:bodyPr>
            <a:lstStyle/>
            <a:p>
              <a:pPr algn="just" fontAlgn="base">
                <a:spcBef>
                  <a:spcPct val="0"/>
                </a:spcBef>
                <a:spcAft>
                  <a:spcPct val="0"/>
                </a:spcAft>
                <a:defRPr/>
              </a:pPr>
              <a:r>
                <a:rPr lang="zh-CN" altLang="en-US" sz="2000" b="1" kern="0" dirty="0">
                  <a:solidFill>
                    <a:srgbClr val="C00000"/>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要</a:t>
              </a:r>
              <a:r>
                <a:rPr lang="zh-CN" altLang="en-US" sz="2000" kern="0" dirty="0">
                  <a:latin typeface="思源黑体 CN Normal" panose="020B0400000000000000" pitchFamily="34" charset="-122"/>
                  <a:ea typeface="思源黑体 CN Normal" panose="020B0400000000000000" pitchFamily="34" charset="-122"/>
                  <a:sym typeface="思源黑体 CN Normal" panose="020B0400000000000000" pitchFamily="34" charset="-122"/>
                </a:rPr>
                <a:t>继续集中精力抓好疫情防控工作。</a:t>
              </a:r>
            </a:p>
          </p:txBody>
        </p:sp>
      </p:grpSp>
      <p:sp>
        <p:nvSpPr>
          <p:cNvPr id="31" name="矩形 30">
            <a:extLst>
              <a:ext uri="{FF2B5EF4-FFF2-40B4-BE49-F238E27FC236}">
                <a16:creationId xmlns:a16="http://schemas.microsoft.com/office/drawing/2014/main" id="{0F321D9E-BA6F-4341-8C23-C75F5404A3F9}"/>
              </a:ext>
            </a:extLst>
          </p:cNvPr>
          <p:cNvSpPr/>
          <p:nvPr/>
        </p:nvSpPr>
        <p:spPr>
          <a:xfrm>
            <a:off x="251142" y="5137571"/>
            <a:ext cx="8627746" cy="954107"/>
          </a:xfrm>
          <a:prstGeom prst="rect">
            <a:avLst/>
          </a:prstGeom>
        </p:spPr>
        <p:txBody>
          <a:bodyPr wrap="square">
            <a:spAutoFit/>
          </a:bodyPr>
          <a:lstStyle/>
          <a:p>
            <a:pPr algn="ctr"/>
            <a:r>
              <a:rPr lang="zh-CN" altLang="en-US" sz="2800" b="1" dirty="0">
                <a:solidFill>
                  <a:srgbClr val="C00000"/>
                </a:solidFill>
              </a:rPr>
              <a:t>随着疫情防控形势持续向好，符合条件的省份要适时下调响应级别并实行动态调整。</a:t>
            </a:r>
          </a:p>
        </p:txBody>
      </p:sp>
    </p:spTree>
    <p:extLst>
      <p:ext uri="{BB962C8B-B14F-4D97-AF65-F5344CB8AC3E}">
        <p14:creationId xmlns:p14="http://schemas.microsoft.com/office/powerpoint/2010/main" val="39212396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1031875" y="215900"/>
            <a:ext cx="7847013" cy="541338"/>
          </a:xfrm>
        </p:spPr>
        <p:txBody>
          <a:bodyPr/>
          <a:lstStyle/>
          <a:p>
            <a:r>
              <a:rPr lang="zh-CN" altLang="en-US" sz="2400" dirty="0"/>
              <a:t>关于统筹推进疫情防控和经济社会发展工作</a:t>
            </a:r>
          </a:p>
        </p:txBody>
      </p:sp>
      <p:grpSp>
        <p:nvGrpSpPr>
          <p:cNvPr id="32" name="组合 31">
            <a:extLst>
              <a:ext uri="{FF2B5EF4-FFF2-40B4-BE49-F238E27FC236}">
                <a16:creationId xmlns:a16="http://schemas.microsoft.com/office/drawing/2014/main" id="{19657FF4-7BD6-4977-9FA3-9349261AD637}"/>
              </a:ext>
            </a:extLst>
          </p:cNvPr>
          <p:cNvGrpSpPr/>
          <p:nvPr/>
        </p:nvGrpSpPr>
        <p:grpSpPr>
          <a:xfrm>
            <a:off x="470660" y="1406412"/>
            <a:ext cx="903606" cy="461665"/>
            <a:chOff x="869474" y="1944008"/>
            <a:chExt cx="903606" cy="461665"/>
          </a:xfrm>
        </p:grpSpPr>
        <p:sp>
          <p:nvSpPr>
            <p:cNvPr id="33" name="Freeform 5">
              <a:extLst>
                <a:ext uri="{FF2B5EF4-FFF2-40B4-BE49-F238E27FC236}">
                  <a16:creationId xmlns:a16="http://schemas.microsoft.com/office/drawing/2014/main" id="{2095E503-FCAB-4E37-8EC6-386D49B76C82}"/>
                </a:ext>
              </a:extLst>
            </p:cNvPr>
            <p:cNvSpPr/>
            <p:nvPr/>
          </p:nvSpPr>
          <p:spPr bwMode="auto">
            <a:xfrm>
              <a:off x="1151440" y="1944008"/>
              <a:ext cx="621640" cy="461665"/>
            </a:xfrm>
            <a:custGeom>
              <a:avLst/>
              <a:gdLst>
                <a:gd name="T0" fmla="*/ 366 w 626"/>
                <a:gd name="T1" fmla="*/ 413 h 465"/>
                <a:gd name="T2" fmla="*/ 313 w 626"/>
                <a:gd name="T3" fmla="*/ 362 h 465"/>
                <a:gd name="T4" fmla="*/ 338 w 626"/>
                <a:gd name="T5" fmla="*/ 362 h 465"/>
                <a:gd name="T6" fmla="*/ 392 w 626"/>
                <a:gd name="T7" fmla="*/ 310 h 465"/>
                <a:gd name="T8" fmla="*/ 338 w 626"/>
                <a:gd name="T9" fmla="*/ 258 h 465"/>
                <a:gd name="T10" fmla="*/ 414 w 626"/>
                <a:gd name="T11" fmla="*/ 207 h 465"/>
                <a:gd name="T12" fmla="*/ 361 w 626"/>
                <a:gd name="T13" fmla="*/ 155 h 465"/>
                <a:gd name="T14" fmla="*/ 573 w 626"/>
                <a:gd name="T15" fmla="*/ 155 h 465"/>
                <a:gd name="T16" fmla="*/ 626 w 626"/>
                <a:gd name="T17" fmla="*/ 103 h 465"/>
                <a:gd name="T18" fmla="*/ 573 w 626"/>
                <a:gd name="T19" fmla="*/ 52 h 465"/>
                <a:gd name="T20" fmla="*/ 260 w 626"/>
                <a:gd name="T21" fmla="*/ 52 h 465"/>
                <a:gd name="T22" fmla="*/ 207 w 626"/>
                <a:gd name="T23" fmla="*/ 0 h 465"/>
                <a:gd name="T24" fmla="*/ 102 w 626"/>
                <a:gd name="T25" fmla="*/ 0 h 465"/>
                <a:gd name="T26" fmla="*/ 48 w 626"/>
                <a:gd name="T27" fmla="*/ 52 h 465"/>
                <a:gd name="T28" fmla="*/ 49 w 626"/>
                <a:gd name="T29" fmla="*/ 54 h 465"/>
                <a:gd name="T30" fmla="*/ 0 w 626"/>
                <a:gd name="T31" fmla="*/ 113 h 465"/>
                <a:gd name="T32" fmla="*/ 0 w 626"/>
                <a:gd name="T33" fmla="*/ 403 h 465"/>
                <a:gd name="T34" fmla="*/ 65 w 626"/>
                <a:gd name="T35" fmla="*/ 465 h 465"/>
                <a:gd name="T36" fmla="*/ 208 w 626"/>
                <a:gd name="T37" fmla="*/ 465 h 465"/>
                <a:gd name="T38" fmla="*/ 244 w 626"/>
                <a:gd name="T39" fmla="*/ 465 h 465"/>
                <a:gd name="T40" fmla="*/ 313 w 626"/>
                <a:gd name="T41" fmla="*/ 465 h 465"/>
                <a:gd name="T42" fmla="*/ 366 w 626"/>
                <a:gd name="T43" fmla="*/ 41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26" h="465">
                  <a:moveTo>
                    <a:pt x="366" y="413"/>
                  </a:moveTo>
                  <a:cubicBezTo>
                    <a:pt x="366" y="385"/>
                    <a:pt x="342" y="362"/>
                    <a:pt x="313" y="362"/>
                  </a:cubicBezTo>
                  <a:cubicBezTo>
                    <a:pt x="338" y="362"/>
                    <a:pt x="338" y="362"/>
                    <a:pt x="338" y="362"/>
                  </a:cubicBezTo>
                  <a:cubicBezTo>
                    <a:pt x="368" y="362"/>
                    <a:pt x="392" y="338"/>
                    <a:pt x="392" y="310"/>
                  </a:cubicBezTo>
                  <a:cubicBezTo>
                    <a:pt x="392" y="281"/>
                    <a:pt x="368" y="258"/>
                    <a:pt x="338" y="258"/>
                  </a:cubicBezTo>
                  <a:cubicBezTo>
                    <a:pt x="368" y="258"/>
                    <a:pt x="416" y="258"/>
                    <a:pt x="414" y="207"/>
                  </a:cubicBezTo>
                  <a:cubicBezTo>
                    <a:pt x="413" y="178"/>
                    <a:pt x="390" y="155"/>
                    <a:pt x="361" y="155"/>
                  </a:cubicBezTo>
                  <a:cubicBezTo>
                    <a:pt x="573" y="155"/>
                    <a:pt x="573" y="155"/>
                    <a:pt x="573" y="155"/>
                  </a:cubicBezTo>
                  <a:cubicBezTo>
                    <a:pt x="602" y="155"/>
                    <a:pt x="626" y="132"/>
                    <a:pt x="626" y="103"/>
                  </a:cubicBezTo>
                  <a:cubicBezTo>
                    <a:pt x="626" y="75"/>
                    <a:pt x="602" y="52"/>
                    <a:pt x="573" y="52"/>
                  </a:cubicBezTo>
                  <a:cubicBezTo>
                    <a:pt x="260" y="52"/>
                    <a:pt x="260" y="52"/>
                    <a:pt x="260" y="52"/>
                  </a:cubicBezTo>
                  <a:cubicBezTo>
                    <a:pt x="260" y="23"/>
                    <a:pt x="236" y="0"/>
                    <a:pt x="207" y="0"/>
                  </a:cubicBezTo>
                  <a:cubicBezTo>
                    <a:pt x="102" y="0"/>
                    <a:pt x="102" y="0"/>
                    <a:pt x="102" y="0"/>
                  </a:cubicBezTo>
                  <a:cubicBezTo>
                    <a:pt x="72" y="0"/>
                    <a:pt x="48" y="23"/>
                    <a:pt x="48" y="52"/>
                  </a:cubicBezTo>
                  <a:cubicBezTo>
                    <a:pt x="48" y="52"/>
                    <a:pt x="48" y="53"/>
                    <a:pt x="49" y="54"/>
                  </a:cubicBezTo>
                  <a:cubicBezTo>
                    <a:pt x="21" y="60"/>
                    <a:pt x="0" y="85"/>
                    <a:pt x="0" y="113"/>
                  </a:cubicBezTo>
                  <a:cubicBezTo>
                    <a:pt x="0" y="403"/>
                    <a:pt x="0" y="403"/>
                    <a:pt x="0" y="403"/>
                  </a:cubicBezTo>
                  <a:cubicBezTo>
                    <a:pt x="0" y="437"/>
                    <a:pt x="29" y="465"/>
                    <a:pt x="65" y="465"/>
                  </a:cubicBezTo>
                  <a:cubicBezTo>
                    <a:pt x="208" y="465"/>
                    <a:pt x="208" y="465"/>
                    <a:pt x="208" y="465"/>
                  </a:cubicBezTo>
                  <a:cubicBezTo>
                    <a:pt x="244" y="465"/>
                    <a:pt x="244" y="465"/>
                    <a:pt x="244" y="465"/>
                  </a:cubicBezTo>
                  <a:cubicBezTo>
                    <a:pt x="313" y="465"/>
                    <a:pt x="313" y="465"/>
                    <a:pt x="313" y="465"/>
                  </a:cubicBezTo>
                  <a:cubicBezTo>
                    <a:pt x="342" y="465"/>
                    <a:pt x="366" y="442"/>
                    <a:pt x="366" y="413"/>
                  </a:cubicBez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34" name="Rectangle 6">
              <a:extLst>
                <a:ext uri="{FF2B5EF4-FFF2-40B4-BE49-F238E27FC236}">
                  <a16:creationId xmlns:a16="http://schemas.microsoft.com/office/drawing/2014/main" id="{0DDE4295-6871-4BBA-B855-6AD6F9015654}"/>
                </a:ext>
              </a:extLst>
            </p:cNvPr>
            <p:cNvSpPr>
              <a:spLocks noChangeArrowheads="1"/>
            </p:cNvSpPr>
            <p:nvPr/>
          </p:nvSpPr>
          <p:spPr bwMode="auto">
            <a:xfrm>
              <a:off x="869474" y="2006830"/>
              <a:ext cx="233024" cy="387886"/>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35" name="组合 34">
            <a:extLst>
              <a:ext uri="{FF2B5EF4-FFF2-40B4-BE49-F238E27FC236}">
                <a16:creationId xmlns:a16="http://schemas.microsoft.com/office/drawing/2014/main" id="{F729181F-4FBF-4F85-B1E5-7FFA210F756C}"/>
              </a:ext>
            </a:extLst>
          </p:cNvPr>
          <p:cNvGrpSpPr/>
          <p:nvPr/>
        </p:nvGrpSpPr>
        <p:grpSpPr>
          <a:xfrm>
            <a:off x="1627521" y="816587"/>
            <a:ext cx="5888957" cy="1305294"/>
            <a:chOff x="2807385" y="1344658"/>
            <a:chExt cx="5888957" cy="1305294"/>
          </a:xfrm>
        </p:grpSpPr>
        <p:grpSp>
          <p:nvGrpSpPr>
            <p:cNvPr id="36" name="组合 35">
              <a:extLst>
                <a:ext uri="{FF2B5EF4-FFF2-40B4-BE49-F238E27FC236}">
                  <a16:creationId xmlns:a16="http://schemas.microsoft.com/office/drawing/2014/main" id="{9392421B-E2B1-444F-82F3-587142CC69F2}"/>
                </a:ext>
              </a:extLst>
            </p:cNvPr>
            <p:cNvGrpSpPr/>
            <p:nvPr/>
          </p:nvGrpSpPr>
          <p:grpSpPr>
            <a:xfrm>
              <a:off x="2807385" y="1682284"/>
              <a:ext cx="5888957" cy="882902"/>
              <a:chOff x="914536" y="1676446"/>
              <a:chExt cx="5888957" cy="882902"/>
            </a:xfrm>
          </p:grpSpPr>
          <p:sp>
            <p:nvSpPr>
              <p:cNvPr id="38" name="Rounded Rectangle 38">
                <a:extLst>
                  <a:ext uri="{FF2B5EF4-FFF2-40B4-BE49-F238E27FC236}">
                    <a16:creationId xmlns:a16="http://schemas.microsoft.com/office/drawing/2014/main" id="{9CFFC7DE-C89F-4619-B8D2-ECBAFA012990}"/>
                  </a:ext>
                </a:extLst>
              </p:cNvPr>
              <p:cNvSpPr/>
              <p:nvPr/>
            </p:nvSpPr>
            <p:spPr>
              <a:xfrm rot="16200000">
                <a:off x="3629199" y="-670243"/>
                <a:ext cx="764423" cy="5584164"/>
              </a:xfrm>
              <a:prstGeom prst="roundRect">
                <a:avLst>
                  <a:gd name="adj" fmla="val 50000"/>
                </a:avLst>
              </a:prstGeom>
              <a:solidFill>
                <a:srgbClr val="9B1E11"/>
              </a:solidFill>
              <a:ln w="12700" cap="flat" cmpd="sng" algn="ctr">
                <a:noFill/>
                <a:prstDash val="solid"/>
                <a:miter lim="800000"/>
              </a:ln>
              <a:effectLst/>
            </p:spPr>
            <p:txBody>
              <a:bodyPr rtlCol="0" anchor="ctr"/>
              <a:lstStyle/>
              <a:p>
                <a:pPr algn="ctr" defTabSz="914400">
                  <a:defRPr/>
                </a:pPr>
                <a:endParaRPr lang="en-US" sz="3200" kern="0" dirty="0">
                  <a:solidFill>
                    <a:srgbClr val="FFFFFF"/>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9" name="文本框 38">
                <a:extLst>
                  <a:ext uri="{FF2B5EF4-FFF2-40B4-BE49-F238E27FC236}">
                    <a16:creationId xmlns:a16="http://schemas.microsoft.com/office/drawing/2014/main" id="{9838564B-32DE-4295-B285-CBFDE2AE0B26}"/>
                  </a:ext>
                </a:extLst>
              </p:cNvPr>
              <p:cNvSpPr txBox="1"/>
              <p:nvPr/>
            </p:nvSpPr>
            <p:spPr>
              <a:xfrm>
                <a:off x="2165712" y="1822986"/>
                <a:ext cx="4031873" cy="553998"/>
              </a:xfrm>
              <a:prstGeom prst="rect">
                <a:avLst/>
              </a:prstGeom>
              <a:noFill/>
            </p:spPr>
            <p:txBody>
              <a:bodyPr wrap="none" rtlCol="0">
                <a:spAutoFit/>
              </a:bodyPr>
              <a:lstStyle/>
              <a:p>
                <a:r>
                  <a:rPr lang="zh-CN" altLang="en-US" sz="3000" b="1" dirty="0">
                    <a:solidFill>
                      <a:prstClr val="white"/>
                    </a:solidFill>
                    <a:latin typeface="思源黑体 CN Heavy" panose="020B0A00000000000000" pitchFamily="34" charset="-122"/>
                    <a:ea typeface="思源黑体 CN Heavy" panose="020B0A00000000000000" pitchFamily="34" charset="-122"/>
                    <a:sym typeface="思源黑体 CN Normal" panose="020B0400000000000000" pitchFamily="34" charset="-122"/>
                  </a:rPr>
                  <a:t>加大宏观政策调节力度</a:t>
                </a:r>
              </a:p>
            </p:txBody>
          </p:sp>
          <p:sp>
            <p:nvSpPr>
              <p:cNvPr id="40" name="PA_圆角矩形 12">
                <a:extLst>
                  <a:ext uri="{FF2B5EF4-FFF2-40B4-BE49-F238E27FC236}">
                    <a16:creationId xmlns:a16="http://schemas.microsoft.com/office/drawing/2014/main" id="{F1791FAF-DC96-4DBE-B0E6-DDD74BF888D7}"/>
                  </a:ext>
                </a:extLst>
              </p:cNvPr>
              <p:cNvSpPr>
                <a:spLocks noChangeAspect="1"/>
              </p:cNvSpPr>
              <p:nvPr>
                <p:custDataLst>
                  <p:tags r:id="rId2"/>
                </p:custDataLst>
              </p:nvPr>
            </p:nvSpPr>
            <p:spPr>
              <a:xfrm>
                <a:off x="914536" y="1676446"/>
                <a:ext cx="882902" cy="882902"/>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endParaRPr lang="zh-CN" altLang="en-US" sz="1800"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grpSp>
        <p:sp>
          <p:nvSpPr>
            <p:cNvPr id="37" name="文本框 36">
              <a:extLst>
                <a:ext uri="{FF2B5EF4-FFF2-40B4-BE49-F238E27FC236}">
                  <a16:creationId xmlns:a16="http://schemas.microsoft.com/office/drawing/2014/main" id="{BF2DE72A-E673-4061-B6E9-101DDBBFB652}"/>
                </a:ext>
              </a:extLst>
            </p:cNvPr>
            <p:cNvSpPr txBox="1"/>
            <p:nvPr/>
          </p:nvSpPr>
          <p:spPr>
            <a:xfrm>
              <a:off x="2972618" y="1344658"/>
              <a:ext cx="609585" cy="1305294"/>
            </a:xfrm>
            <a:prstGeom prst="rect">
              <a:avLst/>
            </a:prstGeom>
            <a:noFill/>
          </p:spPr>
          <p:txBody>
            <a:bodyPr wrap="square" rtlCol="0">
              <a:spAutoFit/>
            </a:bodyPr>
            <a:lstStyle/>
            <a:p>
              <a:pPr algn="just" defTabSz="914400">
                <a:lnSpc>
                  <a:spcPct val="150000"/>
                </a:lnSpc>
              </a:pPr>
              <a:r>
                <a:rPr lang="en-US" altLang="zh-CN" sz="6000" b="1" i="1"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2</a:t>
              </a:r>
              <a:endParaRPr lang="zh-CN" altLang="en-US" sz="6000" b="1" i="1"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41" name="PA-102292">
            <a:extLst>
              <a:ext uri="{FF2B5EF4-FFF2-40B4-BE49-F238E27FC236}">
                <a16:creationId xmlns:a16="http://schemas.microsoft.com/office/drawing/2014/main" id="{85508856-44CE-43A6-AA85-8DDD376CF5CC}"/>
              </a:ext>
            </a:extLst>
          </p:cNvPr>
          <p:cNvSpPr/>
          <p:nvPr>
            <p:custDataLst>
              <p:tags r:id="rId1"/>
            </p:custDataLst>
          </p:nvPr>
        </p:nvSpPr>
        <p:spPr>
          <a:xfrm>
            <a:off x="478223" y="2159646"/>
            <a:ext cx="8333833" cy="646331"/>
          </a:xfrm>
          <a:prstGeom prst="rect">
            <a:avLst/>
          </a:prstGeom>
        </p:spPr>
        <p:txBody>
          <a:bodyPr wrap="square">
            <a:spAutoFit/>
          </a:bodyPr>
          <a:lstStyle/>
          <a:p>
            <a:pPr algn="just" defTabSz="914400">
              <a:defRPr/>
            </a:pPr>
            <a:r>
              <a:rPr lang="zh-CN" altLang="en-US" dirty="0">
                <a:latin typeface="思源黑体 CN Heavy" panose="020B0A00000000000000" pitchFamily="34" charset="-122"/>
                <a:ea typeface="思源黑体 CN Heavy" panose="020B0A00000000000000" pitchFamily="34" charset="-122"/>
                <a:cs typeface="+mn-ea"/>
                <a:sym typeface="+mn-lt"/>
              </a:rPr>
              <a:t>宏观政策重在逆周期调节，节奏和力度要能够对冲疫情影响，防止经济运行滑出合理区间，防止短期冲击演变成趋势性变化。</a:t>
            </a:r>
            <a:endParaRPr lang="en-US" altLang="zh-CN" dirty="0">
              <a:latin typeface="思源黑体 CN Heavy" panose="020B0A00000000000000" pitchFamily="34" charset="-122"/>
              <a:ea typeface="思源黑体 CN Heavy" panose="020B0A00000000000000" pitchFamily="34" charset="-122"/>
              <a:cs typeface="+mn-ea"/>
              <a:sym typeface="+mn-lt"/>
            </a:endParaRPr>
          </a:p>
        </p:txBody>
      </p:sp>
      <p:sp>
        <p:nvSpPr>
          <p:cNvPr id="42" name="矩形 41">
            <a:extLst>
              <a:ext uri="{FF2B5EF4-FFF2-40B4-BE49-F238E27FC236}">
                <a16:creationId xmlns:a16="http://schemas.microsoft.com/office/drawing/2014/main" id="{8D1B62F1-7DDD-4C15-8B51-75B46739E255}"/>
              </a:ext>
            </a:extLst>
          </p:cNvPr>
          <p:cNvSpPr/>
          <p:nvPr/>
        </p:nvSpPr>
        <p:spPr>
          <a:xfrm>
            <a:off x="1633237" y="3092892"/>
            <a:ext cx="7391843" cy="701731"/>
          </a:xfrm>
          <a:prstGeom prst="rect">
            <a:avLst/>
          </a:prstGeom>
        </p:spPr>
        <p:txBody>
          <a:bodyPr wrap="square">
            <a:spAutoFit/>
          </a:bodyPr>
          <a:lstStyle/>
          <a:p>
            <a:pPr defTabSz="1219200">
              <a:lnSpc>
                <a:spcPct val="110000"/>
              </a:lnSpc>
            </a:pPr>
            <a:r>
              <a:rPr lang="zh-CN" altLang="en-US" dirty="0">
                <a:latin typeface="微软雅黑" panose="020B0503020204020204" pitchFamily="34" charset="-122"/>
                <a:ea typeface="微软雅黑" panose="020B0503020204020204" pitchFamily="34" charset="-122"/>
              </a:rPr>
              <a:t>继续研究出台阶段性、有针对性的减税降费政策，加大对一些行业复工复产的支持力度，帮助中小微企业渡过难关。</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43" name="矩形: 圆角 26">
            <a:extLst>
              <a:ext uri="{FF2B5EF4-FFF2-40B4-BE49-F238E27FC236}">
                <a16:creationId xmlns:a16="http://schemas.microsoft.com/office/drawing/2014/main" id="{642CF710-30D6-4007-8E39-D5988E07FD47}"/>
              </a:ext>
            </a:extLst>
          </p:cNvPr>
          <p:cNvSpPr/>
          <p:nvPr/>
        </p:nvSpPr>
        <p:spPr>
          <a:xfrm>
            <a:off x="118920" y="3124754"/>
            <a:ext cx="1037366" cy="642860"/>
          </a:xfrm>
          <a:prstGeom prst="roundRect">
            <a:avLst>
              <a:gd name="adj" fmla="val 7002"/>
            </a:avLst>
          </a:prstGeom>
          <a:gradFill>
            <a:gsLst>
              <a:gs pos="0">
                <a:srgbClr val="C00000"/>
              </a:gs>
              <a:gs pos="100000">
                <a:srgbClr val="FF0000"/>
              </a:gs>
            </a:gsLst>
            <a:lin ang="0" scaled="0"/>
          </a:gradFill>
          <a:ln w="12700" cap="flat" cmpd="sng" algn="ctr">
            <a:noFill/>
            <a:prstDash val="solid"/>
          </a:ln>
          <a:effectLst/>
        </p:spPr>
        <p:txBody>
          <a:bodyPr rtlCol="0" anchor="ctr"/>
          <a:lstStyle/>
          <a:p>
            <a:pPr lvl="0" algn="ctr" defTabSz="1219200">
              <a:defRPr/>
            </a:pPr>
            <a:r>
              <a:rPr lang="zh-CN" altLang="en-US" sz="2800" b="1" kern="0" dirty="0">
                <a:solidFill>
                  <a:srgbClr val="FFF8E6"/>
                </a:solidFill>
                <a:latin typeface="微软雅黑" panose="020B0503020204020204" pitchFamily="34" charset="-122"/>
                <a:ea typeface="微软雅黑" panose="020B0503020204020204" pitchFamily="34" charset="-122"/>
              </a:rPr>
              <a:t>要</a:t>
            </a:r>
            <a:endParaRPr kumimoji="0" lang="zh-CN" altLang="en-US" sz="2800" b="1" i="0" u="none" strike="noStrike" kern="0" cap="none" spc="0" normalizeH="0" baseline="0" noProof="0" dirty="0">
              <a:ln>
                <a:noFill/>
              </a:ln>
              <a:solidFill>
                <a:srgbClr val="FFF8E6"/>
              </a:solidFill>
              <a:effectLst/>
              <a:uLnTx/>
              <a:uFillTx/>
              <a:latin typeface="微软雅黑" panose="020B0503020204020204" pitchFamily="34" charset="-122"/>
              <a:ea typeface="微软雅黑" panose="020B0503020204020204" pitchFamily="34" charset="-122"/>
            </a:endParaRPr>
          </a:p>
        </p:txBody>
      </p:sp>
      <p:sp>
        <p:nvSpPr>
          <p:cNvPr id="44" name="箭头: V 形 30">
            <a:extLst>
              <a:ext uri="{FF2B5EF4-FFF2-40B4-BE49-F238E27FC236}">
                <a16:creationId xmlns:a16="http://schemas.microsoft.com/office/drawing/2014/main" id="{A8A92CF4-2872-40FC-976B-42CCED2647D5}"/>
              </a:ext>
            </a:extLst>
          </p:cNvPr>
          <p:cNvSpPr/>
          <p:nvPr/>
        </p:nvSpPr>
        <p:spPr>
          <a:xfrm flipV="1">
            <a:off x="1376704" y="3308985"/>
            <a:ext cx="167211" cy="274398"/>
          </a:xfrm>
          <a:prstGeom prst="chevron">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000000"/>
              </a:solidFill>
              <a:effectLst/>
              <a:uLnTx/>
              <a:uFillTx/>
              <a:latin typeface="Impact" panose="020B0806030902050204"/>
              <a:ea typeface="微软雅黑" panose="020B0503020204020204" pitchFamily="34" charset="-122"/>
            </a:endParaRPr>
          </a:p>
        </p:txBody>
      </p:sp>
      <p:cxnSp>
        <p:nvCxnSpPr>
          <p:cNvPr id="45" name="直接连接符 44">
            <a:extLst>
              <a:ext uri="{FF2B5EF4-FFF2-40B4-BE49-F238E27FC236}">
                <a16:creationId xmlns:a16="http://schemas.microsoft.com/office/drawing/2014/main" id="{98B3F926-0CBA-4B7D-8D69-B4F3945A8C03}"/>
              </a:ext>
            </a:extLst>
          </p:cNvPr>
          <p:cNvCxnSpPr>
            <a:cxnSpLocks/>
          </p:cNvCxnSpPr>
          <p:nvPr/>
        </p:nvCxnSpPr>
        <p:spPr>
          <a:xfrm>
            <a:off x="1633237" y="3767614"/>
            <a:ext cx="7267784" cy="0"/>
          </a:xfrm>
          <a:prstGeom prst="line">
            <a:avLst/>
          </a:prstGeom>
          <a:noFill/>
          <a:ln w="9525" cap="flat" cmpd="sng" algn="ctr">
            <a:solidFill>
              <a:srgbClr val="FF0000"/>
            </a:solidFill>
            <a:prstDash val="dash"/>
          </a:ln>
          <a:effectLst/>
        </p:spPr>
      </p:cxnSp>
      <p:sp>
        <p:nvSpPr>
          <p:cNvPr id="46" name="矩形 45">
            <a:extLst>
              <a:ext uri="{FF2B5EF4-FFF2-40B4-BE49-F238E27FC236}">
                <a16:creationId xmlns:a16="http://schemas.microsoft.com/office/drawing/2014/main" id="{57121FB8-9B68-4EE6-88F0-AE34246BC711}"/>
              </a:ext>
            </a:extLst>
          </p:cNvPr>
          <p:cNvSpPr/>
          <p:nvPr/>
        </p:nvSpPr>
        <p:spPr>
          <a:xfrm>
            <a:off x="1633238" y="4236021"/>
            <a:ext cx="7092550" cy="375809"/>
          </a:xfrm>
          <a:prstGeom prst="rect">
            <a:avLst/>
          </a:prstGeom>
        </p:spPr>
        <p:txBody>
          <a:bodyPr wrap="square">
            <a:spAutoFit/>
          </a:bodyPr>
          <a:lstStyle/>
          <a:p>
            <a:pPr defTabSz="1219200">
              <a:lnSpc>
                <a:spcPct val="110000"/>
              </a:lnSpc>
            </a:pPr>
            <a:r>
              <a:rPr lang="zh-CN" altLang="en-US" dirty="0">
                <a:latin typeface="微软雅黑" panose="020B0503020204020204" pitchFamily="34" charset="-122"/>
                <a:ea typeface="微软雅黑" panose="020B0503020204020204" pitchFamily="34" charset="-122"/>
              </a:rPr>
              <a:t>集中使用部分中央部门存量资金，统筹用于疫情防控、保障重点支出。</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47" name="矩形: 圆角 26">
            <a:extLst>
              <a:ext uri="{FF2B5EF4-FFF2-40B4-BE49-F238E27FC236}">
                <a16:creationId xmlns:a16="http://schemas.microsoft.com/office/drawing/2014/main" id="{B6326D94-623A-4293-81AB-E61C340FD70E}"/>
              </a:ext>
            </a:extLst>
          </p:cNvPr>
          <p:cNvSpPr/>
          <p:nvPr/>
        </p:nvSpPr>
        <p:spPr>
          <a:xfrm>
            <a:off x="118920" y="4127299"/>
            <a:ext cx="1037366" cy="637011"/>
          </a:xfrm>
          <a:prstGeom prst="roundRect">
            <a:avLst>
              <a:gd name="adj" fmla="val 7002"/>
            </a:avLst>
          </a:prstGeom>
          <a:gradFill>
            <a:gsLst>
              <a:gs pos="0">
                <a:srgbClr val="C00000"/>
              </a:gs>
              <a:gs pos="100000">
                <a:srgbClr val="FF0000"/>
              </a:gs>
            </a:gsLst>
            <a:lin ang="0" scaled="0"/>
          </a:gradFill>
          <a:ln w="12700" cap="flat" cmpd="sng" algn="ctr">
            <a:noFill/>
            <a:prstDash val="solid"/>
          </a:ln>
          <a:effectLst/>
        </p:spPr>
        <p:txBody>
          <a:bodyPr rtlCol="0" anchor="ctr"/>
          <a:lstStyle/>
          <a:p>
            <a:pPr lvl="0" algn="ctr" defTabSz="1219200">
              <a:defRPr/>
            </a:pPr>
            <a:r>
              <a:rPr lang="zh-CN" altLang="en-US" sz="2800" b="1" kern="0" dirty="0">
                <a:solidFill>
                  <a:srgbClr val="FFF8E6"/>
                </a:solidFill>
                <a:latin typeface="微软雅黑" panose="020B0503020204020204" pitchFamily="34" charset="-122"/>
                <a:ea typeface="微软雅黑" panose="020B0503020204020204" pitchFamily="34" charset="-122"/>
              </a:rPr>
              <a:t>要</a:t>
            </a:r>
            <a:endParaRPr kumimoji="0" lang="zh-CN" altLang="en-US" sz="2800" b="1" i="0" u="none" strike="noStrike" kern="0" cap="none" spc="0" normalizeH="0" baseline="0" noProof="0" dirty="0">
              <a:ln>
                <a:noFill/>
              </a:ln>
              <a:solidFill>
                <a:srgbClr val="FFF8E6"/>
              </a:solidFill>
              <a:effectLst/>
              <a:uLnTx/>
              <a:uFillTx/>
              <a:latin typeface="微软雅黑" panose="020B0503020204020204" pitchFamily="34" charset="-122"/>
              <a:ea typeface="微软雅黑" panose="020B0503020204020204" pitchFamily="34" charset="-122"/>
            </a:endParaRPr>
          </a:p>
        </p:txBody>
      </p:sp>
      <p:sp>
        <p:nvSpPr>
          <p:cNvPr id="48" name="箭头: V 形 30">
            <a:extLst>
              <a:ext uri="{FF2B5EF4-FFF2-40B4-BE49-F238E27FC236}">
                <a16:creationId xmlns:a16="http://schemas.microsoft.com/office/drawing/2014/main" id="{D6B8364C-5ECA-4EB3-92B9-AE351D8B97CB}"/>
              </a:ext>
            </a:extLst>
          </p:cNvPr>
          <p:cNvSpPr/>
          <p:nvPr/>
        </p:nvSpPr>
        <p:spPr>
          <a:xfrm flipV="1">
            <a:off x="1376704" y="4323661"/>
            <a:ext cx="167211" cy="274398"/>
          </a:xfrm>
          <a:prstGeom prst="chevron">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000000"/>
              </a:solidFill>
              <a:effectLst/>
              <a:uLnTx/>
              <a:uFillTx/>
              <a:latin typeface="Impact" panose="020B0806030902050204"/>
              <a:ea typeface="微软雅黑" panose="020B0503020204020204" pitchFamily="34" charset="-122"/>
            </a:endParaRPr>
          </a:p>
        </p:txBody>
      </p:sp>
      <p:cxnSp>
        <p:nvCxnSpPr>
          <p:cNvPr id="49" name="直接连接符 48">
            <a:extLst>
              <a:ext uri="{FF2B5EF4-FFF2-40B4-BE49-F238E27FC236}">
                <a16:creationId xmlns:a16="http://schemas.microsoft.com/office/drawing/2014/main" id="{1D84CEB3-6CCB-4C36-8C57-BAEF67B35599}"/>
              </a:ext>
            </a:extLst>
          </p:cNvPr>
          <p:cNvCxnSpPr>
            <a:cxnSpLocks/>
          </p:cNvCxnSpPr>
          <p:nvPr/>
        </p:nvCxnSpPr>
        <p:spPr>
          <a:xfrm>
            <a:off x="1633237" y="4754785"/>
            <a:ext cx="7267784" cy="0"/>
          </a:xfrm>
          <a:prstGeom prst="line">
            <a:avLst/>
          </a:prstGeom>
          <a:noFill/>
          <a:ln w="9525" cap="flat" cmpd="sng" algn="ctr">
            <a:solidFill>
              <a:srgbClr val="FF0000"/>
            </a:solidFill>
            <a:prstDash val="dash"/>
          </a:ln>
          <a:effectLst/>
        </p:spPr>
      </p:cxnSp>
      <p:sp>
        <p:nvSpPr>
          <p:cNvPr id="50" name="矩形 49">
            <a:extLst>
              <a:ext uri="{FF2B5EF4-FFF2-40B4-BE49-F238E27FC236}">
                <a16:creationId xmlns:a16="http://schemas.microsoft.com/office/drawing/2014/main" id="{6DE4A3EA-CE78-4EED-BBDB-D547970F7984}"/>
              </a:ext>
            </a:extLst>
          </p:cNvPr>
          <p:cNvSpPr/>
          <p:nvPr/>
        </p:nvSpPr>
        <p:spPr>
          <a:xfrm>
            <a:off x="1633237" y="5104945"/>
            <a:ext cx="7391843" cy="701731"/>
          </a:xfrm>
          <a:prstGeom prst="rect">
            <a:avLst/>
          </a:prstGeom>
        </p:spPr>
        <p:txBody>
          <a:bodyPr wrap="square">
            <a:spAutoFit/>
          </a:bodyPr>
          <a:lstStyle/>
          <a:p>
            <a:pPr defTabSz="1219200">
              <a:lnSpc>
                <a:spcPct val="110000"/>
              </a:lnSpc>
            </a:pPr>
            <a:r>
              <a:rPr lang="zh-CN" altLang="en-US" dirty="0">
                <a:latin typeface="微软雅黑" panose="020B0503020204020204" pitchFamily="34" charset="-122"/>
                <a:ea typeface="微软雅黑" panose="020B0503020204020204" pitchFamily="34" charset="-122"/>
              </a:rPr>
              <a:t>一些地方财政受疫情影响较大，要加大转移支付力度，确保基层保工资、保运转、保基本民生。</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51" name="矩形: 圆角 26">
            <a:extLst>
              <a:ext uri="{FF2B5EF4-FFF2-40B4-BE49-F238E27FC236}">
                <a16:creationId xmlns:a16="http://schemas.microsoft.com/office/drawing/2014/main" id="{5388F935-3810-4247-AC47-D8B834E34D3D}"/>
              </a:ext>
            </a:extLst>
          </p:cNvPr>
          <p:cNvSpPr/>
          <p:nvPr/>
        </p:nvSpPr>
        <p:spPr>
          <a:xfrm>
            <a:off x="118920" y="5142819"/>
            <a:ext cx="1037366" cy="642860"/>
          </a:xfrm>
          <a:prstGeom prst="roundRect">
            <a:avLst>
              <a:gd name="adj" fmla="val 7002"/>
            </a:avLst>
          </a:prstGeom>
          <a:gradFill>
            <a:gsLst>
              <a:gs pos="0">
                <a:srgbClr val="C00000"/>
              </a:gs>
              <a:gs pos="100000">
                <a:srgbClr val="FF0000"/>
              </a:gs>
            </a:gsLst>
            <a:lin ang="0" scaled="0"/>
          </a:gradFill>
          <a:ln w="12700" cap="flat" cmpd="sng" algn="ctr">
            <a:noFill/>
            <a:prstDash val="solid"/>
          </a:ln>
          <a:effectLst/>
        </p:spPr>
        <p:txBody>
          <a:bodyPr rtlCol="0" anchor="ctr"/>
          <a:lstStyle/>
          <a:p>
            <a:pPr lvl="0" algn="ctr" defTabSz="1219200">
              <a:defRPr/>
            </a:pPr>
            <a:r>
              <a:rPr lang="zh-CN" altLang="en-US" sz="2800" b="1" kern="0" dirty="0">
                <a:solidFill>
                  <a:srgbClr val="FFF8E6"/>
                </a:solidFill>
                <a:latin typeface="微软雅黑" panose="020B0503020204020204" pitchFamily="34" charset="-122"/>
                <a:ea typeface="微软雅黑" panose="020B0503020204020204" pitchFamily="34" charset="-122"/>
              </a:rPr>
              <a:t>要</a:t>
            </a:r>
            <a:endParaRPr kumimoji="0" lang="zh-CN" altLang="en-US" sz="2800" b="1" i="0" u="none" strike="noStrike" kern="0" cap="none" spc="0" normalizeH="0" baseline="0" noProof="0" dirty="0">
              <a:ln>
                <a:noFill/>
              </a:ln>
              <a:solidFill>
                <a:srgbClr val="FFF8E6"/>
              </a:solidFill>
              <a:effectLst/>
              <a:uLnTx/>
              <a:uFillTx/>
              <a:latin typeface="微软雅黑" panose="020B0503020204020204" pitchFamily="34" charset="-122"/>
              <a:ea typeface="微软雅黑" panose="020B0503020204020204" pitchFamily="34" charset="-122"/>
            </a:endParaRPr>
          </a:p>
        </p:txBody>
      </p:sp>
      <p:sp>
        <p:nvSpPr>
          <p:cNvPr id="52" name="箭头: V 形 30">
            <a:extLst>
              <a:ext uri="{FF2B5EF4-FFF2-40B4-BE49-F238E27FC236}">
                <a16:creationId xmlns:a16="http://schemas.microsoft.com/office/drawing/2014/main" id="{7537E9B2-BF55-431D-BA22-30B818389E7C}"/>
              </a:ext>
            </a:extLst>
          </p:cNvPr>
          <p:cNvSpPr/>
          <p:nvPr/>
        </p:nvSpPr>
        <p:spPr>
          <a:xfrm flipV="1">
            <a:off x="1376704" y="5327050"/>
            <a:ext cx="167211" cy="274398"/>
          </a:xfrm>
          <a:prstGeom prst="chevron">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000000"/>
              </a:solidFill>
              <a:effectLst/>
              <a:uLnTx/>
              <a:uFillTx/>
              <a:latin typeface="Impact" panose="020B0806030902050204"/>
              <a:ea typeface="微软雅黑" panose="020B0503020204020204" pitchFamily="34" charset="-122"/>
            </a:endParaRPr>
          </a:p>
        </p:txBody>
      </p:sp>
      <p:cxnSp>
        <p:nvCxnSpPr>
          <p:cNvPr id="53" name="直接连接符 52">
            <a:extLst>
              <a:ext uri="{FF2B5EF4-FFF2-40B4-BE49-F238E27FC236}">
                <a16:creationId xmlns:a16="http://schemas.microsoft.com/office/drawing/2014/main" id="{110BD288-8D4E-4E17-B7C3-84994889274F}"/>
              </a:ext>
            </a:extLst>
          </p:cNvPr>
          <p:cNvCxnSpPr>
            <a:cxnSpLocks/>
          </p:cNvCxnSpPr>
          <p:nvPr/>
        </p:nvCxnSpPr>
        <p:spPr>
          <a:xfrm>
            <a:off x="1633237" y="5785679"/>
            <a:ext cx="7267784" cy="0"/>
          </a:xfrm>
          <a:prstGeom prst="line">
            <a:avLst/>
          </a:prstGeom>
          <a:noFill/>
          <a:ln w="9525" cap="flat" cmpd="sng" algn="ctr">
            <a:solidFill>
              <a:srgbClr val="FF0000"/>
            </a:solidFill>
            <a:prstDash val="dash"/>
          </a:ln>
          <a:effectLst/>
        </p:spPr>
      </p:cxnSp>
    </p:spTree>
    <p:extLst>
      <p:ext uri="{BB962C8B-B14F-4D97-AF65-F5344CB8AC3E}">
        <p14:creationId xmlns:p14="http://schemas.microsoft.com/office/powerpoint/2010/main" val="259584882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a:extLst>
              <a:ext uri="{FF2B5EF4-FFF2-40B4-BE49-F238E27FC236}">
                <a16:creationId xmlns:a16="http://schemas.microsoft.com/office/drawing/2014/main" id="{3F3E3D45-DA88-4A86-BD1D-0B4CDBD94C1A}"/>
              </a:ext>
            </a:extLst>
          </p:cNvPr>
          <p:cNvSpPr/>
          <p:nvPr/>
        </p:nvSpPr>
        <p:spPr>
          <a:xfrm>
            <a:off x="2749330" y="1481458"/>
            <a:ext cx="590081" cy="590081"/>
          </a:xfrm>
          <a:prstGeom prst="ellipse">
            <a:avLst/>
          </a:prstGeom>
          <a:solidFill>
            <a:srgbClr val="C00000"/>
          </a:solidFill>
          <a:ln w="101600">
            <a:solidFill>
              <a:srgbClr val="C0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微软雅黑" panose="020B0503020204020204" pitchFamily="34" charset="-122"/>
                <a:ea typeface="微软雅黑" panose="020B0503020204020204" pitchFamily="34" charset="-122"/>
              </a:rPr>
              <a:t>1</a:t>
            </a:r>
            <a:endParaRPr lang="zh-CN" altLang="en-US" sz="3600" dirty="0">
              <a:latin typeface="微软雅黑" panose="020B0503020204020204" pitchFamily="34" charset="-122"/>
              <a:ea typeface="微软雅黑" panose="020B0503020204020204" pitchFamily="34" charset="-122"/>
            </a:endParaRPr>
          </a:p>
        </p:txBody>
      </p:sp>
      <p:sp>
        <p:nvSpPr>
          <p:cNvPr id="19" name="矩形: 圆角 18">
            <a:extLst>
              <a:ext uri="{FF2B5EF4-FFF2-40B4-BE49-F238E27FC236}">
                <a16:creationId xmlns:a16="http://schemas.microsoft.com/office/drawing/2014/main" id="{5986F714-0DB4-4E23-8BA2-0BFF5660133B}"/>
              </a:ext>
            </a:extLst>
          </p:cNvPr>
          <p:cNvSpPr/>
          <p:nvPr/>
        </p:nvSpPr>
        <p:spPr>
          <a:xfrm>
            <a:off x="3647234" y="1481458"/>
            <a:ext cx="5283406" cy="577357"/>
          </a:xfrm>
          <a:prstGeom prst="roundRect">
            <a:avLst>
              <a:gd name="adj" fmla="val 50000"/>
            </a:avLst>
          </a:prstGeom>
          <a:noFill/>
          <a:ln w="222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C00000"/>
                </a:solidFill>
                <a:latin typeface="微软雅黑" panose="020B0503020204020204" pitchFamily="34" charset="-122"/>
                <a:ea typeface="微软雅黑" panose="020B0503020204020204" pitchFamily="34" charset="-122"/>
              </a:rPr>
              <a:t>关于前一段疫情防控工作</a:t>
            </a:r>
          </a:p>
        </p:txBody>
      </p:sp>
      <p:sp>
        <p:nvSpPr>
          <p:cNvPr id="20" name="椭圆 19">
            <a:extLst>
              <a:ext uri="{FF2B5EF4-FFF2-40B4-BE49-F238E27FC236}">
                <a16:creationId xmlns:a16="http://schemas.microsoft.com/office/drawing/2014/main" id="{0D8B168C-DAD9-483E-873F-AF814C924245}"/>
              </a:ext>
            </a:extLst>
          </p:cNvPr>
          <p:cNvSpPr/>
          <p:nvPr/>
        </p:nvSpPr>
        <p:spPr>
          <a:xfrm>
            <a:off x="2749330" y="2519060"/>
            <a:ext cx="590081" cy="590081"/>
          </a:xfrm>
          <a:prstGeom prst="ellipse">
            <a:avLst/>
          </a:prstGeom>
          <a:solidFill>
            <a:schemeClr val="accent2"/>
          </a:solidFill>
          <a:ln w="1016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微软雅黑" panose="020B0503020204020204" pitchFamily="34" charset="-122"/>
                <a:ea typeface="微软雅黑" panose="020B0503020204020204" pitchFamily="34" charset="-122"/>
              </a:rPr>
              <a:t>2</a:t>
            </a:r>
            <a:endParaRPr lang="zh-CN" altLang="en-US" sz="3600" dirty="0">
              <a:latin typeface="微软雅黑" panose="020B0503020204020204" pitchFamily="34" charset="-122"/>
              <a:ea typeface="微软雅黑" panose="020B0503020204020204" pitchFamily="34" charset="-122"/>
            </a:endParaRPr>
          </a:p>
        </p:txBody>
      </p:sp>
      <p:sp>
        <p:nvSpPr>
          <p:cNvPr id="21" name="矩形: 圆角 20">
            <a:extLst>
              <a:ext uri="{FF2B5EF4-FFF2-40B4-BE49-F238E27FC236}">
                <a16:creationId xmlns:a16="http://schemas.microsoft.com/office/drawing/2014/main" id="{57F052AF-DFD8-4AD4-BE45-636D8ED53F28}"/>
              </a:ext>
            </a:extLst>
          </p:cNvPr>
          <p:cNvSpPr/>
          <p:nvPr/>
        </p:nvSpPr>
        <p:spPr>
          <a:xfrm>
            <a:off x="3647234" y="2528204"/>
            <a:ext cx="5283406" cy="577357"/>
          </a:xfrm>
          <a:prstGeom prst="roundRect">
            <a:avLst>
              <a:gd name="adj" fmla="val 50000"/>
            </a:avLst>
          </a:prstGeom>
          <a:noFill/>
          <a:ln w="222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C00000"/>
                </a:solidFill>
                <a:latin typeface="微软雅黑" panose="020B0503020204020204" pitchFamily="34" charset="-122"/>
                <a:ea typeface="微软雅黑" panose="020B0503020204020204" pitchFamily="34" charset="-122"/>
              </a:rPr>
              <a:t>关于当前加强疫情防控重点工作</a:t>
            </a:r>
          </a:p>
        </p:txBody>
      </p:sp>
      <p:sp>
        <p:nvSpPr>
          <p:cNvPr id="22" name="圆角矩形 12">
            <a:extLst>
              <a:ext uri="{FF2B5EF4-FFF2-40B4-BE49-F238E27FC236}">
                <a16:creationId xmlns:a16="http://schemas.microsoft.com/office/drawing/2014/main" id="{B7C33E1D-E26C-46E1-A1E0-BAB4DAE7A1F8}"/>
              </a:ext>
            </a:extLst>
          </p:cNvPr>
          <p:cNvSpPr/>
          <p:nvPr/>
        </p:nvSpPr>
        <p:spPr>
          <a:xfrm>
            <a:off x="978093" y="1434314"/>
            <a:ext cx="1631666" cy="365988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id="{179E4A74-85AE-436C-96C2-E27AF3097FC9}"/>
              </a:ext>
            </a:extLst>
          </p:cNvPr>
          <p:cNvGrpSpPr/>
          <p:nvPr/>
        </p:nvGrpSpPr>
        <p:grpSpPr>
          <a:xfrm>
            <a:off x="194320" y="1176122"/>
            <a:ext cx="1043168" cy="4110414"/>
            <a:chOff x="6125028" y="1260418"/>
            <a:chExt cx="1136832" cy="4479480"/>
          </a:xfrm>
        </p:grpSpPr>
        <p:grpSp>
          <p:nvGrpSpPr>
            <p:cNvPr id="24" name="组合 23">
              <a:extLst>
                <a:ext uri="{FF2B5EF4-FFF2-40B4-BE49-F238E27FC236}">
                  <a16:creationId xmlns:a16="http://schemas.microsoft.com/office/drawing/2014/main" id="{ED5580CB-AA3E-4815-AEF3-1C1C88DF908F}"/>
                </a:ext>
              </a:extLst>
            </p:cNvPr>
            <p:cNvGrpSpPr/>
            <p:nvPr/>
          </p:nvGrpSpPr>
          <p:grpSpPr>
            <a:xfrm>
              <a:off x="6125028" y="3178630"/>
              <a:ext cx="606030" cy="606028"/>
              <a:chOff x="6021810" y="3030228"/>
              <a:chExt cx="902831" cy="902831"/>
            </a:xfrm>
          </p:grpSpPr>
          <p:sp>
            <p:nvSpPr>
              <p:cNvPr id="49" name="椭圆 48">
                <a:extLst>
                  <a:ext uri="{FF2B5EF4-FFF2-40B4-BE49-F238E27FC236}">
                    <a16:creationId xmlns:a16="http://schemas.microsoft.com/office/drawing/2014/main" id="{5061CC07-1D98-4170-9933-0DD449DD6A6B}"/>
                  </a:ext>
                </a:extLst>
              </p:cNvPr>
              <p:cNvSpPr/>
              <p:nvPr/>
            </p:nvSpPr>
            <p:spPr>
              <a:xfrm>
                <a:off x="6021810" y="3030228"/>
                <a:ext cx="902831" cy="902831"/>
              </a:xfrm>
              <a:prstGeom prst="ellipse">
                <a:avLst/>
              </a:prstGeom>
              <a:solidFill>
                <a:srgbClr val="B40000"/>
              </a:solidFill>
              <a:ln>
                <a:solidFill>
                  <a:schemeClr val="bg1"/>
                </a:solidFill>
              </a:ln>
              <a:effectLst>
                <a:outerShdw sx="110000" sy="110000" algn="ctr" rotWithShape="0">
                  <a:srgbClr val="D27232"/>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0" name="矩形">
                <a:extLst>
                  <a:ext uri="{FF2B5EF4-FFF2-40B4-BE49-F238E27FC236}">
                    <a16:creationId xmlns:a16="http://schemas.microsoft.com/office/drawing/2014/main" id="{18C9FAA8-5108-41F5-A313-3036A6395062}"/>
                  </a:ext>
                </a:extLst>
              </p:cNvPr>
              <p:cNvSpPr>
                <a:spLocks noEditPoints="1"/>
              </p:cNvSpPr>
              <p:nvPr/>
            </p:nvSpPr>
            <p:spPr bwMode="auto">
              <a:xfrm>
                <a:off x="6162861" y="3193284"/>
                <a:ext cx="620729" cy="583754"/>
              </a:xfrm>
              <a:custGeom>
                <a:avLst/>
                <a:gdLst>
                  <a:gd name="T0" fmla="*/ 8 w 97"/>
                  <a:gd name="T1" fmla="*/ 10 h 91"/>
                  <a:gd name="T2" fmla="*/ 28 w 97"/>
                  <a:gd name="T3" fmla="*/ 10 h 91"/>
                  <a:gd name="T4" fmla="*/ 41 w 97"/>
                  <a:gd name="T5" fmla="*/ 45 h 91"/>
                  <a:gd name="T6" fmla="*/ 51 w 97"/>
                  <a:gd name="T7" fmla="*/ 41 h 91"/>
                  <a:gd name="T8" fmla="*/ 59 w 97"/>
                  <a:gd name="T9" fmla="*/ 46 h 91"/>
                  <a:gd name="T10" fmla="*/ 66 w 97"/>
                  <a:gd name="T11" fmla="*/ 27 h 91"/>
                  <a:gd name="T12" fmla="*/ 73 w 97"/>
                  <a:gd name="T13" fmla="*/ 34 h 91"/>
                  <a:gd name="T14" fmla="*/ 83 w 97"/>
                  <a:gd name="T15" fmla="*/ 23 h 91"/>
                  <a:gd name="T16" fmla="*/ 73 w 97"/>
                  <a:gd name="T17" fmla="*/ 40 h 91"/>
                  <a:gd name="T18" fmla="*/ 67 w 97"/>
                  <a:gd name="T19" fmla="*/ 33 h 91"/>
                  <a:gd name="T20" fmla="*/ 61 w 97"/>
                  <a:gd name="T21" fmla="*/ 51 h 91"/>
                  <a:gd name="T22" fmla="*/ 51 w 97"/>
                  <a:gd name="T23" fmla="*/ 45 h 91"/>
                  <a:gd name="T24" fmla="*/ 41 w 97"/>
                  <a:gd name="T25" fmla="*/ 45 h 91"/>
                  <a:gd name="T26" fmla="*/ 74 w 97"/>
                  <a:gd name="T27" fmla="*/ 86 h 91"/>
                  <a:gd name="T28" fmla="*/ 43 w 97"/>
                  <a:gd name="T29" fmla="*/ 91 h 91"/>
                  <a:gd name="T30" fmla="*/ 63 w 97"/>
                  <a:gd name="T31" fmla="*/ 68 h 91"/>
                  <a:gd name="T32" fmla="*/ 97 w 97"/>
                  <a:gd name="T33" fmla="*/ 68 h 91"/>
                  <a:gd name="T34" fmla="*/ 97 w 97"/>
                  <a:gd name="T35" fmla="*/ 6 h 91"/>
                  <a:gd name="T36" fmla="*/ 93 w 97"/>
                  <a:gd name="T37" fmla="*/ 3 h 91"/>
                  <a:gd name="T38" fmla="*/ 34 w 97"/>
                  <a:gd name="T39" fmla="*/ 9 h 91"/>
                  <a:gd name="T40" fmla="*/ 90 w 97"/>
                  <a:gd name="T41" fmla="*/ 61 h 91"/>
                  <a:gd name="T42" fmla="*/ 36 w 97"/>
                  <a:gd name="T43" fmla="*/ 68 h 91"/>
                  <a:gd name="T44" fmla="*/ 54 w 97"/>
                  <a:gd name="T45" fmla="*/ 84 h 91"/>
                  <a:gd name="T46" fmla="*/ 63 w 97"/>
                  <a:gd name="T47" fmla="*/ 68 h 91"/>
                  <a:gd name="T48" fmla="*/ 7 w 97"/>
                  <a:gd name="T49" fmla="*/ 55 h 91"/>
                  <a:gd name="T50" fmla="*/ 14 w 97"/>
                  <a:gd name="T51" fmla="*/ 91 h 91"/>
                  <a:gd name="T52" fmla="*/ 20 w 97"/>
                  <a:gd name="T53" fmla="*/ 60 h 91"/>
                  <a:gd name="T54" fmla="*/ 31 w 97"/>
                  <a:gd name="T55" fmla="*/ 91 h 91"/>
                  <a:gd name="T56" fmla="*/ 28 w 97"/>
                  <a:gd name="T57" fmla="*/ 33 h 91"/>
                  <a:gd name="T58" fmla="*/ 55 w 97"/>
                  <a:gd name="T59" fmla="*/ 24 h 91"/>
                  <a:gd name="T60" fmla="*/ 20 w 97"/>
                  <a:gd name="T61" fmla="*/ 23 h 91"/>
                  <a:gd name="T62" fmla="*/ 19 w 97"/>
                  <a:gd name="T63" fmla="*/ 27 h 91"/>
                  <a:gd name="T64" fmla="*/ 18 w 97"/>
                  <a:gd name="T65" fmla="*/ 47 h 91"/>
                  <a:gd name="T66" fmla="*/ 18 w 97"/>
                  <a:gd name="T67" fmla="*/ 47 h 91"/>
                  <a:gd name="T68" fmla="*/ 18 w 97"/>
                  <a:gd name="T69" fmla="*/ 47 h 91"/>
                  <a:gd name="T70" fmla="*/ 16 w 97"/>
                  <a:gd name="T71" fmla="*/ 27 h 91"/>
                  <a:gd name="T72" fmla="*/ 16 w 97"/>
                  <a:gd name="T73" fmla="*/ 23 h 91"/>
                  <a:gd name="T74" fmla="*/ 0 w 97"/>
                  <a:gd name="T75"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 h="91">
                    <a:moveTo>
                      <a:pt x="18" y="0"/>
                    </a:moveTo>
                    <a:cubicBezTo>
                      <a:pt x="12" y="0"/>
                      <a:pt x="8" y="4"/>
                      <a:pt x="8" y="10"/>
                    </a:cubicBezTo>
                    <a:cubicBezTo>
                      <a:pt x="8" y="16"/>
                      <a:pt x="12" y="20"/>
                      <a:pt x="18" y="20"/>
                    </a:cubicBezTo>
                    <a:cubicBezTo>
                      <a:pt x="24" y="20"/>
                      <a:pt x="28" y="16"/>
                      <a:pt x="28" y="10"/>
                    </a:cubicBezTo>
                    <a:cubicBezTo>
                      <a:pt x="28" y="4"/>
                      <a:pt x="24" y="0"/>
                      <a:pt x="18" y="0"/>
                    </a:cubicBezTo>
                    <a:close/>
                    <a:moveTo>
                      <a:pt x="41" y="45"/>
                    </a:moveTo>
                    <a:cubicBezTo>
                      <a:pt x="50" y="42"/>
                      <a:pt x="50" y="42"/>
                      <a:pt x="50" y="42"/>
                    </a:cubicBezTo>
                    <a:cubicBezTo>
                      <a:pt x="51" y="41"/>
                      <a:pt x="51" y="41"/>
                      <a:pt x="51" y="41"/>
                    </a:cubicBezTo>
                    <a:cubicBezTo>
                      <a:pt x="52" y="42"/>
                      <a:pt x="52" y="42"/>
                      <a:pt x="52" y="42"/>
                    </a:cubicBezTo>
                    <a:cubicBezTo>
                      <a:pt x="59" y="46"/>
                      <a:pt x="59" y="46"/>
                      <a:pt x="59" y="46"/>
                    </a:cubicBezTo>
                    <a:cubicBezTo>
                      <a:pt x="65" y="29"/>
                      <a:pt x="65" y="29"/>
                      <a:pt x="65" y="29"/>
                    </a:cubicBezTo>
                    <a:cubicBezTo>
                      <a:pt x="66" y="27"/>
                      <a:pt x="66" y="27"/>
                      <a:pt x="66" y="27"/>
                    </a:cubicBezTo>
                    <a:cubicBezTo>
                      <a:pt x="67" y="29"/>
                      <a:pt x="67" y="29"/>
                      <a:pt x="67" y="29"/>
                    </a:cubicBezTo>
                    <a:cubicBezTo>
                      <a:pt x="73" y="34"/>
                      <a:pt x="73" y="34"/>
                      <a:pt x="73" y="34"/>
                    </a:cubicBezTo>
                    <a:cubicBezTo>
                      <a:pt x="81" y="21"/>
                      <a:pt x="81" y="21"/>
                      <a:pt x="81" y="21"/>
                    </a:cubicBezTo>
                    <a:cubicBezTo>
                      <a:pt x="83" y="23"/>
                      <a:pt x="83" y="23"/>
                      <a:pt x="83" y="23"/>
                    </a:cubicBezTo>
                    <a:cubicBezTo>
                      <a:pt x="75" y="38"/>
                      <a:pt x="75" y="38"/>
                      <a:pt x="75" y="38"/>
                    </a:cubicBezTo>
                    <a:cubicBezTo>
                      <a:pt x="73" y="40"/>
                      <a:pt x="73" y="40"/>
                      <a:pt x="73" y="40"/>
                    </a:cubicBezTo>
                    <a:cubicBezTo>
                      <a:pt x="72" y="38"/>
                      <a:pt x="72" y="38"/>
                      <a:pt x="72" y="38"/>
                    </a:cubicBezTo>
                    <a:cubicBezTo>
                      <a:pt x="67" y="33"/>
                      <a:pt x="67" y="33"/>
                      <a:pt x="67" y="33"/>
                    </a:cubicBezTo>
                    <a:cubicBezTo>
                      <a:pt x="61" y="49"/>
                      <a:pt x="61" y="49"/>
                      <a:pt x="61" y="49"/>
                    </a:cubicBezTo>
                    <a:cubicBezTo>
                      <a:pt x="61" y="51"/>
                      <a:pt x="61" y="51"/>
                      <a:pt x="61" y="51"/>
                    </a:cubicBezTo>
                    <a:cubicBezTo>
                      <a:pt x="59" y="50"/>
                      <a:pt x="59" y="50"/>
                      <a:pt x="59" y="50"/>
                    </a:cubicBezTo>
                    <a:cubicBezTo>
                      <a:pt x="51" y="45"/>
                      <a:pt x="51" y="45"/>
                      <a:pt x="51" y="45"/>
                    </a:cubicBezTo>
                    <a:cubicBezTo>
                      <a:pt x="42" y="48"/>
                      <a:pt x="42" y="48"/>
                      <a:pt x="42" y="48"/>
                    </a:cubicBezTo>
                    <a:cubicBezTo>
                      <a:pt x="41" y="45"/>
                      <a:pt x="41" y="45"/>
                      <a:pt x="41" y="45"/>
                    </a:cubicBezTo>
                    <a:close/>
                    <a:moveTo>
                      <a:pt x="43" y="86"/>
                    </a:moveTo>
                    <a:cubicBezTo>
                      <a:pt x="74" y="86"/>
                      <a:pt x="74" y="86"/>
                      <a:pt x="74" y="86"/>
                    </a:cubicBezTo>
                    <a:cubicBezTo>
                      <a:pt x="74" y="91"/>
                      <a:pt x="74" y="91"/>
                      <a:pt x="74" y="91"/>
                    </a:cubicBezTo>
                    <a:cubicBezTo>
                      <a:pt x="43" y="91"/>
                      <a:pt x="43" y="91"/>
                      <a:pt x="43" y="91"/>
                    </a:cubicBezTo>
                    <a:cubicBezTo>
                      <a:pt x="43" y="86"/>
                      <a:pt x="43" y="86"/>
                      <a:pt x="43" y="86"/>
                    </a:cubicBezTo>
                    <a:close/>
                    <a:moveTo>
                      <a:pt x="63" y="68"/>
                    </a:moveTo>
                    <a:cubicBezTo>
                      <a:pt x="93" y="68"/>
                      <a:pt x="93" y="68"/>
                      <a:pt x="93" y="68"/>
                    </a:cubicBezTo>
                    <a:cubicBezTo>
                      <a:pt x="97" y="68"/>
                      <a:pt x="97" y="68"/>
                      <a:pt x="97" y="68"/>
                    </a:cubicBezTo>
                    <a:cubicBezTo>
                      <a:pt x="97" y="64"/>
                      <a:pt x="97" y="64"/>
                      <a:pt x="97" y="64"/>
                    </a:cubicBezTo>
                    <a:cubicBezTo>
                      <a:pt x="97" y="6"/>
                      <a:pt x="97" y="6"/>
                      <a:pt x="97" y="6"/>
                    </a:cubicBezTo>
                    <a:cubicBezTo>
                      <a:pt x="97" y="3"/>
                      <a:pt x="97" y="3"/>
                      <a:pt x="97" y="3"/>
                    </a:cubicBezTo>
                    <a:cubicBezTo>
                      <a:pt x="93" y="3"/>
                      <a:pt x="93" y="3"/>
                      <a:pt x="93" y="3"/>
                    </a:cubicBezTo>
                    <a:cubicBezTo>
                      <a:pt x="34" y="3"/>
                      <a:pt x="34" y="3"/>
                      <a:pt x="34" y="3"/>
                    </a:cubicBezTo>
                    <a:cubicBezTo>
                      <a:pt x="34" y="9"/>
                      <a:pt x="34" y="9"/>
                      <a:pt x="34" y="9"/>
                    </a:cubicBezTo>
                    <a:cubicBezTo>
                      <a:pt x="90" y="9"/>
                      <a:pt x="90" y="9"/>
                      <a:pt x="90" y="9"/>
                    </a:cubicBezTo>
                    <a:cubicBezTo>
                      <a:pt x="90" y="61"/>
                      <a:pt x="90" y="61"/>
                      <a:pt x="90" y="61"/>
                    </a:cubicBezTo>
                    <a:cubicBezTo>
                      <a:pt x="36" y="61"/>
                      <a:pt x="36" y="61"/>
                      <a:pt x="36" y="61"/>
                    </a:cubicBezTo>
                    <a:cubicBezTo>
                      <a:pt x="36" y="68"/>
                      <a:pt x="36" y="68"/>
                      <a:pt x="36" y="68"/>
                    </a:cubicBezTo>
                    <a:cubicBezTo>
                      <a:pt x="54" y="68"/>
                      <a:pt x="54" y="68"/>
                      <a:pt x="54" y="68"/>
                    </a:cubicBezTo>
                    <a:cubicBezTo>
                      <a:pt x="54" y="84"/>
                      <a:pt x="54" y="84"/>
                      <a:pt x="54" y="84"/>
                    </a:cubicBezTo>
                    <a:cubicBezTo>
                      <a:pt x="63" y="84"/>
                      <a:pt x="63" y="84"/>
                      <a:pt x="63" y="84"/>
                    </a:cubicBezTo>
                    <a:cubicBezTo>
                      <a:pt x="63" y="68"/>
                      <a:pt x="63" y="68"/>
                      <a:pt x="63" y="68"/>
                    </a:cubicBezTo>
                    <a:close/>
                    <a:moveTo>
                      <a:pt x="0" y="50"/>
                    </a:moveTo>
                    <a:cubicBezTo>
                      <a:pt x="7" y="55"/>
                      <a:pt x="7" y="55"/>
                      <a:pt x="7" y="55"/>
                    </a:cubicBezTo>
                    <a:cubicBezTo>
                      <a:pt x="5" y="91"/>
                      <a:pt x="5" y="91"/>
                      <a:pt x="5" y="91"/>
                    </a:cubicBezTo>
                    <a:cubicBezTo>
                      <a:pt x="14" y="91"/>
                      <a:pt x="14" y="91"/>
                      <a:pt x="14" y="91"/>
                    </a:cubicBezTo>
                    <a:cubicBezTo>
                      <a:pt x="16" y="60"/>
                      <a:pt x="16" y="60"/>
                      <a:pt x="16" y="60"/>
                    </a:cubicBezTo>
                    <a:cubicBezTo>
                      <a:pt x="20" y="60"/>
                      <a:pt x="20" y="60"/>
                      <a:pt x="20" y="60"/>
                    </a:cubicBezTo>
                    <a:cubicBezTo>
                      <a:pt x="22" y="91"/>
                      <a:pt x="22" y="91"/>
                      <a:pt x="22" y="91"/>
                    </a:cubicBezTo>
                    <a:cubicBezTo>
                      <a:pt x="31" y="91"/>
                      <a:pt x="31" y="91"/>
                      <a:pt x="31" y="91"/>
                    </a:cubicBezTo>
                    <a:cubicBezTo>
                      <a:pt x="29" y="55"/>
                      <a:pt x="29" y="55"/>
                      <a:pt x="29" y="55"/>
                    </a:cubicBezTo>
                    <a:cubicBezTo>
                      <a:pt x="28" y="33"/>
                      <a:pt x="28" y="33"/>
                      <a:pt x="28" y="33"/>
                    </a:cubicBezTo>
                    <a:cubicBezTo>
                      <a:pt x="50" y="32"/>
                      <a:pt x="50" y="32"/>
                      <a:pt x="50" y="32"/>
                    </a:cubicBezTo>
                    <a:cubicBezTo>
                      <a:pt x="55" y="24"/>
                      <a:pt x="55" y="24"/>
                      <a:pt x="55" y="24"/>
                    </a:cubicBezTo>
                    <a:cubicBezTo>
                      <a:pt x="30" y="23"/>
                      <a:pt x="30" y="23"/>
                      <a:pt x="30" y="23"/>
                    </a:cubicBezTo>
                    <a:cubicBezTo>
                      <a:pt x="20" y="23"/>
                      <a:pt x="20" y="23"/>
                      <a:pt x="20" y="23"/>
                    </a:cubicBezTo>
                    <a:cubicBezTo>
                      <a:pt x="20" y="24"/>
                      <a:pt x="20" y="24"/>
                      <a:pt x="20" y="24"/>
                    </a:cubicBezTo>
                    <a:cubicBezTo>
                      <a:pt x="19" y="27"/>
                      <a:pt x="19" y="27"/>
                      <a:pt x="19" y="27"/>
                    </a:cubicBezTo>
                    <a:cubicBezTo>
                      <a:pt x="22" y="43"/>
                      <a:pt x="22" y="43"/>
                      <a:pt x="22" y="43"/>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4" y="43"/>
                      <a:pt x="14" y="43"/>
                      <a:pt x="14" y="43"/>
                    </a:cubicBezTo>
                    <a:cubicBezTo>
                      <a:pt x="16" y="27"/>
                      <a:pt x="16" y="27"/>
                      <a:pt x="16" y="27"/>
                    </a:cubicBezTo>
                    <a:cubicBezTo>
                      <a:pt x="15" y="24"/>
                      <a:pt x="15" y="24"/>
                      <a:pt x="15" y="24"/>
                    </a:cubicBezTo>
                    <a:cubicBezTo>
                      <a:pt x="16" y="23"/>
                      <a:pt x="16" y="23"/>
                      <a:pt x="16" y="23"/>
                    </a:cubicBezTo>
                    <a:cubicBezTo>
                      <a:pt x="5" y="23"/>
                      <a:pt x="5" y="23"/>
                      <a:pt x="5" y="23"/>
                    </a:cubicBezTo>
                    <a:lnTo>
                      <a:pt x="0" y="50"/>
                    </a:lnTo>
                    <a:close/>
                  </a:path>
                </a:pathLst>
              </a:custGeom>
              <a:solidFill>
                <a:schemeClr val="bg1"/>
              </a:solidFill>
              <a:ln>
                <a:noFill/>
              </a:ln>
            </p:spPr>
            <p:txBody>
              <a:bodyPr vert="horz" wrap="square" lIns="68580" tIns="34290" rIns="68580" bIns="34290" numCol="1" anchor="t" anchorCtr="0" compatLnSpc="1"/>
              <a:lstStyle/>
              <a:p>
                <a:endParaRPr lang="zh-CN" altLang="en-US"/>
              </a:p>
            </p:txBody>
          </p:sp>
        </p:grpSp>
        <p:sp>
          <p:nvSpPr>
            <p:cNvPr id="25" name="五角星 15">
              <a:extLst>
                <a:ext uri="{FF2B5EF4-FFF2-40B4-BE49-F238E27FC236}">
                  <a16:creationId xmlns:a16="http://schemas.microsoft.com/office/drawing/2014/main" id="{3DFC7C7E-D8E3-4D1D-95D7-7526112A5DF5}"/>
                </a:ext>
              </a:extLst>
            </p:cNvPr>
            <p:cNvSpPr/>
            <p:nvPr/>
          </p:nvSpPr>
          <p:spPr>
            <a:xfrm>
              <a:off x="6291278" y="2748278"/>
              <a:ext cx="273530" cy="273530"/>
            </a:xfrm>
            <a:prstGeom prst="star5">
              <a:avLst/>
            </a:prstGeom>
            <a:solidFill>
              <a:srgbClr val="D27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五角星 16">
              <a:extLst>
                <a:ext uri="{FF2B5EF4-FFF2-40B4-BE49-F238E27FC236}">
                  <a16:creationId xmlns:a16="http://schemas.microsoft.com/office/drawing/2014/main" id="{3BCC3405-919E-4F03-800B-D85A8668D5CB}"/>
                </a:ext>
              </a:extLst>
            </p:cNvPr>
            <p:cNvSpPr/>
            <p:nvPr/>
          </p:nvSpPr>
          <p:spPr>
            <a:xfrm>
              <a:off x="6291278" y="2328023"/>
              <a:ext cx="273530" cy="273530"/>
            </a:xfrm>
            <a:prstGeom prst="star5">
              <a:avLst/>
            </a:prstGeom>
            <a:solidFill>
              <a:srgbClr val="D27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五角星 17">
              <a:extLst>
                <a:ext uri="{FF2B5EF4-FFF2-40B4-BE49-F238E27FC236}">
                  <a16:creationId xmlns:a16="http://schemas.microsoft.com/office/drawing/2014/main" id="{AB7AC70B-7447-4806-A21A-589B0ECF6035}"/>
                </a:ext>
              </a:extLst>
            </p:cNvPr>
            <p:cNvSpPr/>
            <p:nvPr/>
          </p:nvSpPr>
          <p:spPr>
            <a:xfrm>
              <a:off x="6291278" y="1907768"/>
              <a:ext cx="273530" cy="273530"/>
            </a:xfrm>
            <a:prstGeom prst="star5">
              <a:avLst/>
            </a:prstGeom>
            <a:solidFill>
              <a:srgbClr val="D27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角星 18">
              <a:extLst>
                <a:ext uri="{FF2B5EF4-FFF2-40B4-BE49-F238E27FC236}">
                  <a16:creationId xmlns:a16="http://schemas.microsoft.com/office/drawing/2014/main" id="{99C0DB23-1D9F-4F0A-986A-E118F1CC7784}"/>
                </a:ext>
              </a:extLst>
            </p:cNvPr>
            <p:cNvSpPr/>
            <p:nvPr/>
          </p:nvSpPr>
          <p:spPr>
            <a:xfrm>
              <a:off x="6291278" y="4781990"/>
              <a:ext cx="273530" cy="273530"/>
            </a:xfrm>
            <a:prstGeom prst="star5">
              <a:avLst/>
            </a:prstGeom>
            <a:solidFill>
              <a:srgbClr val="D27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五角星 19">
              <a:extLst>
                <a:ext uri="{FF2B5EF4-FFF2-40B4-BE49-F238E27FC236}">
                  <a16:creationId xmlns:a16="http://schemas.microsoft.com/office/drawing/2014/main" id="{0943EE92-DE2E-4518-94A5-806222B33CF2}"/>
                </a:ext>
              </a:extLst>
            </p:cNvPr>
            <p:cNvSpPr/>
            <p:nvPr/>
          </p:nvSpPr>
          <p:spPr>
            <a:xfrm>
              <a:off x="6291278" y="4361735"/>
              <a:ext cx="273530" cy="273530"/>
            </a:xfrm>
            <a:prstGeom prst="star5">
              <a:avLst/>
            </a:prstGeom>
            <a:solidFill>
              <a:srgbClr val="D27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五角星 20">
              <a:extLst>
                <a:ext uri="{FF2B5EF4-FFF2-40B4-BE49-F238E27FC236}">
                  <a16:creationId xmlns:a16="http://schemas.microsoft.com/office/drawing/2014/main" id="{2D485436-F568-412E-8974-1D947E30449D}"/>
                </a:ext>
              </a:extLst>
            </p:cNvPr>
            <p:cNvSpPr/>
            <p:nvPr/>
          </p:nvSpPr>
          <p:spPr>
            <a:xfrm>
              <a:off x="6291278" y="3941480"/>
              <a:ext cx="273530" cy="273530"/>
            </a:xfrm>
            <a:prstGeom prst="star5">
              <a:avLst/>
            </a:prstGeom>
            <a:solidFill>
              <a:srgbClr val="D27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L 形 46">
              <a:extLst>
                <a:ext uri="{FF2B5EF4-FFF2-40B4-BE49-F238E27FC236}">
                  <a16:creationId xmlns:a16="http://schemas.microsoft.com/office/drawing/2014/main" id="{2335750C-AE4D-498D-A507-762BFB31D141}"/>
                </a:ext>
              </a:extLst>
            </p:cNvPr>
            <p:cNvSpPr/>
            <p:nvPr/>
          </p:nvSpPr>
          <p:spPr>
            <a:xfrm>
              <a:off x="6418442" y="5272783"/>
              <a:ext cx="843418" cy="467115"/>
            </a:xfrm>
            <a:prstGeom prst="corner">
              <a:avLst>
                <a:gd name="adj1" fmla="val 7476"/>
                <a:gd name="adj2" fmla="val 7583"/>
              </a:avLst>
            </a:prstGeom>
            <a:solidFill>
              <a:srgbClr val="B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L 形 47">
              <a:extLst>
                <a:ext uri="{FF2B5EF4-FFF2-40B4-BE49-F238E27FC236}">
                  <a16:creationId xmlns:a16="http://schemas.microsoft.com/office/drawing/2014/main" id="{9400ADAB-BD83-4F55-8768-0CA39BED7CA8}"/>
                </a:ext>
              </a:extLst>
            </p:cNvPr>
            <p:cNvSpPr/>
            <p:nvPr/>
          </p:nvSpPr>
          <p:spPr>
            <a:xfrm flipV="1">
              <a:off x="6418442" y="1260418"/>
              <a:ext cx="843418" cy="467115"/>
            </a:xfrm>
            <a:prstGeom prst="corner">
              <a:avLst>
                <a:gd name="adj1" fmla="val 7476"/>
                <a:gd name="adj2" fmla="val 7583"/>
              </a:avLst>
            </a:prstGeom>
            <a:solidFill>
              <a:srgbClr val="B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文本框 50">
            <a:extLst>
              <a:ext uri="{FF2B5EF4-FFF2-40B4-BE49-F238E27FC236}">
                <a16:creationId xmlns:a16="http://schemas.microsoft.com/office/drawing/2014/main" id="{698F1D8B-A33D-4B61-92E7-30FAA8CEF21E}"/>
              </a:ext>
            </a:extLst>
          </p:cNvPr>
          <p:cNvSpPr txBox="1"/>
          <p:nvPr/>
        </p:nvSpPr>
        <p:spPr>
          <a:xfrm>
            <a:off x="1258552" y="2095305"/>
            <a:ext cx="1221912" cy="2554545"/>
          </a:xfrm>
          <a:prstGeom prst="rect">
            <a:avLst/>
          </a:prstGeom>
          <a:noFill/>
          <a:ln>
            <a:noFill/>
          </a:ln>
          <a:effectLst/>
        </p:spPr>
        <p:txBody>
          <a:bodyPr wrap="square" rtlCol="0">
            <a:spAutoFit/>
          </a:bodyPr>
          <a:lstStyle>
            <a:defPPr>
              <a:defRPr lang="zh-CN"/>
            </a:defPPr>
            <a:lvl1pPr algn="ctr">
              <a:defRPr sz="7200">
                <a:ln w="3175">
                  <a:noFill/>
                </a:ln>
                <a:gradFill>
                  <a:gsLst>
                    <a:gs pos="5000">
                      <a:srgbClr val="FFFF00"/>
                    </a:gs>
                    <a:gs pos="50000">
                      <a:schemeClr val="bg1"/>
                    </a:gs>
                    <a:gs pos="95000">
                      <a:srgbClr val="FFFF00"/>
                    </a:gs>
                  </a:gsLst>
                  <a:lin ang="5400000" scaled="1"/>
                </a:gradFill>
                <a:effectLst>
                  <a:glow rad="190500">
                    <a:srgbClr val="FFFF00">
                      <a:alpha val="15000"/>
                    </a:srgbClr>
                  </a:glow>
                  <a:outerShdw blurRad="254000" dist="63500" dir="2700000" algn="tl">
                    <a:schemeClr val="tx1">
                      <a:lumMod val="75000"/>
                      <a:lumOff val="25000"/>
                      <a:alpha val="40000"/>
                    </a:schemeClr>
                  </a:outerShdw>
                </a:effectLst>
                <a:latin typeface="方正大黑简体" panose="03000509000000000000" pitchFamily="65" charset="-122"/>
                <a:ea typeface="方正大黑简体" panose="03000509000000000000" pitchFamily="65" charset="-122"/>
                <a:cs typeface="八大山人 V2007" panose="02000600000000000000" pitchFamily="2" charset="-122"/>
              </a:defRPr>
            </a:lvl1pPr>
          </a:lstStyle>
          <a:p>
            <a:r>
              <a:rPr lang="zh-CN" altLang="en-US" sz="8000" b="1" dirty="0">
                <a:solidFill>
                  <a:schemeClr val="bg1"/>
                </a:solidFill>
                <a:effectLst/>
                <a:latin typeface="微软雅黑" panose="020B0503020204020204" pitchFamily="34" charset="-122"/>
                <a:ea typeface="微软雅黑" panose="020B0503020204020204" pitchFamily="34" charset="-122"/>
              </a:rPr>
              <a:t>目</a:t>
            </a:r>
            <a:endParaRPr lang="en-US" altLang="zh-CN" sz="8000" b="1" dirty="0">
              <a:solidFill>
                <a:schemeClr val="bg1"/>
              </a:solidFill>
              <a:effectLst/>
              <a:latin typeface="微软雅黑" panose="020B0503020204020204" pitchFamily="34" charset="-122"/>
              <a:ea typeface="微软雅黑" panose="020B0503020204020204" pitchFamily="34" charset="-122"/>
            </a:endParaRPr>
          </a:p>
          <a:p>
            <a:r>
              <a:rPr lang="zh-CN" altLang="en-US" sz="8000" b="1" dirty="0">
                <a:solidFill>
                  <a:schemeClr val="bg1"/>
                </a:solidFill>
                <a:effectLst/>
                <a:latin typeface="微软雅黑" panose="020B0503020204020204" pitchFamily="34" charset="-122"/>
                <a:ea typeface="微软雅黑" panose="020B0503020204020204" pitchFamily="34" charset="-122"/>
              </a:rPr>
              <a:t>录</a:t>
            </a:r>
          </a:p>
        </p:txBody>
      </p:sp>
      <p:sp>
        <p:nvSpPr>
          <p:cNvPr id="52" name="椭圆 51">
            <a:extLst>
              <a:ext uri="{FF2B5EF4-FFF2-40B4-BE49-F238E27FC236}">
                <a16:creationId xmlns:a16="http://schemas.microsoft.com/office/drawing/2014/main" id="{9DFD656A-8824-4F30-B291-99D86FD01B8B}"/>
              </a:ext>
            </a:extLst>
          </p:cNvPr>
          <p:cNvSpPr/>
          <p:nvPr/>
        </p:nvSpPr>
        <p:spPr>
          <a:xfrm>
            <a:off x="2749330" y="3507006"/>
            <a:ext cx="590081" cy="590081"/>
          </a:xfrm>
          <a:prstGeom prst="ellipse">
            <a:avLst/>
          </a:prstGeom>
          <a:solidFill>
            <a:srgbClr val="C00000"/>
          </a:solidFill>
          <a:ln w="101600">
            <a:solidFill>
              <a:srgbClr val="C0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微软雅黑" panose="020B0503020204020204" pitchFamily="34" charset="-122"/>
                <a:ea typeface="微软雅黑" panose="020B0503020204020204" pitchFamily="34" charset="-122"/>
              </a:rPr>
              <a:t>3</a:t>
            </a:r>
            <a:endParaRPr lang="zh-CN" altLang="en-US" sz="3600" dirty="0">
              <a:latin typeface="微软雅黑" panose="020B0503020204020204" pitchFamily="34" charset="-122"/>
              <a:ea typeface="微软雅黑" panose="020B0503020204020204" pitchFamily="34" charset="-122"/>
            </a:endParaRPr>
          </a:p>
        </p:txBody>
      </p:sp>
      <p:sp>
        <p:nvSpPr>
          <p:cNvPr id="53" name="矩形: 圆角 45">
            <a:extLst>
              <a:ext uri="{FF2B5EF4-FFF2-40B4-BE49-F238E27FC236}">
                <a16:creationId xmlns:a16="http://schemas.microsoft.com/office/drawing/2014/main" id="{87CD4ED6-AB09-447C-808B-F91008FDB46E}"/>
              </a:ext>
            </a:extLst>
          </p:cNvPr>
          <p:cNvSpPr/>
          <p:nvPr/>
        </p:nvSpPr>
        <p:spPr>
          <a:xfrm>
            <a:off x="3647234" y="3507006"/>
            <a:ext cx="5283406" cy="577357"/>
          </a:xfrm>
          <a:prstGeom prst="roundRect">
            <a:avLst>
              <a:gd name="adj" fmla="val 50000"/>
            </a:avLst>
          </a:prstGeom>
          <a:noFill/>
          <a:ln w="222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C00000"/>
                </a:solidFill>
                <a:latin typeface="微软雅黑" panose="020B0503020204020204" pitchFamily="34" charset="-122"/>
                <a:ea typeface="微软雅黑" panose="020B0503020204020204" pitchFamily="34" charset="-122"/>
              </a:rPr>
              <a:t>关于统筹推进疫情防控和经济社会发展工作</a:t>
            </a:r>
          </a:p>
        </p:txBody>
      </p:sp>
      <p:sp>
        <p:nvSpPr>
          <p:cNvPr id="54" name="椭圆 53">
            <a:extLst>
              <a:ext uri="{FF2B5EF4-FFF2-40B4-BE49-F238E27FC236}">
                <a16:creationId xmlns:a16="http://schemas.microsoft.com/office/drawing/2014/main" id="{5A560B12-D4A4-49D3-AD27-583250045024}"/>
              </a:ext>
            </a:extLst>
          </p:cNvPr>
          <p:cNvSpPr/>
          <p:nvPr/>
        </p:nvSpPr>
        <p:spPr>
          <a:xfrm>
            <a:off x="2749330" y="4533541"/>
            <a:ext cx="590081" cy="590081"/>
          </a:xfrm>
          <a:prstGeom prst="ellipse">
            <a:avLst/>
          </a:prstGeom>
          <a:solidFill>
            <a:schemeClr val="accent2"/>
          </a:solidFill>
          <a:ln w="1016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微软雅黑" panose="020B0503020204020204" pitchFamily="34" charset="-122"/>
                <a:ea typeface="微软雅黑" panose="020B0503020204020204" pitchFamily="34" charset="-122"/>
              </a:rPr>
              <a:t>4</a:t>
            </a:r>
            <a:endParaRPr lang="zh-CN" altLang="en-US" sz="3600" dirty="0">
              <a:latin typeface="微软雅黑" panose="020B0503020204020204" pitchFamily="34" charset="-122"/>
              <a:ea typeface="微软雅黑" panose="020B0503020204020204" pitchFamily="34" charset="-122"/>
            </a:endParaRPr>
          </a:p>
        </p:txBody>
      </p:sp>
      <p:sp>
        <p:nvSpPr>
          <p:cNvPr id="55" name="矩形: 圆角 47">
            <a:extLst>
              <a:ext uri="{FF2B5EF4-FFF2-40B4-BE49-F238E27FC236}">
                <a16:creationId xmlns:a16="http://schemas.microsoft.com/office/drawing/2014/main" id="{1F0E3B5E-3C2A-40FA-A003-33B405161632}"/>
              </a:ext>
            </a:extLst>
          </p:cNvPr>
          <p:cNvSpPr/>
          <p:nvPr/>
        </p:nvSpPr>
        <p:spPr>
          <a:xfrm>
            <a:off x="3647234" y="4438031"/>
            <a:ext cx="5283406" cy="712492"/>
          </a:xfrm>
          <a:prstGeom prst="roundRect">
            <a:avLst>
              <a:gd name="adj" fmla="val 50000"/>
            </a:avLst>
          </a:prstGeom>
          <a:noFill/>
          <a:ln w="222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C00000"/>
                </a:solidFill>
                <a:latin typeface="微软雅黑" panose="020B0503020204020204" pitchFamily="34" charset="-122"/>
                <a:ea typeface="微软雅黑" panose="020B0503020204020204" pitchFamily="34" charset="-122"/>
              </a:rPr>
              <a:t>关于加强党对统筹推进疫情防控和</a:t>
            </a:r>
            <a:endParaRPr lang="en-US" altLang="zh-CN" sz="2000" b="1" dirty="0">
              <a:solidFill>
                <a:srgbClr val="C00000"/>
              </a:solidFill>
              <a:latin typeface="微软雅黑" panose="020B0503020204020204" pitchFamily="34" charset="-122"/>
              <a:ea typeface="微软雅黑" panose="020B0503020204020204" pitchFamily="34" charset="-122"/>
            </a:endParaRPr>
          </a:p>
          <a:p>
            <a:pPr algn="ctr"/>
            <a:r>
              <a:rPr lang="zh-CN" altLang="en-US" sz="2000" b="1" dirty="0">
                <a:solidFill>
                  <a:srgbClr val="C00000"/>
                </a:solidFill>
                <a:latin typeface="微软雅黑" panose="020B0503020204020204" pitchFamily="34" charset="-122"/>
                <a:ea typeface="微软雅黑" panose="020B0503020204020204" pitchFamily="34" charset="-122"/>
              </a:rPr>
              <a:t>经济社会发展工作的领导</a:t>
            </a:r>
          </a:p>
        </p:txBody>
      </p:sp>
    </p:spTree>
    <p:extLst>
      <p:ext uri="{BB962C8B-B14F-4D97-AF65-F5344CB8AC3E}">
        <p14:creationId xmlns:p14="http://schemas.microsoft.com/office/powerpoint/2010/main" val="394112815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1031875" y="215900"/>
            <a:ext cx="7847013" cy="541338"/>
          </a:xfrm>
        </p:spPr>
        <p:txBody>
          <a:bodyPr/>
          <a:lstStyle/>
          <a:p>
            <a:r>
              <a:rPr lang="zh-CN" altLang="en-US" sz="2400" dirty="0"/>
              <a:t>关于统筹推进疫情防控和经济社会发展工作</a:t>
            </a:r>
          </a:p>
        </p:txBody>
      </p:sp>
      <p:sp>
        <p:nvSpPr>
          <p:cNvPr id="3" name="矩形 2">
            <a:extLst>
              <a:ext uri="{FF2B5EF4-FFF2-40B4-BE49-F238E27FC236}">
                <a16:creationId xmlns:a16="http://schemas.microsoft.com/office/drawing/2014/main" id="{0C87A1FE-6DED-47CD-83C1-4DE53825194D}"/>
              </a:ext>
            </a:extLst>
          </p:cNvPr>
          <p:cNvSpPr/>
          <p:nvPr/>
        </p:nvSpPr>
        <p:spPr>
          <a:xfrm>
            <a:off x="1726631" y="1576105"/>
            <a:ext cx="9080433" cy="375809"/>
          </a:xfrm>
          <a:prstGeom prst="rect">
            <a:avLst/>
          </a:prstGeom>
        </p:spPr>
        <p:txBody>
          <a:bodyPr wrap="square">
            <a:spAutoFit/>
          </a:bodyPr>
          <a:lstStyle/>
          <a:p>
            <a:pPr defTabSz="1219200">
              <a:lnSpc>
                <a:spcPct val="110000"/>
              </a:lnSpc>
            </a:pPr>
            <a:r>
              <a:rPr lang="zh-CN" altLang="en-US" dirty="0">
                <a:latin typeface="微软雅黑" panose="020B0503020204020204" pitchFamily="34" charset="-122"/>
                <a:ea typeface="微软雅黑" panose="020B0503020204020204" pitchFamily="34" charset="-122"/>
              </a:rPr>
              <a:t>扩大地方政府专项债券发行规模，优化预算内投资结构。</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4" name="矩形: 圆角 26">
            <a:extLst>
              <a:ext uri="{FF2B5EF4-FFF2-40B4-BE49-F238E27FC236}">
                <a16:creationId xmlns:a16="http://schemas.microsoft.com/office/drawing/2014/main" id="{BCEC01D3-1B1D-4A5B-A718-76AA450D8829}"/>
              </a:ext>
            </a:extLst>
          </p:cNvPr>
          <p:cNvSpPr/>
          <p:nvPr/>
        </p:nvSpPr>
        <p:spPr>
          <a:xfrm>
            <a:off x="212314" y="1471309"/>
            <a:ext cx="1037366" cy="642860"/>
          </a:xfrm>
          <a:prstGeom prst="roundRect">
            <a:avLst>
              <a:gd name="adj" fmla="val 7002"/>
            </a:avLst>
          </a:prstGeom>
          <a:gradFill>
            <a:gsLst>
              <a:gs pos="0">
                <a:srgbClr val="C00000"/>
              </a:gs>
              <a:gs pos="100000">
                <a:srgbClr val="FF0000"/>
              </a:gs>
            </a:gsLst>
            <a:lin ang="0" scaled="0"/>
          </a:gradFill>
          <a:ln w="12700" cap="flat" cmpd="sng" algn="ctr">
            <a:noFill/>
            <a:prstDash val="solid"/>
          </a:ln>
          <a:effectLst/>
        </p:spPr>
        <p:txBody>
          <a:bodyPr rtlCol="0" anchor="ctr"/>
          <a:lstStyle/>
          <a:p>
            <a:pPr lvl="0" algn="ctr" defTabSz="1219200">
              <a:defRPr/>
            </a:pPr>
            <a:r>
              <a:rPr lang="zh-CN" altLang="en-US" sz="2800" b="1" kern="0" dirty="0">
                <a:solidFill>
                  <a:srgbClr val="FFF8E6"/>
                </a:solidFill>
                <a:latin typeface="微软雅黑" panose="020B0503020204020204" pitchFamily="34" charset="-122"/>
                <a:ea typeface="微软雅黑" panose="020B0503020204020204" pitchFamily="34" charset="-122"/>
              </a:rPr>
              <a:t>要</a:t>
            </a:r>
            <a:endParaRPr kumimoji="0" lang="zh-CN" altLang="en-US" sz="2800" b="1" i="0" u="none" strike="noStrike" kern="0" cap="none" spc="0" normalizeH="0" baseline="0" noProof="0" dirty="0">
              <a:ln>
                <a:noFill/>
              </a:ln>
              <a:solidFill>
                <a:srgbClr val="FFF8E6"/>
              </a:solidFill>
              <a:effectLst/>
              <a:uLnTx/>
              <a:uFillTx/>
              <a:latin typeface="微软雅黑" panose="020B0503020204020204" pitchFamily="34" charset="-122"/>
              <a:ea typeface="微软雅黑" panose="020B0503020204020204" pitchFamily="34" charset="-122"/>
            </a:endParaRPr>
          </a:p>
        </p:txBody>
      </p:sp>
      <p:sp>
        <p:nvSpPr>
          <p:cNvPr id="5" name="箭头: V 形 30">
            <a:extLst>
              <a:ext uri="{FF2B5EF4-FFF2-40B4-BE49-F238E27FC236}">
                <a16:creationId xmlns:a16="http://schemas.microsoft.com/office/drawing/2014/main" id="{2A8E0A9C-D568-4EC1-8C49-A4301C5825EA}"/>
              </a:ext>
            </a:extLst>
          </p:cNvPr>
          <p:cNvSpPr/>
          <p:nvPr/>
        </p:nvSpPr>
        <p:spPr>
          <a:xfrm flipV="1">
            <a:off x="1470098" y="1655540"/>
            <a:ext cx="167211" cy="274398"/>
          </a:xfrm>
          <a:prstGeom prst="chevron">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000000"/>
              </a:solidFill>
              <a:effectLst/>
              <a:uLnTx/>
              <a:uFillTx/>
              <a:latin typeface="Impact" panose="020B0806030902050204"/>
              <a:ea typeface="微软雅黑" panose="020B0503020204020204" pitchFamily="34" charset="-122"/>
            </a:endParaRPr>
          </a:p>
        </p:txBody>
      </p:sp>
      <p:cxnSp>
        <p:nvCxnSpPr>
          <p:cNvPr id="6" name="直接连接符 5">
            <a:extLst>
              <a:ext uri="{FF2B5EF4-FFF2-40B4-BE49-F238E27FC236}">
                <a16:creationId xmlns:a16="http://schemas.microsoft.com/office/drawing/2014/main" id="{2B9D0E55-B2FB-42C9-A1AB-DCE473102779}"/>
              </a:ext>
            </a:extLst>
          </p:cNvPr>
          <p:cNvCxnSpPr>
            <a:cxnSpLocks/>
          </p:cNvCxnSpPr>
          <p:nvPr/>
        </p:nvCxnSpPr>
        <p:spPr>
          <a:xfrm>
            <a:off x="1726631" y="2114169"/>
            <a:ext cx="7084131" cy="0"/>
          </a:xfrm>
          <a:prstGeom prst="line">
            <a:avLst/>
          </a:prstGeom>
          <a:noFill/>
          <a:ln w="9525" cap="flat" cmpd="sng" algn="ctr">
            <a:solidFill>
              <a:srgbClr val="FF0000"/>
            </a:solidFill>
            <a:prstDash val="dash"/>
          </a:ln>
          <a:effectLst/>
        </p:spPr>
      </p:cxnSp>
      <p:sp>
        <p:nvSpPr>
          <p:cNvPr id="7" name="矩形 6">
            <a:extLst>
              <a:ext uri="{FF2B5EF4-FFF2-40B4-BE49-F238E27FC236}">
                <a16:creationId xmlns:a16="http://schemas.microsoft.com/office/drawing/2014/main" id="{718DBADE-EFD3-4480-AA83-1BB5127B7F08}"/>
              </a:ext>
            </a:extLst>
          </p:cNvPr>
          <p:cNvSpPr/>
          <p:nvPr/>
        </p:nvSpPr>
        <p:spPr>
          <a:xfrm>
            <a:off x="1726632" y="2420720"/>
            <a:ext cx="7205054" cy="680507"/>
          </a:xfrm>
          <a:prstGeom prst="rect">
            <a:avLst/>
          </a:prstGeom>
        </p:spPr>
        <p:txBody>
          <a:bodyPr wrap="square">
            <a:spAutoFit/>
          </a:bodyPr>
          <a:lstStyle/>
          <a:p>
            <a:pPr defTabSz="1219200">
              <a:lnSpc>
                <a:spcPct val="110000"/>
              </a:lnSpc>
            </a:pPr>
            <a:r>
              <a:rPr lang="zh-CN" altLang="en-US" dirty="0">
                <a:latin typeface="微软雅黑" panose="020B0503020204020204" pitchFamily="34" charset="-122"/>
                <a:ea typeface="微软雅黑" panose="020B0503020204020204" pitchFamily="34" charset="-122"/>
              </a:rPr>
              <a:t>稳健的货币政策要更加注重灵活适度，把支持实体经济恢复发展放到更加突出的位置，用好已有金融支持政策，适时出台新的政策措施。</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8" name="矩形: 圆角 26">
            <a:extLst>
              <a:ext uri="{FF2B5EF4-FFF2-40B4-BE49-F238E27FC236}">
                <a16:creationId xmlns:a16="http://schemas.microsoft.com/office/drawing/2014/main" id="{E7665576-CAD9-4C4B-82D2-35276EF5972E}"/>
              </a:ext>
            </a:extLst>
          </p:cNvPr>
          <p:cNvSpPr/>
          <p:nvPr/>
        </p:nvSpPr>
        <p:spPr>
          <a:xfrm>
            <a:off x="212314" y="2473854"/>
            <a:ext cx="1037366" cy="637011"/>
          </a:xfrm>
          <a:prstGeom prst="roundRect">
            <a:avLst>
              <a:gd name="adj" fmla="val 7002"/>
            </a:avLst>
          </a:prstGeom>
          <a:gradFill>
            <a:gsLst>
              <a:gs pos="0">
                <a:srgbClr val="C00000"/>
              </a:gs>
              <a:gs pos="100000">
                <a:srgbClr val="FF0000"/>
              </a:gs>
            </a:gsLst>
            <a:lin ang="0" scaled="0"/>
          </a:gradFill>
          <a:ln w="12700" cap="flat" cmpd="sng" algn="ctr">
            <a:noFill/>
            <a:prstDash val="solid"/>
          </a:ln>
          <a:effectLst/>
        </p:spPr>
        <p:txBody>
          <a:bodyPr rtlCol="0" anchor="ctr"/>
          <a:lstStyle/>
          <a:p>
            <a:pPr lvl="0" algn="ctr" defTabSz="1219200">
              <a:defRPr/>
            </a:pPr>
            <a:r>
              <a:rPr lang="zh-CN" altLang="en-US" sz="2800" b="1" kern="0" dirty="0">
                <a:solidFill>
                  <a:srgbClr val="FFF8E6"/>
                </a:solidFill>
                <a:latin typeface="微软雅黑" panose="020B0503020204020204" pitchFamily="34" charset="-122"/>
                <a:ea typeface="微软雅黑" panose="020B0503020204020204" pitchFamily="34" charset="-122"/>
              </a:rPr>
              <a:t>要</a:t>
            </a:r>
            <a:endParaRPr kumimoji="0" lang="zh-CN" altLang="en-US" sz="2800" b="1" i="0" u="none" strike="noStrike" kern="0" cap="none" spc="0" normalizeH="0" baseline="0" noProof="0" dirty="0">
              <a:ln>
                <a:noFill/>
              </a:ln>
              <a:solidFill>
                <a:srgbClr val="FFF8E6"/>
              </a:solidFill>
              <a:effectLst/>
              <a:uLnTx/>
              <a:uFillTx/>
              <a:latin typeface="微软雅黑" panose="020B0503020204020204" pitchFamily="34" charset="-122"/>
              <a:ea typeface="微软雅黑" panose="020B0503020204020204" pitchFamily="34" charset="-122"/>
            </a:endParaRPr>
          </a:p>
        </p:txBody>
      </p:sp>
      <p:sp>
        <p:nvSpPr>
          <p:cNvPr id="9" name="箭头: V 形 30">
            <a:extLst>
              <a:ext uri="{FF2B5EF4-FFF2-40B4-BE49-F238E27FC236}">
                <a16:creationId xmlns:a16="http://schemas.microsoft.com/office/drawing/2014/main" id="{3417E449-A256-4DEF-B015-68CD2D5B20C1}"/>
              </a:ext>
            </a:extLst>
          </p:cNvPr>
          <p:cNvSpPr/>
          <p:nvPr/>
        </p:nvSpPr>
        <p:spPr>
          <a:xfrm flipV="1">
            <a:off x="1470098" y="2670216"/>
            <a:ext cx="167211" cy="274398"/>
          </a:xfrm>
          <a:prstGeom prst="chevron">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000000"/>
              </a:solidFill>
              <a:effectLst/>
              <a:uLnTx/>
              <a:uFillTx/>
              <a:latin typeface="Impact" panose="020B0806030902050204"/>
              <a:ea typeface="微软雅黑" panose="020B0503020204020204" pitchFamily="34" charset="-122"/>
            </a:endParaRPr>
          </a:p>
        </p:txBody>
      </p:sp>
      <p:cxnSp>
        <p:nvCxnSpPr>
          <p:cNvPr id="10" name="直接连接符 9">
            <a:extLst>
              <a:ext uri="{FF2B5EF4-FFF2-40B4-BE49-F238E27FC236}">
                <a16:creationId xmlns:a16="http://schemas.microsoft.com/office/drawing/2014/main" id="{CCAABB6F-6030-4847-9572-29A7C55A88E1}"/>
              </a:ext>
            </a:extLst>
          </p:cNvPr>
          <p:cNvCxnSpPr>
            <a:cxnSpLocks/>
          </p:cNvCxnSpPr>
          <p:nvPr/>
        </p:nvCxnSpPr>
        <p:spPr>
          <a:xfrm>
            <a:off x="1726631" y="3101340"/>
            <a:ext cx="7084131" cy="0"/>
          </a:xfrm>
          <a:prstGeom prst="line">
            <a:avLst/>
          </a:prstGeom>
          <a:noFill/>
          <a:ln w="9525" cap="flat" cmpd="sng" algn="ctr">
            <a:solidFill>
              <a:srgbClr val="FF0000"/>
            </a:solidFill>
            <a:prstDash val="dash"/>
          </a:ln>
          <a:effectLst/>
        </p:spPr>
      </p:cxnSp>
      <p:sp>
        <p:nvSpPr>
          <p:cNvPr id="11" name="矩形 10">
            <a:extLst>
              <a:ext uri="{FF2B5EF4-FFF2-40B4-BE49-F238E27FC236}">
                <a16:creationId xmlns:a16="http://schemas.microsoft.com/office/drawing/2014/main" id="{0D0F1DF1-8FB2-4F2C-AFDB-5A492BFEFC44}"/>
              </a:ext>
            </a:extLst>
          </p:cNvPr>
          <p:cNvSpPr/>
          <p:nvPr/>
        </p:nvSpPr>
        <p:spPr>
          <a:xfrm>
            <a:off x="1726631" y="3451500"/>
            <a:ext cx="7205055" cy="985206"/>
          </a:xfrm>
          <a:prstGeom prst="rect">
            <a:avLst/>
          </a:prstGeom>
        </p:spPr>
        <p:txBody>
          <a:bodyPr wrap="square">
            <a:spAutoFit/>
          </a:bodyPr>
          <a:lstStyle/>
          <a:p>
            <a:pPr defTabSz="1219200">
              <a:lnSpc>
                <a:spcPct val="110000"/>
              </a:lnSpc>
            </a:pPr>
            <a:r>
              <a:rPr lang="zh-CN" altLang="en-US" dirty="0">
                <a:latin typeface="微软雅黑" panose="020B0503020204020204" pitchFamily="34" charset="-122"/>
                <a:ea typeface="微软雅黑" panose="020B0503020204020204" pitchFamily="34" charset="-122"/>
              </a:rPr>
              <a:t>针对企业复工复产面临的债务偿还、资金周转和扩大融资等迫切问题，创新完善金融支持方式，为防疫重点地区单列信贷规模，为受疫情影响较大的行业、民营和小微企业提供专项信贷额度。</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2" name="矩形: 圆角 26">
            <a:extLst>
              <a:ext uri="{FF2B5EF4-FFF2-40B4-BE49-F238E27FC236}">
                <a16:creationId xmlns:a16="http://schemas.microsoft.com/office/drawing/2014/main" id="{5E73A3E7-F376-4851-90BE-01EE7DC3A8E2}"/>
              </a:ext>
            </a:extLst>
          </p:cNvPr>
          <p:cNvSpPr/>
          <p:nvPr/>
        </p:nvSpPr>
        <p:spPr>
          <a:xfrm>
            <a:off x="212314" y="3489374"/>
            <a:ext cx="1037366" cy="947332"/>
          </a:xfrm>
          <a:prstGeom prst="roundRect">
            <a:avLst>
              <a:gd name="adj" fmla="val 7002"/>
            </a:avLst>
          </a:prstGeom>
          <a:gradFill>
            <a:gsLst>
              <a:gs pos="0">
                <a:srgbClr val="C00000"/>
              </a:gs>
              <a:gs pos="100000">
                <a:srgbClr val="FF0000"/>
              </a:gs>
            </a:gsLst>
            <a:lin ang="0" scaled="0"/>
          </a:gradFill>
          <a:ln w="12700" cap="flat" cmpd="sng" algn="ctr">
            <a:noFill/>
            <a:prstDash val="solid"/>
          </a:ln>
          <a:effectLst/>
        </p:spPr>
        <p:txBody>
          <a:bodyPr rtlCol="0" anchor="ctr"/>
          <a:lstStyle/>
          <a:p>
            <a:pPr lvl="0" algn="ctr" defTabSz="1219200">
              <a:defRPr/>
            </a:pPr>
            <a:r>
              <a:rPr lang="zh-CN" altLang="en-US" sz="2800" b="1" kern="0" dirty="0">
                <a:solidFill>
                  <a:srgbClr val="FFF8E6"/>
                </a:solidFill>
                <a:latin typeface="微软雅黑" panose="020B0503020204020204" pitchFamily="34" charset="-122"/>
                <a:ea typeface="微软雅黑" panose="020B0503020204020204" pitchFamily="34" charset="-122"/>
              </a:rPr>
              <a:t>要</a:t>
            </a:r>
            <a:endParaRPr kumimoji="0" lang="zh-CN" altLang="en-US" sz="2800" b="1" i="0" u="none" strike="noStrike" kern="0" cap="none" spc="0" normalizeH="0" baseline="0" noProof="0" dirty="0">
              <a:ln>
                <a:noFill/>
              </a:ln>
              <a:solidFill>
                <a:srgbClr val="FFF8E6"/>
              </a:solidFill>
              <a:effectLst/>
              <a:uLnTx/>
              <a:uFillTx/>
              <a:latin typeface="微软雅黑" panose="020B0503020204020204" pitchFamily="34" charset="-122"/>
              <a:ea typeface="微软雅黑" panose="020B0503020204020204" pitchFamily="34" charset="-122"/>
            </a:endParaRPr>
          </a:p>
        </p:txBody>
      </p:sp>
      <p:sp>
        <p:nvSpPr>
          <p:cNvPr id="13" name="箭头: V 形 30">
            <a:extLst>
              <a:ext uri="{FF2B5EF4-FFF2-40B4-BE49-F238E27FC236}">
                <a16:creationId xmlns:a16="http://schemas.microsoft.com/office/drawing/2014/main" id="{B005BB9D-B5E0-4807-8807-493818B17850}"/>
              </a:ext>
            </a:extLst>
          </p:cNvPr>
          <p:cNvSpPr/>
          <p:nvPr/>
        </p:nvSpPr>
        <p:spPr>
          <a:xfrm flipV="1">
            <a:off x="1470098" y="3806904"/>
            <a:ext cx="167211" cy="274398"/>
          </a:xfrm>
          <a:prstGeom prst="chevron">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000000"/>
              </a:solidFill>
              <a:effectLst/>
              <a:uLnTx/>
              <a:uFillTx/>
              <a:latin typeface="Impact" panose="020B0806030902050204"/>
              <a:ea typeface="微软雅黑" panose="020B0503020204020204" pitchFamily="34" charset="-122"/>
            </a:endParaRPr>
          </a:p>
        </p:txBody>
      </p:sp>
      <p:cxnSp>
        <p:nvCxnSpPr>
          <p:cNvPr id="14" name="直接连接符 13">
            <a:extLst>
              <a:ext uri="{FF2B5EF4-FFF2-40B4-BE49-F238E27FC236}">
                <a16:creationId xmlns:a16="http://schemas.microsoft.com/office/drawing/2014/main" id="{85F08FDB-8FAE-45F8-9FC8-44224F01136E}"/>
              </a:ext>
            </a:extLst>
          </p:cNvPr>
          <p:cNvCxnSpPr>
            <a:cxnSpLocks/>
          </p:cNvCxnSpPr>
          <p:nvPr/>
        </p:nvCxnSpPr>
        <p:spPr>
          <a:xfrm>
            <a:off x="1726631" y="4436706"/>
            <a:ext cx="7084131" cy="0"/>
          </a:xfrm>
          <a:prstGeom prst="line">
            <a:avLst/>
          </a:prstGeom>
          <a:noFill/>
          <a:ln w="9525" cap="flat" cmpd="sng" algn="ctr">
            <a:solidFill>
              <a:srgbClr val="FF0000"/>
            </a:solidFill>
            <a:prstDash val="dash"/>
          </a:ln>
          <a:effectLst/>
        </p:spPr>
      </p:cxnSp>
      <p:sp>
        <p:nvSpPr>
          <p:cNvPr id="15" name="矩形 14">
            <a:extLst>
              <a:ext uri="{FF2B5EF4-FFF2-40B4-BE49-F238E27FC236}">
                <a16:creationId xmlns:a16="http://schemas.microsoft.com/office/drawing/2014/main" id="{94A4E0BD-9A5E-461E-86D4-9A6E9715E1D7}"/>
              </a:ext>
            </a:extLst>
          </p:cNvPr>
          <p:cNvSpPr/>
          <p:nvPr/>
        </p:nvSpPr>
        <p:spPr>
          <a:xfrm>
            <a:off x="1726632" y="4786865"/>
            <a:ext cx="6913324" cy="680507"/>
          </a:xfrm>
          <a:prstGeom prst="rect">
            <a:avLst/>
          </a:prstGeom>
        </p:spPr>
        <p:txBody>
          <a:bodyPr wrap="square">
            <a:spAutoFit/>
          </a:bodyPr>
          <a:lstStyle/>
          <a:p>
            <a:pPr defTabSz="1219200">
              <a:lnSpc>
                <a:spcPct val="110000"/>
              </a:lnSpc>
            </a:pPr>
            <a:r>
              <a:rPr lang="zh-CN" altLang="en-US" dirty="0">
                <a:latin typeface="微软雅黑" panose="020B0503020204020204" pitchFamily="34" charset="-122"/>
                <a:ea typeface="微软雅黑" panose="020B0503020204020204" pitchFamily="34" charset="-122"/>
              </a:rPr>
              <a:t>调整完善企业还款付息安排，加大贷款展期、续贷力度，适当减免小微企业贷款利息，防止企业资金链断裂。</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6" name="矩形: 圆角 26">
            <a:extLst>
              <a:ext uri="{FF2B5EF4-FFF2-40B4-BE49-F238E27FC236}">
                <a16:creationId xmlns:a16="http://schemas.microsoft.com/office/drawing/2014/main" id="{C7CCEFEA-0DF5-414F-BD92-4F6CAD292AD4}"/>
              </a:ext>
            </a:extLst>
          </p:cNvPr>
          <p:cNvSpPr/>
          <p:nvPr/>
        </p:nvSpPr>
        <p:spPr>
          <a:xfrm>
            <a:off x="212314" y="4839999"/>
            <a:ext cx="1037366" cy="637011"/>
          </a:xfrm>
          <a:prstGeom prst="roundRect">
            <a:avLst>
              <a:gd name="adj" fmla="val 7002"/>
            </a:avLst>
          </a:prstGeom>
          <a:gradFill>
            <a:gsLst>
              <a:gs pos="0">
                <a:srgbClr val="C00000"/>
              </a:gs>
              <a:gs pos="100000">
                <a:srgbClr val="FF0000"/>
              </a:gs>
            </a:gsLst>
            <a:lin ang="0" scaled="0"/>
          </a:gradFill>
          <a:ln w="12700" cap="flat" cmpd="sng" algn="ctr">
            <a:noFill/>
            <a:prstDash val="solid"/>
          </a:ln>
          <a:effectLst/>
        </p:spPr>
        <p:txBody>
          <a:bodyPr rtlCol="0" anchor="ctr"/>
          <a:lstStyle/>
          <a:p>
            <a:pPr lvl="0" algn="ctr" defTabSz="1219200">
              <a:defRPr/>
            </a:pPr>
            <a:r>
              <a:rPr lang="zh-CN" altLang="en-US" sz="2800" b="1" kern="0" dirty="0">
                <a:solidFill>
                  <a:srgbClr val="FFF8E6"/>
                </a:solidFill>
                <a:latin typeface="微软雅黑" panose="020B0503020204020204" pitchFamily="34" charset="-122"/>
                <a:ea typeface="微软雅黑" panose="020B0503020204020204" pitchFamily="34" charset="-122"/>
              </a:rPr>
              <a:t>要</a:t>
            </a:r>
            <a:endParaRPr kumimoji="0" lang="zh-CN" altLang="en-US" sz="2800" b="1" i="0" u="none" strike="noStrike" kern="0" cap="none" spc="0" normalizeH="0" baseline="0" noProof="0" dirty="0">
              <a:ln>
                <a:noFill/>
              </a:ln>
              <a:solidFill>
                <a:srgbClr val="FFF8E6"/>
              </a:solidFill>
              <a:effectLst/>
              <a:uLnTx/>
              <a:uFillTx/>
              <a:latin typeface="微软雅黑" panose="020B0503020204020204" pitchFamily="34" charset="-122"/>
              <a:ea typeface="微软雅黑" panose="020B0503020204020204" pitchFamily="34" charset="-122"/>
            </a:endParaRPr>
          </a:p>
        </p:txBody>
      </p:sp>
      <p:sp>
        <p:nvSpPr>
          <p:cNvPr id="17" name="箭头: V 形 30">
            <a:extLst>
              <a:ext uri="{FF2B5EF4-FFF2-40B4-BE49-F238E27FC236}">
                <a16:creationId xmlns:a16="http://schemas.microsoft.com/office/drawing/2014/main" id="{6FA050C8-1A5A-4A7C-B9A8-9957B6D1C01A}"/>
              </a:ext>
            </a:extLst>
          </p:cNvPr>
          <p:cNvSpPr/>
          <p:nvPr/>
        </p:nvSpPr>
        <p:spPr>
          <a:xfrm flipV="1">
            <a:off x="1470098" y="5036361"/>
            <a:ext cx="167211" cy="274398"/>
          </a:xfrm>
          <a:prstGeom prst="chevron">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000000"/>
              </a:solidFill>
              <a:effectLst/>
              <a:uLnTx/>
              <a:uFillTx/>
              <a:latin typeface="Impact" panose="020B0806030902050204"/>
              <a:ea typeface="微软雅黑" panose="020B0503020204020204" pitchFamily="34" charset="-122"/>
            </a:endParaRPr>
          </a:p>
        </p:txBody>
      </p:sp>
      <p:cxnSp>
        <p:nvCxnSpPr>
          <p:cNvPr id="18" name="直接连接符 17">
            <a:extLst>
              <a:ext uri="{FF2B5EF4-FFF2-40B4-BE49-F238E27FC236}">
                <a16:creationId xmlns:a16="http://schemas.microsoft.com/office/drawing/2014/main" id="{41F015DF-7006-45FA-9C6B-C115FC9697A1}"/>
              </a:ext>
            </a:extLst>
          </p:cNvPr>
          <p:cNvCxnSpPr>
            <a:cxnSpLocks/>
          </p:cNvCxnSpPr>
          <p:nvPr/>
        </p:nvCxnSpPr>
        <p:spPr>
          <a:xfrm>
            <a:off x="1726631" y="5467485"/>
            <a:ext cx="7084131" cy="0"/>
          </a:xfrm>
          <a:prstGeom prst="line">
            <a:avLst/>
          </a:prstGeom>
          <a:noFill/>
          <a:ln w="9525" cap="flat" cmpd="sng" algn="ctr">
            <a:solidFill>
              <a:srgbClr val="FF0000"/>
            </a:solidFill>
            <a:prstDash val="dash"/>
          </a:ln>
          <a:effectLst/>
        </p:spPr>
      </p:cxnSp>
    </p:spTree>
    <p:extLst>
      <p:ext uri="{BB962C8B-B14F-4D97-AF65-F5344CB8AC3E}">
        <p14:creationId xmlns:p14="http://schemas.microsoft.com/office/powerpoint/2010/main" val="325337593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1031875" y="215900"/>
            <a:ext cx="7847013" cy="541338"/>
          </a:xfrm>
        </p:spPr>
        <p:txBody>
          <a:bodyPr/>
          <a:lstStyle/>
          <a:p>
            <a:r>
              <a:rPr lang="zh-CN" altLang="en-US" sz="2400" dirty="0"/>
              <a:t>关于统筹推进疫情防控和经济社会发展工作</a:t>
            </a:r>
          </a:p>
        </p:txBody>
      </p:sp>
      <p:grpSp>
        <p:nvGrpSpPr>
          <p:cNvPr id="3" name="组合 2">
            <a:extLst>
              <a:ext uri="{FF2B5EF4-FFF2-40B4-BE49-F238E27FC236}">
                <a16:creationId xmlns:a16="http://schemas.microsoft.com/office/drawing/2014/main" id="{CB5EE723-E504-4FBB-85F5-74051D099B02}"/>
              </a:ext>
            </a:extLst>
          </p:cNvPr>
          <p:cNvGrpSpPr/>
          <p:nvPr/>
        </p:nvGrpSpPr>
        <p:grpSpPr>
          <a:xfrm>
            <a:off x="470660" y="1347063"/>
            <a:ext cx="903606" cy="461665"/>
            <a:chOff x="869474" y="1944008"/>
            <a:chExt cx="903606" cy="461665"/>
          </a:xfrm>
        </p:grpSpPr>
        <p:sp>
          <p:nvSpPr>
            <p:cNvPr id="4" name="Freeform 5">
              <a:extLst>
                <a:ext uri="{FF2B5EF4-FFF2-40B4-BE49-F238E27FC236}">
                  <a16:creationId xmlns:a16="http://schemas.microsoft.com/office/drawing/2014/main" id="{39263C8F-28CE-4659-8820-2891DC110BFA}"/>
                </a:ext>
              </a:extLst>
            </p:cNvPr>
            <p:cNvSpPr/>
            <p:nvPr/>
          </p:nvSpPr>
          <p:spPr bwMode="auto">
            <a:xfrm>
              <a:off x="1151440" y="1944008"/>
              <a:ext cx="621640" cy="461665"/>
            </a:xfrm>
            <a:custGeom>
              <a:avLst/>
              <a:gdLst>
                <a:gd name="T0" fmla="*/ 366 w 626"/>
                <a:gd name="T1" fmla="*/ 413 h 465"/>
                <a:gd name="T2" fmla="*/ 313 w 626"/>
                <a:gd name="T3" fmla="*/ 362 h 465"/>
                <a:gd name="T4" fmla="*/ 338 w 626"/>
                <a:gd name="T5" fmla="*/ 362 h 465"/>
                <a:gd name="T6" fmla="*/ 392 w 626"/>
                <a:gd name="T7" fmla="*/ 310 h 465"/>
                <a:gd name="T8" fmla="*/ 338 w 626"/>
                <a:gd name="T9" fmla="*/ 258 h 465"/>
                <a:gd name="T10" fmla="*/ 414 w 626"/>
                <a:gd name="T11" fmla="*/ 207 h 465"/>
                <a:gd name="T12" fmla="*/ 361 w 626"/>
                <a:gd name="T13" fmla="*/ 155 h 465"/>
                <a:gd name="T14" fmla="*/ 573 w 626"/>
                <a:gd name="T15" fmla="*/ 155 h 465"/>
                <a:gd name="T16" fmla="*/ 626 w 626"/>
                <a:gd name="T17" fmla="*/ 103 h 465"/>
                <a:gd name="T18" fmla="*/ 573 w 626"/>
                <a:gd name="T19" fmla="*/ 52 h 465"/>
                <a:gd name="T20" fmla="*/ 260 w 626"/>
                <a:gd name="T21" fmla="*/ 52 h 465"/>
                <a:gd name="T22" fmla="*/ 207 w 626"/>
                <a:gd name="T23" fmla="*/ 0 h 465"/>
                <a:gd name="T24" fmla="*/ 102 w 626"/>
                <a:gd name="T25" fmla="*/ 0 h 465"/>
                <a:gd name="T26" fmla="*/ 48 w 626"/>
                <a:gd name="T27" fmla="*/ 52 h 465"/>
                <a:gd name="T28" fmla="*/ 49 w 626"/>
                <a:gd name="T29" fmla="*/ 54 h 465"/>
                <a:gd name="T30" fmla="*/ 0 w 626"/>
                <a:gd name="T31" fmla="*/ 113 h 465"/>
                <a:gd name="T32" fmla="*/ 0 w 626"/>
                <a:gd name="T33" fmla="*/ 403 h 465"/>
                <a:gd name="T34" fmla="*/ 65 w 626"/>
                <a:gd name="T35" fmla="*/ 465 h 465"/>
                <a:gd name="T36" fmla="*/ 208 w 626"/>
                <a:gd name="T37" fmla="*/ 465 h 465"/>
                <a:gd name="T38" fmla="*/ 244 w 626"/>
                <a:gd name="T39" fmla="*/ 465 h 465"/>
                <a:gd name="T40" fmla="*/ 313 w 626"/>
                <a:gd name="T41" fmla="*/ 465 h 465"/>
                <a:gd name="T42" fmla="*/ 366 w 626"/>
                <a:gd name="T43" fmla="*/ 41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26" h="465">
                  <a:moveTo>
                    <a:pt x="366" y="413"/>
                  </a:moveTo>
                  <a:cubicBezTo>
                    <a:pt x="366" y="385"/>
                    <a:pt x="342" y="362"/>
                    <a:pt x="313" y="362"/>
                  </a:cubicBezTo>
                  <a:cubicBezTo>
                    <a:pt x="338" y="362"/>
                    <a:pt x="338" y="362"/>
                    <a:pt x="338" y="362"/>
                  </a:cubicBezTo>
                  <a:cubicBezTo>
                    <a:pt x="368" y="362"/>
                    <a:pt x="392" y="338"/>
                    <a:pt x="392" y="310"/>
                  </a:cubicBezTo>
                  <a:cubicBezTo>
                    <a:pt x="392" y="281"/>
                    <a:pt x="368" y="258"/>
                    <a:pt x="338" y="258"/>
                  </a:cubicBezTo>
                  <a:cubicBezTo>
                    <a:pt x="368" y="258"/>
                    <a:pt x="416" y="258"/>
                    <a:pt x="414" y="207"/>
                  </a:cubicBezTo>
                  <a:cubicBezTo>
                    <a:pt x="413" y="178"/>
                    <a:pt x="390" y="155"/>
                    <a:pt x="361" y="155"/>
                  </a:cubicBezTo>
                  <a:cubicBezTo>
                    <a:pt x="573" y="155"/>
                    <a:pt x="573" y="155"/>
                    <a:pt x="573" y="155"/>
                  </a:cubicBezTo>
                  <a:cubicBezTo>
                    <a:pt x="602" y="155"/>
                    <a:pt x="626" y="132"/>
                    <a:pt x="626" y="103"/>
                  </a:cubicBezTo>
                  <a:cubicBezTo>
                    <a:pt x="626" y="75"/>
                    <a:pt x="602" y="52"/>
                    <a:pt x="573" y="52"/>
                  </a:cubicBezTo>
                  <a:cubicBezTo>
                    <a:pt x="260" y="52"/>
                    <a:pt x="260" y="52"/>
                    <a:pt x="260" y="52"/>
                  </a:cubicBezTo>
                  <a:cubicBezTo>
                    <a:pt x="260" y="23"/>
                    <a:pt x="236" y="0"/>
                    <a:pt x="207" y="0"/>
                  </a:cubicBezTo>
                  <a:cubicBezTo>
                    <a:pt x="102" y="0"/>
                    <a:pt x="102" y="0"/>
                    <a:pt x="102" y="0"/>
                  </a:cubicBezTo>
                  <a:cubicBezTo>
                    <a:pt x="72" y="0"/>
                    <a:pt x="48" y="23"/>
                    <a:pt x="48" y="52"/>
                  </a:cubicBezTo>
                  <a:cubicBezTo>
                    <a:pt x="48" y="52"/>
                    <a:pt x="48" y="53"/>
                    <a:pt x="49" y="54"/>
                  </a:cubicBezTo>
                  <a:cubicBezTo>
                    <a:pt x="21" y="60"/>
                    <a:pt x="0" y="85"/>
                    <a:pt x="0" y="113"/>
                  </a:cubicBezTo>
                  <a:cubicBezTo>
                    <a:pt x="0" y="403"/>
                    <a:pt x="0" y="403"/>
                    <a:pt x="0" y="403"/>
                  </a:cubicBezTo>
                  <a:cubicBezTo>
                    <a:pt x="0" y="437"/>
                    <a:pt x="29" y="465"/>
                    <a:pt x="65" y="465"/>
                  </a:cubicBezTo>
                  <a:cubicBezTo>
                    <a:pt x="208" y="465"/>
                    <a:pt x="208" y="465"/>
                    <a:pt x="208" y="465"/>
                  </a:cubicBezTo>
                  <a:cubicBezTo>
                    <a:pt x="244" y="465"/>
                    <a:pt x="244" y="465"/>
                    <a:pt x="244" y="465"/>
                  </a:cubicBezTo>
                  <a:cubicBezTo>
                    <a:pt x="313" y="465"/>
                    <a:pt x="313" y="465"/>
                    <a:pt x="313" y="465"/>
                  </a:cubicBezTo>
                  <a:cubicBezTo>
                    <a:pt x="342" y="465"/>
                    <a:pt x="366" y="442"/>
                    <a:pt x="366" y="413"/>
                  </a:cubicBez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 name="Rectangle 6">
              <a:extLst>
                <a:ext uri="{FF2B5EF4-FFF2-40B4-BE49-F238E27FC236}">
                  <a16:creationId xmlns:a16="http://schemas.microsoft.com/office/drawing/2014/main" id="{904E7414-3857-412D-9114-1F25351AC8B0}"/>
                </a:ext>
              </a:extLst>
            </p:cNvPr>
            <p:cNvSpPr>
              <a:spLocks noChangeArrowheads="1"/>
            </p:cNvSpPr>
            <p:nvPr/>
          </p:nvSpPr>
          <p:spPr bwMode="auto">
            <a:xfrm>
              <a:off x="869474" y="2006830"/>
              <a:ext cx="233024" cy="387886"/>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6" name="组合 5">
            <a:extLst>
              <a:ext uri="{FF2B5EF4-FFF2-40B4-BE49-F238E27FC236}">
                <a16:creationId xmlns:a16="http://schemas.microsoft.com/office/drawing/2014/main" id="{0EF1A31B-544F-4E60-9B9A-C1128EE932AA}"/>
              </a:ext>
            </a:extLst>
          </p:cNvPr>
          <p:cNvGrpSpPr/>
          <p:nvPr/>
        </p:nvGrpSpPr>
        <p:grpSpPr>
          <a:xfrm>
            <a:off x="1627521" y="757238"/>
            <a:ext cx="5888957" cy="1305294"/>
            <a:chOff x="2807385" y="1344658"/>
            <a:chExt cx="5888957" cy="1305294"/>
          </a:xfrm>
        </p:grpSpPr>
        <p:grpSp>
          <p:nvGrpSpPr>
            <p:cNvPr id="7" name="组合 6">
              <a:extLst>
                <a:ext uri="{FF2B5EF4-FFF2-40B4-BE49-F238E27FC236}">
                  <a16:creationId xmlns:a16="http://schemas.microsoft.com/office/drawing/2014/main" id="{AFA76FDA-5AF5-46FD-B23D-6A4B49B69B69}"/>
                </a:ext>
              </a:extLst>
            </p:cNvPr>
            <p:cNvGrpSpPr/>
            <p:nvPr/>
          </p:nvGrpSpPr>
          <p:grpSpPr>
            <a:xfrm>
              <a:off x="2807385" y="1682284"/>
              <a:ext cx="5888957" cy="882902"/>
              <a:chOff x="914536" y="1676446"/>
              <a:chExt cx="5888957" cy="882902"/>
            </a:xfrm>
          </p:grpSpPr>
          <p:sp>
            <p:nvSpPr>
              <p:cNvPr id="9" name="Rounded Rectangle 38">
                <a:extLst>
                  <a:ext uri="{FF2B5EF4-FFF2-40B4-BE49-F238E27FC236}">
                    <a16:creationId xmlns:a16="http://schemas.microsoft.com/office/drawing/2014/main" id="{858756F2-A377-4906-885A-3D76DBB61892}"/>
                  </a:ext>
                </a:extLst>
              </p:cNvPr>
              <p:cNvSpPr/>
              <p:nvPr/>
            </p:nvSpPr>
            <p:spPr>
              <a:xfrm rot="16200000">
                <a:off x="3629199" y="-670243"/>
                <a:ext cx="764423" cy="5584164"/>
              </a:xfrm>
              <a:prstGeom prst="roundRect">
                <a:avLst>
                  <a:gd name="adj" fmla="val 50000"/>
                </a:avLst>
              </a:prstGeom>
              <a:solidFill>
                <a:srgbClr val="9B1E11"/>
              </a:solidFill>
              <a:ln w="12700" cap="flat" cmpd="sng" algn="ctr">
                <a:noFill/>
                <a:prstDash val="solid"/>
                <a:miter lim="800000"/>
              </a:ln>
              <a:effectLst/>
            </p:spPr>
            <p:txBody>
              <a:bodyPr rtlCol="0" anchor="ctr"/>
              <a:lstStyle/>
              <a:p>
                <a:pPr algn="ctr" defTabSz="914400">
                  <a:defRPr/>
                </a:pPr>
                <a:endParaRPr lang="en-US" sz="3200" kern="0" dirty="0">
                  <a:solidFill>
                    <a:srgbClr val="FFFFFF"/>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0" name="文本框 9">
                <a:extLst>
                  <a:ext uri="{FF2B5EF4-FFF2-40B4-BE49-F238E27FC236}">
                    <a16:creationId xmlns:a16="http://schemas.microsoft.com/office/drawing/2014/main" id="{5D38CE0C-247D-4653-875C-257A2EED73FD}"/>
                  </a:ext>
                </a:extLst>
              </p:cNvPr>
              <p:cNvSpPr txBox="1"/>
              <p:nvPr/>
            </p:nvSpPr>
            <p:spPr>
              <a:xfrm>
                <a:off x="2347124" y="1822986"/>
                <a:ext cx="3647152" cy="553998"/>
              </a:xfrm>
              <a:prstGeom prst="rect">
                <a:avLst/>
              </a:prstGeom>
              <a:noFill/>
            </p:spPr>
            <p:txBody>
              <a:bodyPr wrap="none" rtlCol="0">
                <a:spAutoFit/>
              </a:bodyPr>
              <a:lstStyle/>
              <a:p>
                <a:r>
                  <a:rPr lang="zh-CN" altLang="en-US" sz="3000" b="1" dirty="0">
                    <a:solidFill>
                      <a:prstClr val="white"/>
                    </a:solidFill>
                    <a:latin typeface="思源黑体 CN Heavy" panose="020B0A00000000000000" pitchFamily="34" charset="-122"/>
                    <a:ea typeface="思源黑体 CN Heavy" panose="020B0A00000000000000" pitchFamily="34" charset="-122"/>
                    <a:sym typeface="思源黑体 CN Normal" panose="020B0400000000000000" pitchFamily="34" charset="-122"/>
                  </a:rPr>
                  <a:t>全面强化稳就业举措</a:t>
                </a:r>
              </a:p>
            </p:txBody>
          </p:sp>
          <p:sp>
            <p:nvSpPr>
              <p:cNvPr id="11" name="PA_圆角矩形 12">
                <a:extLst>
                  <a:ext uri="{FF2B5EF4-FFF2-40B4-BE49-F238E27FC236}">
                    <a16:creationId xmlns:a16="http://schemas.microsoft.com/office/drawing/2014/main" id="{6B2AB03A-8315-4505-997F-CE4BC012F8ED}"/>
                  </a:ext>
                </a:extLst>
              </p:cNvPr>
              <p:cNvSpPr>
                <a:spLocks noChangeAspect="1"/>
              </p:cNvSpPr>
              <p:nvPr>
                <p:custDataLst>
                  <p:tags r:id="rId6"/>
                </p:custDataLst>
              </p:nvPr>
            </p:nvSpPr>
            <p:spPr>
              <a:xfrm>
                <a:off x="914536" y="1676446"/>
                <a:ext cx="882902" cy="882902"/>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endParaRPr lang="zh-CN" altLang="en-US" sz="1800"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grpSp>
        <p:sp>
          <p:nvSpPr>
            <p:cNvPr id="8" name="文本框 7">
              <a:extLst>
                <a:ext uri="{FF2B5EF4-FFF2-40B4-BE49-F238E27FC236}">
                  <a16:creationId xmlns:a16="http://schemas.microsoft.com/office/drawing/2014/main" id="{FDF0422E-815B-4C2D-99E8-7B6078B5F962}"/>
                </a:ext>
              </a:extLst>
            </p:cNvPr>
            <p:cNvSpPr txBox="1"/>
            <p:nvPr/>
          </p:nvSpPr>
          <p:spPr>
            <a:xfrm>
              <a:off x="2972618" y="1344658"/>
              <a:ext cx="609585" cy="1305294"/>
            </a:xfrm>
            <a:prstGeom prst="rect">
              <a:avLst/>
            </a:prstGeom>
            <a:noFill/>
          </p:spPr>
          <p:txBody>
            <a:bodyPr wrap="square" rtlCol="0">
              <a:spAutoFit/>
            </a:bodyPr>
            <a:lstStyle/>
            <a:p>
              <a:pPr algn="just" defTabSz="914400">
                <a:lnSpc>
                  <a:spcPct val="150000"/>
                </a:lnSpc>
              </a:pPr>
              <a:r>
                <a:rPr lang="en-US" altLang="zh-CN" sz="6000" b="1" i="1"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3</a:t>
              </a:r>
              <a:endParaRPr lang="zh-CN" altLang="en-US" sz="6000" b="1" i="1"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cxnSp>
        <p:nvCxnSpPr>
          <p:cNvPr id="12" name="直接连接符 11">
            <a:extLst>
              <a:ext uri="{FF2B5EF4-FFF2-40B4-BE49-F238E27FC236}">
                <a16:creationId xmlns:a16="http://schemas.microsoft.com/office/drawing/2014/main" id="{7CB47C35-8DD3-4807-A6BC-77154434E026}"/>
              </a:ext>
            </a:extLst>
          </p:cNvPr>
          <p:cNvCxnSpPr>
            <a:cxnSpLocks/>
          </p:cNvCxnSpPr>
          <p:nvPr/>
        </p:nvCxnSpPr>
        <p:spPr>
          <a:xfrm>
            <a:off x="464738" y="2205024"/>
            <a:ext cx="5922" cy="4058616"/>
          </a:xfrm>
          <a:prstGeom prst="line">
            <a:avLst/>
          </a:prstGeom>
          <a:noFill/>
          <a:ln w="6350" cap="flat" cmpd="sng" algn="ctr">
            <a:solidFill>
              <a:srgbClr val="FF9500"/>
            </a:solidFill>
            <a:prstDash val="solid"/>
            <a:miter lim="800000"/>
          </a:ln>
          <a:effectLst/>
        </p:spPr>
      </p:cxnSp>
      <p:sp>
        <p:nvSpPr>
          <p:cNvPr id="13" name="PA_圆角矩形 12">
            <a:extLst>
              <a:ext uri="{FF2B5EF4-FFF2-40B4-BE49-F238E27FC236}">
                <a16:creationId xmlns:a16="http://schemas.microsoft.com/office/drawing/2014/main" id="{14A86E32-6C4E-4B02-9888-4F20EFF48D09}"/>
              </a:ext>
            </a:extLst>
          </p:cNvPr>
          <p:cNvSpPr>
            <a:spLocks noChangeAspect="1"/>
          </p:cNvSpPr>
          <p:nvPr>
            <p:custDataLst>
              <p:tags r:id="rId1"/>
            </p:custDataLst>
          </p:nvPr>
        </p:nvSpPr>
        <p:spPr>
          <a:xfrm>
            <a:off x="251098" y="2542212"/>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r>
              <a:rPr lang="zh-CN" altLang="en-US"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要</a:t>
            </a:r>
          </a:p>
        </p:txBody>
      </p:sp>
      <p:sp>
        <p:nvSpPr>
          <p:cNvPr id="14" name="矩形 13">
            <a:extLst>
              <a:ext uri="{FF2B5EF4-FFF2-40B4-BE49-F238E27FC236}">
                <a16:creationId xmlns:a16="http://schemas.microsoft.com/office/drawing/2014/main" id="{8A2191DD-2ACF-4754-865E-F7AE8F72A67F}"/>
              </a:ext>
            </a:extLst>
          </p:cNvPr>
          <p:cNvSpPr/>
          <p:nvPr/>
        </p:nvSpPr>
        <p:spPr>
          <a:xfrm>
            <a:off x="752626" y="2291708"/>
            <a:ext cx="8140276" cy="1200329"/>
          </a:xfrm>
          <a:prstGeom prst="rect">
            <a:avLst/>
          </a:prstGeom>
          <a:noFill/>
        </p:spPr>
        <p:txBody>
          <a:bodyPr wrap="square">
            <a:spAutoFit/>
          </a:bodyPr>
          <a:lstStyle/>
          <a:p>
            <a:pPr algn="just">
              <a:defRPr/>
            </a:pPr>
            <a:r>
              <a:rPr lang="zh-CN" altLang="en-US"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实施好就业优先政策，根据就业形势变化调整政策力度，减负、稳岗、扩就业并举，抓好社保费阶段性减免、失业保险稳岗返还、就业补贴等政策落地，针对部分企业缺工严重、稳岗压力大和重点群体就业难等突出矛盾，因地因企因人分类帮扶，提高政策精准性。</a:t>
            </a:r>
            <a:endParaRPr lang="en-US" altLang="zh-CN"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5" name="PA_圆角矩形 12">
            <a:extLst>
              <a:ext uri="{FF2B5EF4-FFF2-40B4-BE49-F238E27FC236}">
                <a16:creationId xmlns:a16="http://schemas.microsoft.com/office/drawing/2014/main" id="{7999C785-6F39-4DA2-B8BB-C7B714BC97EE}"/>
              </a:ext>
            </a:extLst>
          </p:cNvPr>
          <p:cNvSpPr>
            <a:spLocks noChangeAspect="1"/>
          </p:cNvSpPr>
          <p:nvPr>
            <p:custDataLst>
              <p:tags r:id="rId2"/>
            </p:custDataLst>
          </p:nvPr>
        </p:nvSpPr>
        <p:spPr>
          <a:xfrm>
            <a:off x="251098" y="3492037"/>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r>
              <a:rPr lang="zh-CN" altLang="en-US"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要</a:t>
            </a:r>
          </a:p>
        </p:txBody>
      </p:sp>
      <p:sp>
        <p:nvSpPr>
          <p:cNvPr id="16" name="矩形 15">
            <a:extLst>
              <a:ext uri="{FF2B5EF4-FFF2-40B4-BE49-F238E27FC236}">
                <a16:creationId xmlns:a16="http://schemas.microsoft.com/office/drawing/2014/main" id="{6751353B-8BB0-4926-8669-725C1BF237A1}"/>
              </a:ext>
            </a:extLst>
          </p:cNvPr>
          <p:cNvSpPr/>
          <p:nvPr/>
        </p:nvSpPr>
        <p:spPr>
          <a:xfrm>
            <a:off x="752626" y="3525194"/>
            <a:ext cx="9818400" cy="369332"/>
          </a:xfrm>
          <a:prstGeom prst="rect">
            <a:avLst/>
          </a:prstGeom>
          <a:noFill/>
        </p:spPr>
        <p:txBody>
          <a:bodyPr wrap="square">
            <a:spAutoFit/>
          </a:bodyPr>
          <a:lstStyle/>
          <a:p>
            <a:pPr algn="just">
              <a:defRPr/>
            </a:pPr>
            <a:r>
              <a:rPr lang="zh-CN" altLang="en-US"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鼓励低风险地区的农民工尽快返岗复工，采取“点对点、一站式”直达运输服务。</a:t>
            </a:r>
            <a:endParaRPr lang="en-US" altLang="zh-CN"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7" name="PA_圆角矩形 12">
            <a:extLst>
              <a:ext uri="{FF2B5EF4-FFF2-40B4-BE49-F238E27FC236}">
                <a16:creationId xmlns:a16="http://schemas.microsoft.com/office/drawing/2014/main" id="{E2B106F8-F45F-472B-9591-AC733C97E1ED}"/>
              </a:ext>
            </a:extLst>
          </p:cNvPr>
          <p:cNvSpPr>
            <a:spLocks noChangeAspect="1"/>
          </p:cNvSpPr>
          <p:nvPr>
            <p:custDataLst>
              <p:tags r:id="rId3"/>
            </p:custDataLst>
          </p:nvPr>
        </p:nvSpPr>
        <p:spPr>
          <a:xfrm>
            <a:off x="251098" y="4071693"/>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r>
              <a:rPr lang="zh-CN" altLang="en-US"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要</a:t>
            </a:r>
          </a:p>
        </p:txBody>
      </p:sp>
      <p:sp>
        <p:nvSpPr>
          <p:cNvPr id="18" name="矩形 17">
            <a:extLst>
              <a:ext uri="{FF2B5EF4-FFF2-40B4-BE49-F238E27FC236}">
                <a16:creationId xmlns:a16="http://schemas.microsoft.com/office/drawing/2014/main" id="{03360D94-4DA3-4F9A-921F-E2CC4E43BB82}"/>
              </a:ext>
            </a:extLst>
          </p:cNvPr>
          <p:cNvSpPr/>
          <p:nvPr/>
        </p:nvSpPr>
        <p:spPr>
          <a:xfrm>
            <a:off x="752626" y="4085800"/>
            <a:ext cx="9818400" cy="369332"/>
          </a:xfrm>
          <a:prstGeom prst="rect">
            <a:avLst/>
          </a:prstGeom>
          <a:noFill/>
        </p:spPr>
        <p:txBody>
          <a:bodyPr wrap="square">
            <a:spAutoFit/>
          </a:bodyPr>
          <a:lstStyle/>
          <a:p>
            <a:pPr algn="just">
              <a:defRPr/>
            </a:pPr>
            <a:r>
              <a:rPr lang="zh-CN" altLang="en-US"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支持多渠道灵活就业，解决个体工商户尽快恢复营业问题。</a:t>
            </a:r>
            <a:endParaRPr lang="en-US" altLang="zh-CN"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9" name="PA_圆角矩形 12">
            <a:extLst>
              <a:ext uri="{FF2B5EF4-FFF2-40B4-BE49-F238E27FC236}">
                <a16:creationId xmlns:a16="http://schemas.microsoft.com/office/drawing/2014/main" id="{FD8D65C0-3710-4593-BAB7-C8770EF427A4}"/>
              </a:ext>
            </a:extLst>
          </p:cNvPr>
          <p:cNvSpPr>
            <a:spLocks noChangeAspect="1"/>
          </p:cNvSpPr>
          <p:nvPr>
            <p:custDataLst>
              <p:tags r:id="rId4"/>
            </p:custDataLst>
          </p:nvPr>
        </p:nvSpPr>
        <p:spPr>
          <a:xfrm>
            <a:off x="251098" y="4719546"/>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r>
              <a:rPr lang="zh-CN" altLang="en-US"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要</a:t>
            </a:r>
          </a:p>
        </p:txBody>
      </p:sp>
      <p:sp>
        <p:nvSpPr>
          <p:cNvPr id="20" name="矩形 19">
            <a:extLst>
              <a:ext uri="{FF2B5EF4-FFF2-40B4-BE49-F238E27FC236}">
                <a16:creationId xmlns:a16="http://schemas.microsoft.com/office/drawing/2014/main" id="{4C485975-F3E7-4D2E-9B70-8B623DC82305}"/>
              </a:ext>
            </a:extLst>
          </p:cNvPr>
          <p:cNvSpPr/>
          <p:nvPr/>
        </p:nvSpPr>
        <p:spPr>
          <a:xfrm>
            <a:off x="752626" y="4767171"/>
            <a:ext cx="9818400" cy="369332"/>
          </a:xfrm>
          <a:prstGeom prst="rect">
            <a:avLst/>
          </a:prstGeom>
          <a:noFill/>
        </p:spPr>
        <p:txBody>
          <a:bodyPr wrap="square">
            <a:spAutoFit/>
          </a:bodyPr>
          <a:lstStyle/>
          <a:p>
            <a:pPr algn="just">
              <a:defRPr/>
            </a:pPr>
            <a:r>
              <a:rPr lang="zh-CN" altLang="en-US"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加快推动线上登记失业和申领失业保险金，确保失业人员应发尽发、应保尽保。</a:t>
            </a:r>
            <a:endParaRPr lang="en-US" altLang="zh-CN"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21" name="PA_圆角矩形 12">
            <a:extLst>
              <a:ext uri="{FF2B5EF4-FFF2-40B4-BE49-F238E27FC236}">
                <a16:creationId xmlns:a16="http://schemas.microsoft.com/office/drawing/2014/main" id="{D304F04C-8D3F-4A01-805D-25E2F78DE579}"/>
              </a:ext>
            </a:extLst>
          </p:cNvPr>
          <p:cNvSpPr>
            <a:spLocks noChangeAspect="1"/>
          </p:cNvSpPr>
          <p:nvPr>
            <p:custDataLst>
              <p:tags r:id="rId5"/>
            </p:custDataLst>
          </p:nvPr>
        </p:nvSpPr>
        <p:spPr>
          <a:xfrm>
            <a:off x="251098" y="5372289"/>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r>
              <a:rPr lang="zh-CN" altLang="en-US"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要</a:t>
            </a:r>
          </a:p>
        </p:txBody>
      </p:sp>
      <p:sp>
        <p:nvSpPr>
          <p:cNvPr id="22" name="矩形 21">
            <a:extLst>
              <a:ext uri="{FF2B5EF4-FFF2-40B4-BE49-F238E27FC236}">
                <a16:creationId xmlns:a16="http://schemas.microsoft.com/office/drawing/2014/main" id="{33A6E94F-CDA8-4EF9-8A62-06F539948A7C}"/>
              </a:ext>
            </a:extLst>
          </p:cNvPr>
          <p:cNvSpPr/>
          <p:nvPr/>
        </p:nvSpPr>
        <p:spPr>
          <a:xfrm>
            <a:off x="752626" y="5408951"/>
            <a:ext cx="8140276" cy="646331"/>
          </a:xfrm>
          <a:prstGeom prst="rect">
            <a:avLst/>
          </a:prstGeom>
          <a:noFill/>
        </p:spPr>
        <p:txBody>
          <a:bodyPr wrap="square">
            <a:spAutoFit/>
          </a:bodyPr>
          <a:lstStyle/>
          <a:p>
            <a:pPr algn="just">
              <a:defRPr/>
            </a:pPr>
            <a:r>
              <a:rPr lang="zh-CN" altLang="en-US"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注重高校毕业生就业工作，统筹做好毕业、招聘、考录等相关工作，让他们顺利毕业、尽早就业。</a:t>
            </a:r>
            <a:endParaRPr lang="en-US" altLang="zh-CN"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Tree>
    <p:extLst>
      <p:ext uri="{BB962C8B-B14F-4D97-AF65-F5344CB8AC3E}">
        <p14:creationId xmlns:p14="http://schemas.microsoft.com/office/powerpoint/2010/main" val="355744975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1031875" y="215900"/>
            <a:ext cx="7847013" cy="541338"/>
          </a:xfrm>
        </p:spPr>
        <p:txBody>
          <a:bodyPr/>
          <a:lstStyle/>
          <a:p>
            <a:r>
              <a:rPr lang="zh-CN" altLang="en-US" sz="2400" dirty="0"/>
              <a:t>关于统筹推进疫情防控和经济社会发展工作</a:t>
            </a:r>
          </a:p>
        </p:txBody>
      </p:sp>
      <p:grpSp>
        <p:nvGrpSpPr>
          <p:cNvPr id="3" name="组合 2">
            <a:extLst>
              <a:ext uri="{FF2B5EF4-FFF2-40B4-BE49-F238E27FC236}">
                <a16:creationId xmlns:a16="http://schemas.microsoft.com/office/drawing/2014/main" id="{3DB60E11-8C06-432F-8AE4-B3CCB73438AE}"/>
              </a:ext>
            </a:extLst>
          </p:cNvPr>
          <p:cNvGrpSpPr/>
          <p:nvPr/>
        </p:nvGrpSpPr>
        <p:grpSpPr>
          <a:xfrm>
            <a:off x="242729" y="1347063"/>
            <a:ext cx="903606" cy="461665"/>
            <a:chOff x="869474" y="1944008"/>
            <a:chExt cx="903606" cy="461665"/>
          </a:xfrm>
        </p:grpSpPr>
        <p:sp>
          <p:nvSpPr>
            <p:cNvPr id="4" name="Freeform 5">
              <a:extLst>
                <a:ext uri="{FF2B5EF4-FFF2-40B4-BE49-F238E27FC236}">
                  <a16:creationId xmlns:a16="http://schemas.microsoft.com/office/drawing/2014/main" id="{52943151-F6B7-474B-AC76-DEF2A60610C9}"/>
                </a:ext>
              </a:extLst>
            </p:cNvPr>
            <p:cNvSpPr/>
            <p:nvPr/>
          </p:nvSpPr>
          <p:spPr bwMode="auto">
            <a:xfrm>
              <a:off x="1151440" y="1944008"/>
              <a:ext cx="621640" cy="461665"/>
            </a:xfrm>
            <a:custGeom>
              <a:avLst/>
              <a:gdLst>
                <a:gd name="T0" fmla="*/ 366 w 626"/>
                <a:gd name="T1" fmla="*/ 413 h 465"/>
                <a:gd name="T2" fmla="*/ 313 w 626"/>
                <a:gd name="T3" fmla="*/ 362 h 465"/>
                <a:gd name="T4" fmla="*/ 338 w 626"/>
                <a:gd name="T5" fmla="*/ 362 h 465"/>
                <a:gd name="T6" fmla="*/ 392 w 626"/>
                <a:gd name="T7" fmla="*/ 310 h 465"/>
                <a:gd name="T8" fmla="*/ 338 w 626"/>
                <a:gd name="T9" fmla="*/ 258 h 465"/>
                <a:gd name="T10" fmla="*/ 414 w 626"/>
                <a:gd name="T11" fmla="*/ 207 h 465"/>
                <a:gd name="T12" fmla="*/ 361 w 626"/>
                <a:gd name="T13" fmla="*/ 155 h 465"/>
                <a:gd name="T14" fmla="*/ 573 w 626"/>
                <a:gd name="T15" fmla="*/ 155 h 465"/>
                <a:gd name="T16" fmla="*/ 626 w 626"/>
                <a:gd name="T17" fmla="*/ 103 h 465"/>
                <a:gd name="T18" fmla="*/ 573 w 626"/>
                <a:gd name="T19" fmla="*/ 52 h 465"/>
                <a:gd name="T20" fmla="*/ 260 w 626"/>
                <a:gd name="T21" fmla="*/ 52 h 465"/>
                <a:gd name="T22" fmla="*/ 207 w 626"/>
                <a:gd name="T23" fmla="*/ 0 h 465"/>
                <a:gd name="T24" fmla="*/ 102 w 626"/>
                <a:gd name="T25" fmla="*/ 0 h 465"/>
                <a:gd name="T26" fmla="*/ 48 w 626"/>
                <a:gd name="T27" fmla="*/ 52 h 465"/>
                <a:gd name="T28" fmla="*/ 49 w 626"/>
                <a:gd name="T29" fmla="*/ 54 h 465"/>
                <a:gd name="T30" fmla="*/ 0 w 626"/>
                <a:gd name="T31" fmla="*/ 113 h 465"/>
                <a:gd name="T32" fmla="*/ 0 w 626"/>
                <a:gd name="T33" fmla="*/ 403 h 465"/>
                <a:gd name="T34" fmla="*/ 65 w 626"/>
                <a:gd name="T35" fmla="*/ 465 h 465"/>
                <a:gd name="T36" fmla="*/ 208 w 626"/>
                <a:gd name="T37" fmla="*/ 465 h 465"/>
                <a:gd name="T38" fmla="*/ 244 w 626"/>
                <a:gd name="T39" fmla="*/ 465 h 465"/>
                <a:gd name="T40" fmla="*/ 313 w 626"/>
                <a:gd name="T41" fmla="*/ 465 h 465"/>
                <a:gd name="T42" fmla="*/ 366 w 626"/>
                <a:gd name="T43" fmla="*/ 41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26" h="465">
                  <a:moveTo>
                    <a:pt x="366" y="413"/>
                  </a:moveTo>
                  <a:cubicBezTo>
                    <a:pt x="366" y="385"/>
                    <a:pt x="342" y="362"/>
                    <a:pt x="313" y="362"/>
                  </a:cubicBezTo>
                  <a:cubicBezTo>
                    <a:pt x="338" y="362"/>
                    <a:pt x="338" y="362"/>
                    <a:pt x="338" y="362"/>
                  </a:cubicBezTo>
                  <a:cubicBezTo>
                    <a:pt x="368" y="362"/>
                    <a:pt x="392" y="338"/>
                    <a:pt x="392" y="310"/>
                  </a:cubicBezTo>
                  <a:cubicBezTo>
                    <a:pt x="392" y="281"/>
                    <a:pt x="368" y="258"/>
                    <a:pt x="338" y="258"/>
                  </a:cubicBezTo>
                  <a:cubicBezTo>
                    <a:pt x="368" y="258"/>
                    <a:pt x="416" y="258"/>
                    <a:pt x="414" y="207"/>
                  </a:cubicBezTo>
                  <a:cubicBezTo>
                    <a:pt x="413" y="178"/>
                    <a:pt x="390" y="155"/>
                    <a:pt x="361" y="155"/>
                  </a:cubicBezTo>
                  <a:cubicBezTo>
                    <a:pt x="573" y="155"/>
                    <a:pt x="573" y="155"/>
                    <a:pt x="573" y="155"/>
                  </a:cubicBezTo>
                  <a:cubicBezTo>
                    <a:pt x="602" y="155"/>
                    <a:pt x="626" y="132"/>
                    <a:pt x="626" y="103"/>
                  </a:cubicBezTo>
                  <a:cubicBezTo>
                    <a:pt x="626" y="75"/>
                    <a:pt x="602" y="52"/>
                    <a:pt x="573" y="52"/>
                  </a:cubicBezTo>
                  <a:cubicBezTo>
                    <a:pt x="260" y="52"/>
                    <a:pt x="260" y="52"/>
                    <a:pt x="260" y="52"/>
                  </a:cubicBezTo>
                  <a:cubicBezTo>
                    <a:pt x="260" y="23"/>
                    <a:pt x="236" y="0"/>
                    <a:pt x="207" y="0"/>
                  </a:cubicBezTo>
                  <a:cubicBezTo>
                    <a:pt x="102" y="0"/>
                    <a:pt x="102" y="0"/>
                    <a:pt x="102" y="0"/>
                  </a:cubicBezTo>
                  <a:cubicBezTo>
                    <a:pt x="72" y="0"/>
                    <a:pt x="48" y="23"/>
                    <a:pt x="48" y="52"/>
                  </a:cubicBezTo>
                  <a:cubicBezTo>
                    <a:pt x="48" y="52"/>
                    <a:pt x="48" y="53"/>
                    <a:pt x="49" y="54"/>
                  </a:cubicBezTo>
                  <a:cubicBezTo>
                    <a:pt x="21" y="60"/>
                    <a:pt x="0" y="85"/>
                    <a:pt x="0" y="113"/>
                  </a:cubicBezTo>
                  <a:cubicBezTo>
                    <a:pt x="0" y="403"/>
                    <a:pt x="0" y="403"/>
                    <a:pt x="0" y="403"/>
                  </a:cubicBezTo>
                  <a:cubicBezTo>
                    <a:pt x="0" y="437"/>
                    <a:pt x="29" y="465"/>
                    <a:pt x="65" y="465"/>
                  </a:cubicBezTo>
                  <a:cubicBezTo>
                    <a:pt x="208" y="465"/>
                    <a:pt x="208" y="465"/>
                    <a:pt x="208" y="465"/>
                  </a:cubicBezTo>
                  <a:cubicBezTo>
                    <a:pt x="244" y="465"/>
                    <a:pt x="244" y="465"/>
                    <a:pt x="244" y="465"/>
                  </a:cubicBezTo>
                  <a:cubicBezTo>
                    <a:pt x="313" y="465"/>
                    <a:pt x="313" y="465"/>
                    <a:pt x="313" y="465"/>
                  </a:cubicBezTo>
                  <a:cubicBezTo>
                    <a:pt x="342" y="465"/>
                    <a:pt x="366" y="442"/>
                    <a:pt x="366" y="413"/>
                  </a:cubicBez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 name="Rectangle 6">
              <a:extLst>
                <a:ext uri="{FF2B5EF4-FFF2-40B4-BE49-F238E27FC236}">
                  <a16:creationId xmlns:a16="http://schemas.microsoft.com/office/drawing/2014/main" id="{DCB95CF6-C6F8-4FD0-BAE8-0AFAB34CF596}"/>
                </a:ext>
              </a:extLst>
            </p:cNvPr>
            <p:cNvSpPr>
              <a:spLocks noChangeArrowheads="1"/>
            </p:cNvSpPr>
            <p:nvPr/>
          </p:nvSpPr>
          <p:spPr bwMode="auto">
            <a:xfrm>
              <a:off x="869474" y="2006830"/>
              <a:ext cx="233024" cy="387886"/>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6" name="组合 5">
            <a:extLst>
              <a:ext uri="{FF2B5EF4-FFF2-40B4-BE49-F238E27FC236}">
                <a16:creationId xmlns:a16="http://schemas.microsoft.com/office/drawing/2014/main" id="{C797B642-9960-4F0C-9CB5-0DB1A53E0CA5}"/>
              </a:ext>
            </a:extLst>
          </p:cNvPr>
          <p:cNvGrpSpPr/>
          <p:nvPr/>
        </p:nvGrpSpPr>
        <p:grpSpPr>
          <a:xfrm>
            <a:off x="1399590" y="757238"/>
            <a:ext cx="5888957" cy="1305294"/>
            <a:chOff x="2807385" y="1344658"/>
            <a:chExt cx="5888957" cy="1305294"/>
          </a:xfrm>
        </p:grpSpPr>
        <p:grpSp>
          <p:nvGrpSpPr>
            <p:cNvPr id="7" name="组合 6">
              <a:extLst>
                <a:ext uri="{FF2B5EF4-FFF2-40B4-BE49-F238E27FC236}">
                  <a16:creationId xmlns:a16="http://schemas.microsoft.com/office/drawing/2014/main" id="{5BB43184-54AA-4DF3-8AF2-492A253638C1}"/>
                </a:ext>
              </a:extLst>
            </p:cNvPr>
            <p:cNvGrpSpPr/>
            <p:nvPr/>
          </p:nvGrpSpPr>
          <p:grpSpPr>
            <a:xfrm>
              <a:off x="2807385" y="1682284"/>
              <a:ext cx="5888957" cy="882902"/>
              <a:chOff x="914536" y="1676446"/>
              <a:chExt cx="5888957" cy="882902"/>
            </a:xfrm>
          </p:grpSpPr>
          <p:sp>
            <p:nvSpPr>
              <p:cNvPr id="9" name="Rounded Rectangle 38">
                <a:extLst>
                  <a:ext uri="{FF2B5EF4-FFF2-40B4-BE49-F238E27FC236}">
                    <a16:creationId xmlns:a16="http://schemas.microsoft.com/office/drawing/2014/main" id="{122AD0C2-5015-408C-914A-C8B1D4B4E0CD}"/>
                  </a:ext>
                </a:extLst>
              </p:cNvPr>
              <p:cNvSpPr/>
              <p:nvPr/>
            </p:nvSpPr>
            <p:spPr>
              <a:xfrm rot="16200000">
                <a:off x="3629199" y="-670243"/>
                <a:ext cx="764423" cy="5584164"/>
              </a:xfrm>
              <a:prstGeom prst="roundRect">
                <a:avLst>
                  <a:gd name="adj" fmla="val 50000"/>
                </a:avLst>
              </a:prstGeom>
              <a:solidFill>
                <a:srgbClr val="9B1E11"/>
              </a:solidFill>
              <a:ln w="12700" cap="flat" cmpd="sng" algn="ctr">
                <a:noFill/>
                <a:prstDash val="solid"/>
                <a:miter lim="800000"/>
              </a:ln>
              <a:effectLst/>
            </p:spPr>
            <p:txBody>
              <a:bodyPr rtlCol="0" anchor="ctr"/>
              <a:lstStyle/>
              <a:p>
                <a:pPr algn="ctr" defTabSz="914400">
                  <a:defRPr/>
                </a:pPr>
                <a:endParaRPr lang="en-US" sz="3200" kern="0" dirty="0">
                  <a:solidFill>
                    <a:srgbClr val="FFFFFF"/>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0" name="文本框 9">
                <a:extLst>
                  <a:ext uri="{FF2B5EF4-FFF2-40B4-BE49-F238E27FC236}">
                    <a16:creationId xmlns:a16="http://schemas.microsoft.com/office/drawing/2014/main" id="{01415DD8-EC57-4F02-83CD-3539E856A6F7}"/>
                  </a:ext>
                </a:extLst>
              </p:cNvPr>
              <p:cNvSpPr txBox="1"/>
              <p:nvPr/>
            </p:nvSpPr>
            <p:spPr>
              <a:xfrm>
                <a:off x="2165712" y="1822986"/>
                <a:ext cx="4031873" cy="553998"/>
              </a:xfrm>
              <a:prstGeom prst="rect">
                <a:avLst/>
              </a:prstGeom>
              <a:noFill/>
            </p:spPr>
            <p:txBody>
              <a:bodyPr wrap="none" rtlCol="0">
                <a:spAutoFit/>
              </a:bodyPr>
              <a:lstStyle/>
              <a:p>
                <a:r>
                  <a:rPr lang="zh-CN" altLang="en-US" sz="3000" b="1" dirty="0">
                    <a:solidFill>
                      <a:prstClr val="white"/>
                    </a:solidFill>
                    <a:latin typeface="思源黑体 CN Heavy" panose="020B0A00000000000000" pitchFamily="34" charset="-122"/>
                    <a:ea typeface="思源黑体 CN Heavy" panose="020B0A00000000000000" pitchFamily="34" charset="-122"/>
                    <a:sym typeface="思源黑体 CN Normal" panose="020B0400000000000000" pitchFamily="34" charset="-122"/>
                  </a:rPr>
                  <a:t>坚决完成脱贫攻坚任务</a:t>
                </a:r>
              </a:p>
            </p:txBody>
          </p:sp>
          <p:sp>
            <p:nvSpPr>
              <p:cNvPr id="11" name="PA_圆角矩形 12">
                <a:extLst>
                  <a:ext uri="{FF2B5EF4-FFF2-40B4-BE49-F238E27FC236}">
                    <a16:creationId xmlns:a16="http://schemas.microsoft.com/office/drawing/2014/main" id="{6CD762D0-43E4-4F69-9388-B9608D9A61E0}"/>
                  </a:ext>
                </a:extLst>
              </p:cNvPr>
              <p:cNvSpPr>
                <a:spLocks noChangeAspect="1"/>
              </p:cNvSpPr>
              <p:nvPr>
                <p:custDataLst>
                  <p:tags r:id="rId2"/>
                </p:custDataLst>
              </p:nvPr>
            </p:nvSpPr>
            <p:spPr>
              <a:xfrm>
                <a:off x="914536" y="1676446"/>
                <a:ext cx="882902" cy="882902"/>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endParaRPr lang="zh-CN" altLang="en-US" sz="1800"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grpSp>
        <p:sp>
          <p:nvSpPr>
            <p:cNvPr id="8" name="文本框 7">
              <a:extLst>
                <a:ext uri="{FF2B5EF4-FFF2-40B4-BE49-F238E27FC236}">
                  <a16:creationId xmlns:a16="http://schemas.microsoft.com/office/drawing/2014/main" id="{3E6997A6-25B6-4408-BE34-DE4FA03E22FC}"/>
                </a:ext>
              </a:extLst>
            </p:cNvPr>
            <p:cNvSpPr txBox="1"/>
            <p:nvPr/>
          </p:nvSpPr>
          <p:spPr>
            <a:xfrm>
              <a:off x="2972618" y="1344658"/>
              <a:ext cx="609585" cy="1305294"/>
            </a:xfrm>
            <a:prstGeom prst="rect">
              <a:avLst/>
            </a:prstGeom>
            <a:noFill/>
          </p:spPr>
          <p:txBody>
            <a:bodyPr wrap="square" rtlCol="0">
              <a:spAutoFit/>
            </a:bodyPr>
            <a:lstStyle/>
            <a:p>
              <a:pPr algn="just" defTabSz="914400">
                <a:lnSpc>
                  <a:spcPct val="150000"/>
                </a:lnSpc>
              </a:pPr>
              <a:r>
                <a:rPr lang="en-US" altLang="zh-CN" sz="6000" b="1" i="1"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4</a:t>
              </a:r>
              <a:endParaRPr lang="zh-CN" altLang="en-US" sz="6000" b="1" i="1"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12" name="PA-102292">
            <a:extLst>
              <a:ext uri="{FF2B5EF4-FFF2-40B4-BE49-F238E27FC236}">
                <a16:creationId xmlns:a16="http://schemas.microsoft.com/office/drawing/2014/main" id="{36C5D421-BA66-498A-AC27-A0E2C778C478}"/>
              </a:ext>
            </a:extLst>
          </p:cNvPr>
          <p:cNvSpPr/>
          <p:nvPr>
            <p:custDataLst>
              <p:tags r:id="rId1"/>
            </p:custDataLst>
          </p:nvPr>
        </p:nvSpPr>
        <p:spPr>
          <a:xfrm>
            <a:off x="432935" y="2246376"/>
            <a:ext cx="8711065" cy="646331"/>
          </a:xfrm>
          <a:prstGeom prst="rect">
            <a:avLst/>
          </a:prstGeom>
        </p:spPr>
        <p:txBody>
          <a:bodyPr wrap="square">
            <a:spAutoFit/>
          </a:bodyPr>
          <a:lstStyle/>
          <a:p>
            <a:pPr algn="just" defTabSz="914400">
              <a:defRPr/>
            </a:pPr>
            <a:r>
              <a:rPr lang="zh-CN" altLang="en-US" dirty="0">
                <a:latin typeface="思源黑体 CN Heavy" panose="020B0A00000000000000" pitchFamily="34" charset="-122"/>
                <a:ea typeface="思源黑体 CN Heavy" panose="020B0A00000000000000" pitchFamily="34" charset="-122"/>
                <a:cs typeface="+mn-ea"/>
                <a:sym typeface="+mn-lt"/>
              </a:rPr>
              <a:t>今年脱贫攻坚要全面收官，原本就有不少硬仗要打，现在还要努力克服疫情的影响，必须再加把劲，狠抓攻坚工作落实。</a:t>
            </a:r>
            <a:endParaRPr lang="en-US" altLang="zh-CN" dirty="0">
              <a:latin typeface="思源黑体 CN Heavy" panose="020B0A00000000000000" pitchFamily="34" charset="-122"/>
              <a:ea typeface="思源黑体 CN Heavy" panose="020B0A00000000000000" pitchFamily="34" charset="-122"/>
              <a:cs typeface="+mn-ea"/>
              <a:sym typeface="+mn-lt"/>
            </a:endParaRPr>
          </a:p>
        </p:txBody>
      </p:sp>
      <p:grpSp>
        <p:nvGrpSpPr>
          <p:cNvPr id="13" name="组合 12">
            <a:extLst>
              <a:ext uri="{FF2B5EF4-FFF2-40B4-BE49-F238E27FC236}">
                <a16:creationId xmlns:a16="http://schemas.microsoft.com/office/drawing/2014/main" id="{D350D7AC-A218-4D6F-ABE3-1274C6C1B057}"/>
              </a:ext>
            </a:extLst>
          </p:cNvPr>
          <p:cNvGrpSpPr/>
          <p:nvPr/>
        </p:nvGrpSpPr>
        <p:grpSpPr>
          <a:xfrm>
            <a:off x="147613" y="3429000"/>
            <a:ext cx="2798402" cy="2859323"/>
            <a:chOff x="1698479" y="2846878"/>
            <a:chExt cx="9796835" cy="4011122"/>
          </a:xfrm>
        </p:grpSpPr>
        <p:sp>
          <p:nvSpPr>
            <p:cNvPr id="14" name="同侧圆角矩形 12">
              <a:extLst>
                <a:ext uri="{FF2B5EF4-FFF2-40B4-BE49-F238E27FC236}">
                  <a16:creationId xmlns:a16="http://schemas.microsoft.com/office/drawing/2014/main" id="{5ABB674E-626B-4275-8BCE-D92A30AB6A49}"/>
                </a:ext>
              </a:extLst>
            </p:cNvPr>
            <p:cNvSpPr/>
            <p:nvPr/>
          </p:nvSpPr>
          <p:spPr>
            <a:xfrm>
              <a:off x="1698479" y="2846878"/>
              <a:ext cx="9796835" cy="4011122"/>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5" name="矩形 14">
              <a:extLst>
                <a:ext uri="{FF2B5EF4-FFF2-40B4-BE49-F238E27FC236}">
                  <a16:creationId xmlns:a16="http://schemas.microsoft.com/office/drawing/2014/main" id="{523E7C2C-7AE3-4843-9CB5-32F450753D3B}"/>
                </a:ext>
              </a:extLst>
            </p:cNvPr>
            <p:cNvSpPr/>
            <p:nvPr/>
          </p:nvSpPr>
          <p:spPr>
            <a:xfrm>
              <a:off x="2138331" y="3241196"/>
              <a:ext cx="8783781" cy="3241725"/>
            </a:xfrm>
            <a:prstGeom prst="rect">
              <a:avLst/>
            </a:prstGeom>
          </p:spPr>
          <p:txBody>
            <a:bodyPr wrap="square">
              <a:spAutoFit/>
            </a:bodyPr>
            <a:lstStyle/>
            <a:p>
              <a:pPr algn="just">
                <a:lnSpc>
                  <a:spcPct val="130000"/>
                </a:lnSpc>
              </a:pPr>
              <a:r>
                <a:rPr lang="zh-CN" altLang="en-US" sz="2000" dirty="0">
                  <a:solidFill>
                    <a:schemeClr val="bg1"/>
                  </a:solidFill>
                  <a:latin typeface="+mn-ea"/>
                </a:rPr>
                <a:t>劳务输出地和输入地要精准对接，帮助贫困劳动力有序返岗，支持扶贫龙头企业、扶贫车间尽快复工，吸纳当地就业。</a:t>
              </a:r>
              <a:endParaRPr lang="zh-CN" altLang="en-US" sz="2000" b="1" dirty="0">
                <a:solidFill>
                  <a:srgbClr val="FFFF00"/>
                </a:solidFill>
                <a:latin typeface="+mn-ea"/>
              </a:endParaRPr>
            </a:p>
          </p:txBody>
        </p:sp>
      </p:grpSp>
      <p:sp>
        <p:nvSpPr>
          <p:cNvPr id="16" name="椭圆 15">
            <a:extLst>
              <a:ext uri="{FF2B5EF4-FFF2-40B4-BE49-F238E27FC236}">
                <a16:creationId xmlns:a16="http://schemas.microsoft.com/office/drawing/2014/main" id="{6E2267F5-F7AD-4AA9-ACC4-8E7BDA144C3E}"/>
              </a:ext>
            </a:extLst>
          </p:cNvPr>
          <p:cNvSpPr/>
          <p:nvPr/>
        </p:nvSpPr>
        <p:spPr>
          <a:xfrm>
            <a:off x="1146335" y="3058667"/>
            <a:ext cx="651422" cy="651422"/>
          </a:xfrm>
          <a:prstGeom prst="ellipse">
            <a:avLst/>
          </a:prstGeom>
          <a:gradFill>
            <a:gsLst>
              <a:gs pos="89000">
                <a:srgbClr val="C00000"/>
              </a:gs>
              <a:gs pos="35000">
                <a:srgbClr val="FF3300"/>
              </a:gs>
            </a:gsLst>
            <a:lin ang="5400000" scaled="1"/>
          </a:gradFill>
          <a:ln w="38100" cap="flat" cmpd="sng" algn="ctr">
            <a:solidFill>
              <a:schemeClr val="bg1"/>
            </a:solidFill>
            <a:prstDash val="solid"/>
          </a:ln>
          <a:effectLst>
            <a:reflection blurRad="6350" endPos="0" dir="5400000" sy="-100000" algn="bl" rotWithShape="0"/>
          </a:effectLst>
        </p:spPr>
        <p:txBody>
          <a:bodyPr rtlCol="0" anchor="ctr"/>
          <a:lstStyle/>
          <a:p>
            <a:pPr algn="ctr"/>
            <a:r>
              <a:rPr lang="zh-CN" altLang="en-US" sz="2160" b="1" kern="0" dirty="0">
                <a:solidFill>
                  <a:prstClr val="white"/>
                </a:solidFill>
                <a:latin typeface="+mn-ea"/>
                <a:cs typeface="+mn-ea"/>
              </a:rPr>
              <a:t>要</a:t>
            </a:r>
          </a:p>
        </p:txBody>
      </p:sp>
      <p:grpSp>
        <p:nvGrpSpPr>
          <p:cNvPr id="17" name="组合 16">
            <a:extLst>
              <a:ext uri="{FF2B5EF4-FFF2-40B4-BE49-F238E27FC236}">
                <a16:creationId xmlns:a16="http://schemas.microsoft.com/office/drawing/2014/main" id="{BCF2AB36-6013-4800-9C51-6B93EEB39712}"/>
              </a:ext>
            </a:extLst>
          </p:cNvPr>
          <p:cNvGrpSpPr/>
          <p:nvPr/>
        </p:nvGrpSpPr>
        <p:grpSpPr>
          <a:xfrm>
            <a:off x="3174712" y="3435856"/>
            <a:ext cx="2798402" cy="2859323"/>
            <a:chOff x="1698479" y="2846878"/>
            <a:chExt cx="9796835" cy="4011122"/>
          </a:xfrm>
        </p:grpSpPr>
        <p:sp>
          <p:nvSpPr>
            <p:cNvPr id="18" name="同侧圆角矩形 16">
              <a:extLst>
                <a:ext uri="{FF2B5EF4-FFF2-40B4-BE49-F238E27FC236}">
                  <a16:creationId xmlns:a16="http://schemas.microsoft.com/office/drawing/2014/main" id="{A7C16EFC-B289-473E-89F3-AB75EAF8B878}"/>
                </a:ext>
              </a:extLst>
            </p:cNvPr>
            <p:cNvSpPr/>
            <p:nvPr/>
          </p:nvSpPr>
          <p:spPr>
            <a:xfrm>
              <a:off x="1698479" y="2846878"/>
              <a:ext cx="9796835" cy="4011122"/>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9" name="矩形 18">
              <a:extLst>
                <a:ext uri="{FF2B5EF4-FFF2-40B4-BE49-F238E27FC236}">
                  <a16:creationId xmlns:a16="http://schemas.microsoft.com/office/drawing/2014/main" id="{E9C8C1C3-396C-473E-A28C-88E3B9250BFD}"/>
                </a:ext>
              </a:extLst>
            </p:cNvPr>
            <p:cNvSpPr/>
            <p:nvPr/>
          </p:nvSpPr>
          <p:spPr>
            <a:xfrm>
              <a:off x="2138331" y="3253782"/>
              <a:ext cx="8783781" cy="1655768"/>
            </a:xfrm>
            <a:prstGeom prst="rect">
              <a:avLst/>
            </a:prstGeom>
          </p:spPr>
          <p:txBody>
            <a:bodyPr wrap="square">
              <a:spAutoFit/>
            </a:bodyPr>
            <a:lstStyle/>
            <a:p>
              <a:pPr algn="just">
                <a:lnSpc>
                  <a:spcPct val="130000"/>
                </a:lnSpc>
              </a:pPr>
              <a:r>
                <a:rPr lang="zh-CN" altLang="en-US" sz="2000" dirty="0">
                  <a:solidFill>
                    <a:schemeClr val="bg1"/>
                  </a:solidFill>
                  <a:latin typeface="+mn-ea"/>
                </a:rPr>
                <a:t>组织好产销对接，抓紧解决好贫困地区农畜产品卖难问题。</a:t>
              </a:r>
              <a:endParaRPr lang="zh-CN" altLang="en-US" sz="2000" b="1" dirty="0">
                <a:solidFill>
                  <a:srgbClr val="FFFF00"/>
                </a:solidFill>
                <a:latin typeface="+mn-ea"/>
              </a:endParaRPr>
            </a:p>
          </p:txBody>
        </p:sp>
      </p:grpSp>
      <p:sp>
        <p:nvSpPr>
          <p:cNvPr id="20" name="椭圆 19">
            <a:extLst>
              <a:ext uri="{FF2B5EF4-FFF2-40B4-BE49-F238E27FC236}">
                <a16:creationId xmlns:a16="http://schemas.microsoft.com/office/drawing/2014/main" id="{44BDCE04-9DF8-4059-86A9-EF90B7F4A396}"/>
              </a:ext>
            </a:extLst>
          </p:cNvPr>
          <p:cNvSpPr/>
          <p:nvPr/>
        </p:nvSpPr>
        <p:spPr>
          <a:xfrm>
            <a:off x="4229157" y="3074495"/>
            <a:ext cx="651422" cy="651422"/>
          </a:xfrm>
          <a:prstGeom prst="ellipse">
            <a:avLst/>
          </a:prstGeom>
          <a:gradFill>
            <a:gsLst>
              <a:gs pos="89000">
                <a:srgbClr val="C00000"/>
              </a:gs>
              <a:gs pos="35000">
                <a:srgbClr val="FF3300"/>
              </a:gs>
            </a:gsLst>
            <a:lin ang="5400000" scaled="1"/>
          </a:gradFill>
          <a:ln w="38100" cap="flat" cmpd="sng" algn="ctr">
            <a:solidFill>
              <a:schemeClr val="bg1"/>
            </a:solidFill>
            <a:prstDash val="solid"/>
          </a:ln>
          <a:effectLst>
            <a:reflection blurRad="6350" endPos="0" dir="5400000" sy="-100000" algn="bl" rotWithShape="0"/>
          </a:effectLst>
        </p:spPr>
        <p:txBody>
          <a:bodyPr rtlCol="0" anchor="ctr"/>
          <a:lstStyle/>
          <a:p>
            <a:pPr algn="ctr"/>
            <a:r>
              <a:rPr lang="zh-CN" altLang="en-US" sz="2160" b="1" kern="0" dirty="0">
                <a:solidFill>
                  <a:prstClr val="white"/>
                </a:solidFill>
                <a:latin typeface="+mn-ea"/>
                <a:cs typeface="+mn-ea"/>
              </a:rPr>
              <a:t>要</a:t>
            </a:r>
          </a:p>
        </p:txBody>
      </p:sp>
      <p:grpSp>
        <p:nvGrpSpPr>
          <p:cNvPr id="21" name="组合 20">
            <a:extLst>
              <a:ext uri="{FF2B5EF4-FFF2-40B4-BE49-F238E27FC236}">
                <a16:creationId xmlns:a16="http://schemas.microsoft.com/office/drawing/2014/main" id="{09FEBF07-839B-4378-A2E9-611A242864DC}"/>
              </a:ext>
            </a:extLst>
          </p:cNvPr>
          <p:cNvGrpSpPr/>
          <p:nvPr/>
        </p:nvGrpSpPr>
        <p:grpSpPr>
          <a:xfrm>
            <a:off x="6201812" y="3413760"/>
            <a:ext cx="2798402" cy="2859323"/>
            <a:chOff x="1698479" y="2846878"/>
            <a:chExt cx="9796835" cy="4011122"/>
          </a:xfrm>
        </p:grpSpPr>
        <p:sp>
          <p:nvSpPr>
            <p:cNvPr id="22" name="同侧圆角矩形 20">
              <a:extLst>
                <a:ext uri="{FF2B5EF4-FFF2-40B4-BE49-F238E27FC236}">
                  <a16:creationId xmlns:a16="http://schemas.microsoft.com/office/drawing/2014/main" id="{1E814F75-703F-40E7-A150-0A7E83C5C271}"/>
                </a:ext>
              </a:extLst>
            </p:cNvPr>
            <p:cNvSpPr/>
            <p:nvPr/>
          </p:nvSpPr>
          <p:spPr>
            <a:xfrm>
              <a:off x="1698479" y="2846878"/>
              <a:ext cx="9796835" cy="4011122"/>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23" name="矩形 22">
              <a:extLst>
                <a:ext uri="{FF2B5EF4-FFF2-40B4-BE49-F238E27FC236}">
                  <a16:creationId xmlns:a16="http://schemas.microsoft.com/office/drawing/2014/main" id="{5574E126-2E53-4989-9A55-0CF848D1D5A2}"/>
                </a:ext>
              </a:extLst>
            </p:cNvPr>
            <p:cNvSpPr/>
            <p:nvPr/>
          </p:nvSpPr>
          <p:spPr>
            <a:xfrm>
              <a:off x="2138331" y="3291537"/>
              <a:ext cx="8783781" cy="2713073"/>
            </a:xfrm>
            <a:prstGeom prst="rect">
              <a:avLst/>
            </a:prstGeom>
          </p:spPr>
          <p:txBody>
            <a:bodyPr wrap="square">
              <a:spAutoFit/>
            </a:bodyPr>
            <a:lstStyle/>
            <a:p>
              <a:pPr algn="just">
                <a:lnSpc>
                  <a:spcPct val="130000"/>
                </a:lnSpc>
              </a:pPr>
              <a:r>
                <a:rPr lang="zh-CN" altLang="en-US" sz="2000" dirty="0">
                  <a:solidFill>
                    <a:schemeClr val="bg1"/>
                  </a:solidFill>
                  <a:latin typeface="+mn-ea"/>
                </a:rPr>
                <a:t>加快建立健全防止返贫机制，对因疫情或其他原因返贫致贫的，要及时落实帮扶措施，确保基本生活不受影响。</a:t>
              </a:r>
              <a:endParaRPr lang="zh-CN" altLang="en-US" sz="2000" b="1" dirty="0">
                <a:solidFill>
                  <a:srgbClr val="FFFF00"/>
                </a:solidFill>
                <a:latin typeface="+mn-ea"/>
              </a:endParaRPr>
            </a:p>
          </p:txBody>
        </p:sp>
      </p:grpSp>
      <p:sp>
        <p:nvSpPr>
          <p:cNvPr id="24" name="椭圆 23">
            <a:extLst>
              <a:ext uri="{FF2B5EF4-FFF2-40B4-BE49-F238E27FC236}">
                <a16:creationId xmlns:a16="http://schemas.microsoft.com/office/drawing/2014/main" id="{27ECAEAB-4FF9-43C6-A6FF-6602E08A586A}"/>
              </a:ext>
            </a:extLst>
          </p:cNvPr>
          <p:cNvSpPr/>
          <p:nvPr/>
        </p:nvSpPr>
        <p:spPr>
          <a:xfrm>
            <a:off x="7288547" y="3036242"/>
            <a:ext cx="651422" cy="651422"/>
          </a:xfrm>
          <a:prstGeom prst="ellipse">
            <a:avLst/>
          </a:prstGeom>
          <a:gradFill>
            <a:gsLst>
              <a:gs pos="89000">
                <a:srgbClr val="C00000"/>
              </a:gs>
              <a:gs pos="35000">
                <a:srgbClr val="FF3300"/>
              </a:gs>
            </a:gsLst>
            <a:lin ang="5400000" scaled="1"/>
          </a:gradFill>
          <a:ln w="38100" cap="flat" cmpd="sng" algn="ctr">
            <a:solidFill>
              <a:schemeClr val="bg1"/>
            </a:solidFill>
            <a:prstDash val="solid"/>
          </a:ln>
          <a:effectLst>
            <a:reflection blurRad="6350" endPos="0" dir="5400000" sy="-100000" algn="bl" rotWithShape="0"/>
          </a:effectLst>
        </p:spPr>
        <p:txBody>
          <a:bodyPr rtlCol="0" anchor="ctr"/>
          <a:lstStyle/>
          <a:p>
            <a:pPr algn="ctr"/>
            <a:r>
              <a:rPr lang="zh-CN" altLang="en-US" sz="2160" b="1" kern="0" dirty="0">
                <a:solidFill>
                  <a:prstClr val="white"/>
                </a:solidFill>
                <a:latin typeface="+mn-ea"/>
                <a:cs typeface="+mn-ea"/>
              </a:rPr>
              <a:t>要</a:t>
            </a:r>
          </a:p>
        </p:txBody>
      </p:sp>
    </p:spTree>
    <p:extLst>
      <p:ext uri="{BB962C8B-B14F-4D97-AF65-F5344CB8AC3E}">
        <p14:creationId xmlns:p14="http://schemas.microsoft.com/office/powerpoint/2010/main" val="278387488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1031875" y="215900"/>
            <a:ext cx="7847013" cy="541338"/>
          </a:xfrm>
        </p:spPr>
        <p:txBody>
          <a:bodyPr/>
          <a:lstStyle/>
          <a:p>
            <a:r>
              <a:rPr lang="zh-CN" altLang="en-US" sz="2400" dirty="0"/>
              <a:t>关于统筹推进疫情防控和经济社会发展工作</a:t>
            </a:r>
          </a:p>
        </p:txBody>
      </p:sp>
      <p:grpSp>
        <p:nvGrpSpPr>
          <p:cNvPr id="3" name="组合 2">
            <a:extLst>
              <a:ext uri="{FF2B5EF4-FFF2-40B4-BE49-F238E27FC236}">
                <a16:creationId xmlns:a16="http://schemas.microsoft.com/office/drawing/2014/main" id="{FE5F6C9D-8F6E-4A8B-9E3F-5E1DAC826A61}"/>
              </a:ext>
            </a:extLst>
          </p:cNvPr>
          <p:cNvGrpSpPr/>
          <p:nvPr/>
        </p:nvGrpSpPr>
        <p:grpSpPr>
          <a:xfrm>
            <a:off x="259080" y="1673498"/>
            <a:ext cx="903606" cy="461665"/>
            <a:chOff x="869474" y="1944008"/>
            <a:chExt cx="903606" cy="461665"/>
          </a:xfrm>
        </p:grpSpPr>
        <p:sp>
          <p:nvSpPr>
            <p:cNvPr id="4" name="Freeform 5">
              <a:extLst>
                <a:ext uri="{FF2B5EF4-FFF2-40B4-BE49-F238E27FC236}">
                  <a16:creationId xmlns:a16="http://schemas.microsoft.com/office/drawing/2014/main" id="{4A4905EB-1991-468A-80AD-D2CBB42DFB2C}"/>
                </a:ext>
              </a:extLst>
            </p:cNvPr>
            <p:cNvSpPr/>
            <p:nvPr/>
          </p:nvSpPr>
          <p:spPr bwMode="auto">
            <a:xfrm>
              <a:off x="1151440" y="1944008"/>
              <a:ext cx="621640" cy="461665"/>
            </a:xfrm>
            <a:custGeom>
              <a:avLst/>
              <a:gdLst>
                <a:gd name="T0" fmla="*/ 366 w 626"/>
                <a:gd name="T1" fmla="*/ 413 h 465"/>
                <a:gd name="T2" fmla="*/ 313 w 626"/>
                <a:gd name="T3" fmla="*/ 362 h 465"/>
                <a:gd name="T4" fmla="*/ 338 w 626"/>
                <a:gd name="T5" fmla="*/ 362 h 465"/>
                <a:gd name="T6" fmla="*/ 392 w 626"/>
                <a:gd name="T7" fmla="*/ 310 h 465"/>
                <a:gd name="T8" fmla="*/ 338 w 626"/>
                <a:gd name="T9" fmla="*/ 258 h 465"/>
                <a:gd name="T10" fmla="*/ 414 w 626"/>
                <a:gd name="T11" fmla="*/ 207 h 465"/>
                <a:gd name="T12" fmla="*/ 361 w 626"/>
                <a:gd name="T13" fmla="*/ 155 h 465"/>
                <a:gd name="T14" fmla="*/ 573 w 626"/>
                <a:gd name="T15" fmla="*/ 155 h 465"/>
                <a:gd name="T16" fmla="*/ 626 w 626"/>
                <a:gd name="T17" fmla="*/ 103 h 465"/>
                <a:gd name="T18" fmla="*/ 573 w 626"/>
                <a:gd name="T19" fmla="*/ 52 h 465"/>
                <a:gd name="T20" fmla="*/ 260 w 626"/>
                <a:gd name="T21" fmla="*/ 52 h 465"/>
                <a:gd name="T22" fmla="*/ 207 w 626"/>
                <a:gd name="T23" fmla="*/ 0 h 465"/>
                <a:gd name="T24" fmla="*/ 102 w 626"/>
                <a:gd name="T25" fmla="*/ 0 h 465"/>
                <a:gd name="T26" fmla="*/ 48 w 626"/>
                <a:gd name="T27" fmla="*/ 52 h 465"/>
                <a:gd name="T28" fmla="*/ 49 w 626"/>
                <a:gd name="T29" fmla="*/ 54 h 465"/>
                <a:gd name="T30" fmla="*/ 0 w 626"/>
                <a:gd name="T31" fmla="*/ 113 h 465"/>
                <a:gd name="T32" fmla="*/ 0 w 626"/>
                <a:gd name="T33" fmla="*/ 403 h 465"/>
                <a:gd name="T34" fmla="*/ 65 w 626"/>
                <a:gd name="T35" fmla="*/ 465 h 465"/>
                <a:gd name="T36" fmla="*/ 208 w 626"/>
                <a:gd name="T37" fmla="*/ 465 h 465"/>
                <a:gd name="T38" fmla="*/ 244 w 626"/>
                <a:gd name="T39" fmla="*/ 465 h 465"/>
                <a:gd name="T40" fmla="*/ 313 w 626"/>
                <a:gd name="T41" fmla="*/ 465 h 465"/>
                <a:gd name="T42" fmla="*/ 366 w 626"/>
                <a:gd name="T43" fmla="*/ 41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26" h="465">
                  <a:moveTo>
                    <a:pt x="366" y="413"/>
                  </a:moveTo>
                  <a:cubicBezTo>
                    <a:pt x="366" y="385"/>
                    <a:pt x="342" y="362"/>
                    <a:pt x="313" y="362"/>
                  </a:cubicBezTo>
                  <a:cubicBezTo>
                    <a:pt x="338" y="362"/>
                    <a:pt x="338" y="362"/>
                    <a:pt x="338" y="362"/>
                  </a:cubicBezTo>
                  <a:cubicBezTo>
                    <a:pt x="368" y="362"/>
                    <a:pt x="392" y="338"/>
                    <a:pt x="392" y="310"/>
                  </a:cubicBezTo>
                  <a:cubicBezTo>
                    <a:pt x="392" y="281"/>
                    <a:pt x="368" y="258"/>
                    <a:pt x="338" y="258"/>
                  </a:cubicBezTo>
                  <a:cubicBezTo>
                    <a:pt x="368" y="258"/>
                    <a:pt x="416" y="258"/>
                    <a:pt x="414" y="207"/>
                  </a:cubicBezTo>
                  <a:cubicBezTo>
                    <a:pt x="413" y="178"/>
                    <a:pt x="390" y="155"/>
                    <a:pt x="361" y="155"/>
                  </a:cubicBezTo>
                  <a:cubicBezTo>
                    <a:pt x="573" y="155"/>
                    <a:pt x="573" y="155"/>
                    <a:pt x="573" y="155"/>
                  </a:cubicBezTo>
                  <a:cubicBezTo>
                    <a:pt x="602" y="155"/>
                    <a:pt x="626" y="132"/>
                    <a:pt x="626" y="103"/>
                  </a:cubicBezTo>
                  <a:cubicBezTo>
                    <a:pt x="626" y="75"/>
                    <a:pt x="602" y="52"/>
                    <a:pt x="573" y="52"/>
                  </a:cubicBezTo>
                  <a:cubicBezTo>
                    <a:pt x="260" y="52"/>
                    <a:pt x="260" y="52"/>
                    <a:pt x="260" y="52"/>
                  </a:cubicBezTo>
                  <a:cubicBezTo>
                    <a:pt x="260" y="23"/>
                    <a:pt x="236" y="0"/>
                    <a:pt x="207" y="0"/>
                  </a:cubicBezTo>
                  <a:cubicBezTo>
                    <a:pt x="102" y="0"/>
                    <a:pt x="102" y="0"/>
                    <a:pt x="102" y="0"/>
                  </a:cubicBezTo>
                  <a:cubicBezTo>
                    <a:pt x="72" y="0"/>
                    <a:pt x="48" y="23"/>
                    <a:pt x="48" y="52"/>
                  </a:cubicBezTo>
                  <a:cubicBezTo>
                    <a:pt x="48" y="52"/>
                    <a:pt x="48" y="53"/>
                    <a:pt x="49" y="54"/>
                  </a:cubicBezTo>
                  <a:cubicBezTo>
                    <a:pt x="21" y="60"/>
                    <a:pt x="0" y="85"/>
                    <a:pt x="0" y="113"/>
                  </a:cubicBezTo>
                  <a:cubicBezTo>
                    <a:pt x="0" y="403"/>
                    <a:pt x="0" y="403"/>
                    <a:pt x="0" y="403"/>
                  </a:cubicBezTo>
                  <a:cubicBezTo>
                    <a:pt x="0" y="437"/>
                    <a:pt x="29" y="465"/>
                    <a:pt x="65" y="465"/>
                  </a:cubicBezTo>
                  <a:cubicBezTo>
                    <a:pt x="208" y="465"/>
                    <a:pt x="208" y="465"/>
                    <a:pt x="208" y="465"/>
                  </a:cubicBezTo>
                  <a:cubicBezTo>
                    <a:pt x="244" y="465"/>
                    <a:pt x="244" y="465"/>
                    <a:pt x="244" y="465"/>
                  </a:cubicBezTo>
                  <a:cubicBezTo>
                    <a:pt x="313" y="465"/>
                    <a:pt x="313" y="465"/>
                    <a:pt x="313" y="465"/>
                  </a:cubicBezTo>
                  <a:cubicBezTo>
                    <a:pt x="342" y="465"/>
                    <a:pt x="366" y="442"/>
                    <a:pt x="366" y="413"/>
                  </a:cubicBez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 name="Rectangle 6">
              <a:extLst>
                <a:ext uri="{FF2B5EF4-FFF2-40B4-BE49-F238E27FC236}">
                  <a16:creationId xmlns:a16="http://schemas.microsoft.com/office/drawing/2014/main" id="{825DBB73-385A-43FD-8F0D-CC5982E04AAE}"/>
                </a:ext>
              </a:extLst>
            </p:cNvPr>
            <p:cNvSpPr>
              <a:spLocks noChangeArrowheads="1"/>
            </p:cNvSpPr>
            <p:nvPr/>
          </p:nvSpPr>
          <p:spPr bwMode="auto">
            <a:xfrm>
              <a:off x="869474" y="2006830"/>
              <a:ext cx="233024" cy="387886"/>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6" name="组合 5">
            <a:extLst>
              <a:ext uri="{FF2B5EF4-FFF2-40B4-BE49-F238E27FC236}">
                <a16:creationId xmlns:a16="http://schemas.microsoft.com/office/drawing/2014/main" id="{6E559F22-6804-4683-8645-180FD58F8DA3}"/>
              </a:ext>
            </a:extLst>
          </p:cNvPr>
          <p:cNvGrpSpPr/>
          <p:nvPr/>
        </p:nvGrpSpPr>
        <p:grpSpPr>
          <a:xfrm>
            <a:off x="1415941" y="1083673"/>
            <a:ext cx="5888957" cy="1305294"/>
            <a:chOff x="2807385" y="1344658"/>
            <a:chExt cx="5888957" cy="1305294"/>
          </a:xfrm>
        </p:grpSpPr>
        <p:grpSp>
          <p:nvGrpSpPr>
            <p:cNvPr id="7" name="组合 6">
              <a:extLst>
                <a:ext uri="{FF2B5EF4-FFF2-40B4-BE49-F238E27FC236}">
                  <a16:creationId xmlns:a16="http://schemas.microsoft.com/office/drawing/2014/main" id="{E71D24EA-2562-4284-B8A7-4FE4BD921E41}"/>
                </a:ext>
              </a:extLst>
            </p:cNvPr>
            <p:cNvGrpSpPr/>
            <p:nvPr/>
          </p:nvGrpSpPr>
          <p:grpSpPr>
            <a:xfrm>
              <a:off x="2807385" y="1682284"/>
              <a:ext cx="5888957" cy="882902"/>
              <a:chOff x="914536" y="1676446"/>
              <a:chExt cx="5888957" cy="882902"/>
            </a:xfrm>
          </p:grpSpPr>
          <p:sp>
            <p:nvSpPr>
              <p:cNvPr id="9" name="Rounded Rectangle 38">
                <a:extLst>
                  <a:ext uri="{FF2B5EF4-FFF2-40B4-BE49-F238E27FC236}">
                    <a16:creationId xmlns:a16="http://schemas.microsoft.com/office/drawing/2014/main" id="{BF123563-F915-4C0A-881A-1E8DF79F0967}"/>
                  </a:ext>
                </a:extLst>
              </p:cNvPr>
              <p:cNvSpPr/>
              <p:nvPr/>
            </p:nvSpPr>
            <p:spPr>
              <a:xfrm rot="16200000">
                <a:off x="3629199" y="-670243"/>
                <a:ext cx="764423" cy="5584164"/>
              </a:xfrm>
              <a:prstGeom prst="roundRect">
                <a:avLst>
                  <a:gd name="adj" fmla="val 50000"/>
                </a:avLst>
              </a:prstGeom>
              <a:solidFill>
                <a:srgbClr val="9B1E11"/>
              </a:solidFill>
              <a:ln w="12700" cap="flat" cmpd="sng" algn="ctr">
                <a:noFill/>
                <a:prstDash val="solid"/>
                <a:miter lim="800000"/>
              </a:ln>
              <a:effectLst/>
            </p:spPr>
            <p:txBody>
              <a:bodyPr rtlCol="0" anchor="ctr"/>
              <a:lstStyle/>
              <a:p>
                <a:pPr algn="ctr" defTabSz="914400">
                  <a:defRPr/>
                </a:pPr>
                <a:endParaRPr lang="en-US" sz="3200" kern="0" dirty="0">
                  <a:solidFill>
                    <a:srgbClr val="FFFFFF"/>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0" name="文本框 9">
                <a:extLst>
                  <a:ext uri="{FF2B5EF4-FFF2-40B4-BE49-F238E27FC236}">
                    <a16:creationId xmlns:a16="http://schemas.microsoft.com/office/drawing/2014/main" id="{82055F91-CE0E-4664-BE38-30EAEAE93555}"/>
                  </a:ext>
                </a:extLst>
              </p:cNvPr>
              <p:cNvSpPr txBox="1"/>
              <p:nvPr/>
            </p:nvSpPr>
            <p:spPr>
              <a:xfrm>
                <a:off x="2556674" y="1822986"/>
                <a:ext cx="3262432" cy="553998"/>
              </a:xfrm>
              <a:prstGeom prst="rect">
                <a:avLst/>
              </a:prstGeom>
              <a:noFill/>
            </p:spPr>
            <p:txBody>
              <a:bodyPr wrap="none" rtlCol="0">
                <a:spAutoFit/>
              </a:bodyPr>
              <a:lstStyle/>
              <a:p>
                <a:r>
                  <a:rPr lang="zh-CN" altLang="en-US" sz="3000" b="1" dirty="0">
                    <a:solidFill>
                      <a:prstClr val="white"/>
                    </a:solidFill>
                    <a:latin typeface="思源黑体 CN Heavy" panose="020B0A00000000000000" pitchFamily="34" charset="-122"/>
                    <a:ea typeface="思源黑体 CN Heavy" panose="020B0A00000000000000" pitchFamily="34" charset="-122"/>
                    <a:sym typeface="思源黑体 CN Normal" panose="020B0400000000000000" pitchFamily="34" charset="-122"/>
                  </a:rPr>
                  <a:t>推动企业复工复产</a:t>
                </a:r>
              </a:p>
            </p:txBody>
          </p:sp>
          <p:sp>
            <p:nvSpPr>
              <p:cNvPr id="11" name="PA_圆角矩形 12">
                <a:extLst>
                  <a:ext uri="{FF2B5EF4-FFF2-40B4-BE49-F238E27FC236}">
                    <a16:creationId xmlns:a16="http://schemas.microsoft.com/office/drawing/2014/main" id="{71DA8776-EB01-45BA-B049-591C1D69FDEA}"/>
                  </a:ext>
                </a:extLst>
              </p:cNvPr>
              <p:cNvSpPr>
                <a:spLocks noChangeAspect="1"/>
              </p:cNvSpPr>
              <p:nvPr>
                <p:custDataLst>
                  <p:tags r:id="rId9"/>
                </p:custDataLst>
              </p:nvPr>
            </p:nvSpPr>
            <p:spPr>
              <a:xfrm>
                <a:off x="914536" y="1676446"/>
                <a:ext cx="882902" cy="882902"/>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endParaRPr lang="zh-CN" altLang="en-US" sz="1800"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grpSp>
        <p:sp>
          <p:nvSpPr>
            <p:cNvPr id="8" name="文本框 7">
              <a:extLst>
                <a:ext uri="{FF2B5EF4-FFF2-40B4-BE49-F238E27FC236}">
                  <a16:creationId xmlns:a16="http://schemas.microsoft.com/office/drawing/2014/main" id="{502D27C8-97C3-46AF-92D8-A1512960ABB7}"/>
                </a:ext>
              </a:extLst>
            </p:cNvPr>
            <p:cNvSpPr txBox="1"/>
            <p:nvPr/>
          </p:nvSpPr>
          <p:spPr>
            <a:xfrm>
              <a:off x="2972618" y="1344658"/>
              <a:ext cx="609585" cy="1305294"/>
            </a:xfrm>
            <a:prstGeom prst="rect">
              <a:avLst/>
            </a:prstGeom>
            <a:noFill/>
          </p:spPr>
          <p:txBody>
            <a:bodyPr wrap="square" rtlCol="0">
              <a:spAutoFit/>
            </a:bodyPr>
            <a:lstStyle/>
            <a:p>
              <a:pPr algn="just" defTabSz="914400">
                <a:lnSpc>
                  <a:spcPct val="150000"/>
                </a:lnSpc>
              </a:pPr>
              <a:r>
                <a:rPr lang="en-US" altLang="zh-CN" sz="6000" b="1" i="1"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5</a:t>
              </a:r>
              <a:endParaRPr lang="zh-CN" altLang="en-US" sz="6000" b="1" i="1"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12" name="PA-1022137">
            <a:extLst>
              <a:ext uri="{FF2B5EF4-FFF2-40B4-BE49-F238E27FC236}">
                <a16:creationId xmlns:a16="http://schemas.microsoft.com/office/drawing/2014/main" id="{F003321C-BCB0-445D-B959-59F96E11B892}"/>
              </a:ext>
            </a:extLst>
          </p:cNvPr>
          <p:cNvSpPr/>
          <p:nvPr>
            <p:custDataLst>
              <p:tags r:id="rId1"/>
            </p:custDataLst>
          </p:nvPr>
        </p:nvSpPr>
        <p:spPr bwMode="auto">
          <a:xfrm>
            <a:off x="259080" y="2602030"/>
            <a:ext cx="4304031" cy="1771520"/>
          </a:xfrm>
          <a:prstGeom prst="rect">
            <a:avLst/>
          </a:prstGeom>
          <a:noFill/>
          <a:ln w="9525" cap="flat" cmpd="sng" algn="ctr">
            <a:solidFill>
              <a:srgbClr val="FFFFFF">
                <a:lumMod val="75000"/>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3D3D3D"/>
              </a:solidFill>
              <a:effectLst/>
              <a:uLnTx/>
              <a:uFillTx/>
              <a:latin typeface="Arial" panose="020B0604020202020204" pitchFamily="34" charset="0"/>
              <a:ea typeface="宋体" panose="02010600030101010101" pitchFamily="2" charset="-122"/>
            </a:endParaRPr>
          </a:p>
        </p:txBody>
      </p:sp>
      <p:sp>
        <p:nvSpPr>
          <p:cNvPr id="13" name="PA-1022139">
            <a:extLst>
              <a:ext uri="{FF2B5EF4-FFF2-40B4-BE49-F238E27FC236}">
                <a16:creationId xmlns:a16="http://schemas.microsoft.com/office/drawing/2014/main" id="{DBA50F0D-89C1-4A06-8E8F-85309DFE8A8D}"/>
              </a:ext>
            </a:extLst>
          </p:cNvPr>
          <p:cNvSpPr/>
          <p:nvPr>
            <p:custDataLst>
              <p:tags r:id="rId2"/>
            </p:custDataLst>
          </p:nvPr>
        </p:nvSpPr>
        <p:spPr>
          <a:xfrm>
            <a:off x="495296" y="2735597"/>
            <a:ext cx="3988582" cy="1504386"/>
          </a:xfrm>
          <a:prstGeom prst="rect">
            <a:avLst/>
          </a:prstGeom>
        </p:spPr>
        <p:txBody>
          <a:bodyPr wrap="square">
            <a:spAutoFit/>
          </a:bodyPr>
          <a:lstStyle/>
          <a:p>
            <a:pPr algn="just" fontAlgn="base">
              <a:lnSpc>
                <a:spcPct val="130000"/>
              </a:lnSpc>
              <a:spcBef>
                <a:spcPct val="0"/>
              </a:spcBef>
              <a:spcAft>
                <a:spcPct val="0"/>
              </a:spcAft>
              <a:defRPr/>
            </a:pPr>
            <a:r>
              <a:rPr lang="zh-CN" altLang="en-US" b="1" kern="0" dirty="0">
                <a:solidFill>
                  <a:srgbClr val="C00000"/>
                </a:solidFill>
                <a:latin typeface="+mn-ea"/>
              </a:rPr>
              <a:t>要</a:t>
            </a:r>
            <a:r>
              <a:rPr lang="zh-CN" altLang="en-US" kern="0" dirty="0">
                <a:latin typeface="+mn-ea"/>
              </a:rPr>
              <a:t>落实分区分级精准防控策略，打通人流、物流堵点，放开货运物流限制，确保员工回得来、原料供得上、产品出得去。</a:t>
            </a:r>
          </a:p>
        </p:txBody>
      </p:sp>
      <p:sp>
        <p:nvSpPr>
          <p:cNvPr id="15" name="PA-1022139">
            <a:extLst>
              <a:ext uri="{FF2B5EF4-FFF2-40B4-BE49-F238E27FC236}">
                <a16:creationId xmlns:a16="http://schemas.microsoft.com/office/drawing/2014/main" id="{F57764E0-58F7-4D10-A012-E08BFB144276}"/>
              </a:ext>
            </a:extLst>
          </p:cNvPr>
          <p:cNvSpPr/>
          <p:nvPr>
            <p:custDataLst>
              <p:tags r:id="rId3"/>
            </p:custDataLst>
          </p:nvPr>
        </p:nvSpPr>
        <p:spPr>
          <a:xfrm>
            <a:off x="4881772" y="2943517"/>
            <a:ext cx="4101882" cy="784189"/>
          </a:xfrm>
          <a:prstGeom prst="rect">
            <a:avLst/>
          </a:prstGeom>
        </p:spPr>
        <p:txBody>
          <a:bodyPr wrap="square">
            <a:spAutoFit/>
          </a:bodyPr>
          <a:lstStyle/>
          <a:p>
            <a:pPr algn="just" fontAlgn="base">
              <a:lnSpc>
                <a:spcPct val="130000"/>
              </a:lnSpc>
              <a:spcBef>
                <a:spcPct val="0"/>
              </a:spcBef>
              <a:spcAft>
                <a:spcPct val="0"/>
              </a:spcAft>
              <a:defRPr/>
            </a:pPr>
            <a:r>
              <a:rPr lang="zh-CN" altLang="en-US" kern="0" dirty="0">
                <a:latin typeface="+mn-ea"/>
              </a:rPr>
              <a:t>区域之间</a:t>
            </a:r>
            <a:r>
              <a:rPr lang="zh-CN" altLang="en-US" b="1" kern="0" dirty="0">
                <a:solidFill>
                  <a:srgbClr val="C00000"/>
                </a:solidFill>
                <a:latin typeface="+mn-ea"/>
              </a:rPr>
              <a:t>要</a:t>
            </a:r>
            <a:r>
              <a:rPr lang="zh-CN" altLang="en-US" kern="0" dirty="0">
                <a:latin typeface="+mn-ea"/>
              </a:rPr>
              <a:t>加强上下游产销对接，推动产业链各环节协同复工复产。</a:t>
            </a:r>
          </a:p>
        </p:txBody>
      </p:sp>
      <p:sp>
        <p:nvSpPr>
          <p:cNvPr id="17" name="PA-1022139">
            <a:extLst>
              <a:ext uri="{FF2B5EF4-FFF2-40B4-BE49-F238E27FC236}">
                <a16:creationId xmlns:a16="http://schemas.microsoft.com/office/drawing/2014/main" id="{ACCC0222-3872-47FA-A186-1740922BC41E}"/>
              </a:ext>
            </a:extLst>
          </p:cNvPr>
          <p:cNvSpPr/>
          <p:nvPr>
            <p:custDataLst>
              <p:tags r:id="rId4"/>
            </p:custDataLst>
          </p:nvPr>
        </p:nvSpPr>
        <p:spPr>
          <a:xfrm>
            <a:off x="381996" y="4586613"/>
            <a:ext cx="4101882" cy="1329082"/>
          </a:xfrm>
          <a:prstGeom prst="rect">
            <a:avLst/>
          </a:prstGeom>
        </p:spPr>
        <p:txBody>
          <a:bodyPr wrap="square">
            <a:spAutoFit/>
          </a:bodyPr>
          <a:lstStyle/>
          <a:p>
            <a:pPr algn="just" fontAlgn="base">
              <a:lnSpc>
                <a:spcPct val="130000"/>
              </a:lnSpc>
              <a:spcBef>
                <a:spcPct val="0"/>
              </a:spcBef>
              <a:spcAft>
                <a:spcPct val="0"/>
              </a:spcAft>
              <a:defRPr/>
            </a:pPr>
            <a:r>
              <a:rPr lang="zh-CN" altLang="en-US" b="1" kern="0" dirty="0">
                <a:solidFill>
                  <a:srgbClr val="C00000"/>
                </a:solidFill>
                <a:latin typeface="+mn-ea"/>
              </a:rPr>
              <a:t>要</a:t>
            </a:r>
            <a:r>
              <a:rPr lang="zh-CN" altLang="en-US" sz="1500" kern="0" dirty="0">
                <a:latin typeface="+mn-ea"/>
              </a:rPr>
              <a:t>积极扩大国内有效需求，加快在建和新开工项目建设进度，加强用工、用地、资金等要素保障，用好中央预算内投资、专项债券资金和政策性金融，优化投向结构。</a:t>
            </a:r>
          </a:p>
        </p:txBody>
      </p:sp>
      <p:sp>
        <p:nvSpPr>
          <p:cNvPr id="19" name="PA-1022139">
            <a:extLst>
              <a:ext uri="{FF2B5EF4-FFF2-40B4-BE49-F238E27FC236}">
                <a16:creationId xmlns:a16="http://schemas.microsoft.com/office/drawing/2014/main" id="{6CFA6696-81B3-4219-B11D-7D7F7F64DCF0}"/>
              </a:ext>
            </a:extLst>
          </p:cNvPr>
          <p:cNvSpPr/>
          <p:nvPr>
            <p:custDataLst>
              <p:tags r:id="rId5"/>
            </p:custDataLst>
          </p:nvPr>
        </p:nvSpPr>
        <p:spPr>
          <a:xfrm>
            <a:off x="4780697" y="4862425"/>
            <a:ext cx="4101882" cy="777457"/>
          </a:xfrm>
          <a:prstGeom prst="rect">
            <a:avLst/>
          </a:prstGeom>
        </p:spPr>
        <p:txBody>
          <a:bodyPr wrap="square">
            <a:spAutoFit/>
          </a:bodyPr>
          <a:lstStyle/>
          <a:p>
            <a:pPr algn="just" fontAlgn="base">
              <a:lnSpc>
                <a:spcPct val="130000"/>
              </a:lnSpc>
              <a:spcBef>
                <a:spcPct val="0"/>
              </a:spcBef>
              <a:spcAft>
                <a:spcPct val="0"/>
              </a:spcAft>
              <a:defRPr/>
            </a:pPr>
            <a:r>
              <a:rPr lang="zh-CN" altLang="en-US" b="1" kern="0" dirty="0">
                <a:solidFill>
                  <a:srgbClr val="C00000"/>
                </a:solidFill>
                <a:latin typeface="+mn-ea"/>
              </a:rPr>
              <a:t>要</a:t>
            </a:r>
            <a:r>
              <a:rPr lang="zh-CN" altLang="en-US" kern="0" dirty="0">
                <a:latin typeface="+mn-ea"/>
              </a:rPr>
              <a:t>以此为契机，改造提升传统产业，培育壮大新兴产业。</a:t>
            </a:r>
          </a:p>
        </p:txBody>
      </p:sp>
      <p:sp>
        <p:nvSpPr>
          <p:cNvPr id="20" name="PA-1022137">
            <a:extLst>
              <a:ext uri="{FF2B5EF4-FFF2-40B4-BE49-F238E27FC236}">
                <a16:creationId xmlns:a16="http://schemas.microsoft.com/office/drawing/2014/main" id="{E6E4AF9E-632E-477E-B034-7E94988B8075}"/>
              </a:ext>
            </a:extLst>
          </p:cNvPr>
          <p:cNvSpPr/>
          <p:nvPr>
            <p:custDataLst>
              <p:tags r:id="rId6"/>
            </p:custDataLst>
          </p:nvPr>
        </p:nvSpPr>
        <p:spPr bwMode="auto">
          <a:xfrm>
            <a:off x="4679623" y="2602030"/>
            <a:ext cx="4304031" cy="1771520"/>
          </a:xfrm>
          <a:prstGeom prst="rect">
            <a:avLst/>
          </a:prstGeom>
          <a:noFill/>
          <a:ln w="9525" cap="flat" cmpd="sng" algn="ctr">
            <a:solidFill>
              <a:srgbClr val="FFFFFF">
                <a:lumMod val="75000"/>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3D3D3D"/>
              </a:solidFill>
              <a:effectLst/>
              <a:uLnTx/>
              <a:uFillTx/>
              <a:latin typeface="Arial" panose="020B0604020202020204" pitchFamily="34" charset="0"/>
              <a:ea typeface="宋体" panose="02010600030101010101" pitchFamily="2" charset="-122"/>
            </a:endParaRPr>
          </a:p>
        </p:txBody>
      </p:sp>
      <p:sp>
        <p:nvSpPr>
          <p:cNvPr id="21" name="PA-1022137">
            <a:extLst>
              <a:ext uri="{FF2B5EF4-FFF2-40B4-BE49-F238E27FC236}">
                <a16:creationId xmlns:a16="http://schemas.microsoft.com/office/drawing/2014/main" id="{643C5268-B935-4C36-8AF6-343239014D28}"/>
              </a:ext>
            </a:extLst>
          </p:cNvPr>
          <p:cNvSpPr/>
          <p:nvPr>
            <p:custDataLst>
              <p:tags r:id="rId7"/>
            </p:custDataLst>
          </p:nvPr>
        </p:nvSpPr>
        <p:spPr bwMode="auto">
          <a:xfrm>
            <a:off x="259080" y="4422320"/>
            <a:ext cx="4304031" cy="1771520"/>
          </a:xfrm>
          <a:prstGeom prst="rect">
            <a:avLst/>
          </a:prstGeom>
          <a:noFill/>
          <a:ln w="9525" cap="flat" cmpd="sng" algn="ctr">
            <a:solidFill>
              <a:srgbClr val="FFFFFF">
                <a:lumMod val="75000"/>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3D3D3D"/>
              </a:solidFill>
              <a:effectLst/>
              <a:uLnTx/>
              <a:uFillTx/>
              <a:latin typeface="Arial" panose="020B0604020202020204" pitchFamily="34" charset="0"/>
              <a:ea typeface="宋体" panose="02010600030101010101" pitchFamily="2" charset="-122"/>
            </a:endParaRPr>
          </a:p>
        </p:txBody>
      </p:sp>
      <p:sp>
        <p:nvSpPr>
          <p:cNvPr id="22" name="PA-1022137">
            <a:extLst>
              <a:ext uri="{FF2B5EF4-FFF2-40B4-BE49-F238E27FC236}">
                <a16:creationId xmlns:a16="http://schemas.microsoft.com/office/drawing/2014/main" id="{1FEF3959-DCFA-471B-92D4-5653BC53AB95}"/>
              </a:ext>
            </a:extLst>
          </p:cNvPr>
          <p:cNvSpPr/>
          <p:nvPr>
            <p:custDataLst>
              <p:tags r:id="rId8"/>
            </p:custDataLst>
          </p:nvPr>
        </p:nvSpPr>
        <p:spPr bwMode="auto">
          <a:xfrm>
            <a:off x="4679623" y="4422320"/>
            <a:ext cx="4304031" cy="1771520"/>
          </a:xfrm>
          <a:prstGeom prst="rect">
            <a:avLst/>
          </a:prstGeom>
          <a:noFill/>
          <a:ln w="9525" cap="flat" cmpd="sng" algn="ctr">
            <a:solidFill>
              <a:srgbClr val="FFFFFF">
                <a:lumMod val="75000"/>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3D3D3D"/>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83217747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1031875" y="215900"/>
            <a:ext cx="7847013" cy="541338"/>
          </a:xfrm>
        </p:spPr>
        <p:txBody>
          <a:bodyPr/>
          <a:lstStyle/>
          <a:p>
            <a:r>
              <a:rPr lang="zh-CN" altLang="en-US" sz="2400" dirty="0"/>
              <a:t>关于统筹推进疫情防控和经济社会发展工作</a:t>
            </a:r>
          </a:p>
        </p:txBody>
      </p:sp>
      <p:grpSp>
        <p:nvGrpSpPr>
          <p:cNvPr id="71" name="组合 70">
            <a:extLst>
              <a:ext uri="{FF2B5EF4-FFF2-40B4-BE49-F238E27FC236}">
                <a16:creationId xmlns:a16="http://schemas.microsoft.com/office/drawing/2014/main" id="{89CD5A1B-FD79-49B4-A032-64885CEF0E51}"/>
              </a:ext>
            </a:extLst>
          </p:cNvPr>
          <p:cNvGrpSpPr/>
          <p:nvPr/>
        </p:nvGrpSpPr>
        <p:grpSpPr>
          <a:xfrm>
            <a:off x="364649" y="1347063"/>
            <a:ext cx="903606" cy="461665"/>
            <a:chOff x="869474" y="1944008"/>
            <a:chExt cx="903606" cy="461665"/>
          </a:xfrm>
        </p:grpSpPr>
        <p:sp>
          <p:nvSpPr>
            <p:cNvPr id="72" name="Freeform 5">
              <a:extLst>
                <a:ext uri="{FF2B5EF4-FFF2-40B4-BE49-F238E27FC236}">
                  <a16:creationId xmlns:a16="http://schemas.microsoft.com/office/drawing/2014/main" id="{E3891A4E-FD4E-4FA0-AFEE-E6A8D82E872B}"/>
                </a:ext>
              </a:extLst>
            </p:cNvPr>
            <p:cNvSpPr/>
            <p:nvPr/>
          </p:nvSpPr>
          <p:spPr bwMode="auto">
            <a:xfrm>
              <a:off x="1151440" y="1944008"/>
              <a:ext cx="621640" cy="461665"/>
            </a:xfrm>
            <a:custGeom>
              <a:avLst/>
              <a:gdLst>
                <a:gd name="T0" fmla="*/ 366 w 626"/>
                <a:gd name="T1" fmla="*/ 413 h 465"/>
                <a:gd name="T2" fmla="*/ 313 w 626"/>
                <a:gd name="T3" fmla="*/ 362 h 465"/>
                <a:gd name="T4" fmla="*/ 338 w 626"/>
                <a:gd name="T5" fmla="*/ 362 h 465"/>
                <a:gd name="T6" fmla="*/ 392 w 626"/>
                <a:gd name="T7" fmla="*/ 310 h 465"/>
                <a:gd name="T8" fmla="*/ 338 w 626"/>
                <a:gd name="T9" fmla="*/ 258 h 465"/>
                <a:gd name="T10" fmla="*/ 414 w 626"/>
                <a:gd name="T11" fmla="*/ 207 h 465"/>
                <a:gd name="T12" fmla="*/ 361 w 626"/>
                <a:gd name="T13" fmla="*/ 155 h 465"/>
                <a:gd name="T14" fmla="*/ 573 w 626"/>
                <a:gd name="T15" fmla="*/ 155 h 465"/>
                <a:gd name="T16" fmla="*/ 626 w 626"/>
                <a:gd name="T17" fmla="*/ 103 h 465"/>
                <a:gd name="T18" fmla="*/ 573 w 626"/>
                <a:gd name="T19" fmla="*/ 52 h 465"/>
                <a:gd name="T20" fmla="*/ 260 w 626"/>
                <a:gd name="T21" fmla="*/ 52 h 465"/>
                <a:gd name="T22" fmla="*/ 207 w 626"/>
                <a:gd name="T23" fmla="*/ 0 h 465"/>
                <a:gd name="T24" fmla="*/ 102 w 626"/>
                <a:gd name="T25" fmla="*/ 0 h 465"/>
                <a:gd name="T26" fmla="*/ 48 w 626"/>
                <a:gd name="T27" fmla="*/ 52 h 465"/>
                <a:gd name="T28" fmla="*/ 49 w 626"/>
                <a:gd name="T29" fmla="*/ 54 h 465"/>
                <a:gd name="T30" fmla="*/ 0 w 626"/>
                <a:gd name="T31" fmla="*/ 113 h 465"/>
                <a:gd name="T32" fmla="*/ 0 w 626"/>
                <a:gd name="T33" fmla="*/ 403 h 465"/>
                <a:gd name="T34" fmla="*/ 65 w 626"/>
                <a:gd name="T35" fmla="*/ 465 h 465"/>
                <a:gd name="T36" fmla="*/ 208 w 626"/>
                <a:gd name="T37" fmla="*/ 465 h 465"/>
                <a:gd name="T38" fmla="*/ 244 w 626"/>
                <a:gd name="T39" fmla="*/ 465 h 465"/>
                <a:gd name="T40" fmla="*/ 313 w 626"/>
                <a:gd name="T41" fmla="*/ 465 h 465"/>
                <a:gd name="T42" fmla="*/ 366 w 626"/>
                <a:gd name="T43" fmla="*/ 41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26" h="465">
                  <a:moveTo>
                    <a:pt x="366" y="413"/>
                  </a:moveTo>
                  <a:cubicBezTo>
                    <a:pt x="366" y="385"/>
                    <a:pt x="342" y="362"/>
                    <a:pt x="313" y="362"/>
                  </a:cubicBezTo>
                  <a:cubicBezTo>
                    <a:pt x="338" y="362"/>
                    <a:pt x="338" y="362"/>
                    <a:pt x="338" y="362"/>
                  </a:cubicBezTo>
                  <a:cubicBezTo>
                    <a:pt x="368" y="362"/>
                    <a:pt x="392" y="338"/>
                    <a:pt x="392" y="310"/>
                  </a:cubicBezTo>
                  <a:cubicBezTo>
                    <a:pt x="392" y="281"/>
                    <a:pt x="368" y="258"/>
                    <a:pt x="338" y="258"/>
                  </a:cubicBezTo>
                  <a:cubicBezTo>
                    <a:pt x="368" y="258"/>
                    <a:pt x="416" y="258"/>
                    <a:pt x="414" y="207"/>
                  </a:cubicBezTo>
                  <a:cubicBezTo>
                    <a:pt x="413" y="178"/>
                    <a:pt x="390" y="155"/>
                    <a:pt x="361" y="155"/>
                  </a:cubicBezTo>
                  <a:cubicBezTo>
                    <a:pt x="573" y="155"/>
                    <a:pt x="573" y="155"/>
                    <a:pt x="573" y="155"/>
                  </a:cubicBezTo>
                  <a:cubicBezTo>
                    <a:pt x="602" y="155"/>
                    <a:pt x="626" y="132"/>
                    <a:pt x="626" y="103"/>
                  </a:cubicBezTo>
                  <a:cubicBezTo>
                    <a:pt x="626" y="75"/>
                    <a:pt x="602" y="52"/>
                    <a:pt x="573" y="52"/>
                  </a:cubicBezTo>
                  <a:cubicBezTo>
                    <a:pt x="260" y="52"/>
                    <a:pt x="260" y="52"/>
                    <a:pt x="260" y="52"/>
                  </a:cubicBezTo>
                  <a:cubicBezTo>
                    <a:pt x="260" y="23"/>
                    <a:pt x="236" y="0"/>
                    <a:pt x="207" y="0"/>
                  </a:cubicBezTo>
                  <a:cubicBezTo>
                    <a:pt x="102" y="0"/>
                    <a:pt x="102" y="0"/>
                    <a:pt x="102" y="0"/>
                  </a:cubicBezTo>
                  <a:cubicBezTo>
                    <a:pt x="72" y="0"/>
                    <a:pt x="48" y="23"/>
                    <a:pt x="48" y="52"/>
                  </a:cubicBezTo>
                  <a:cubicBezTo>
                    <a:pt x="48" y="52"/>
                    <a:pt x="48" y="53"/>
                    <a:pt x="49" y="54"/>
                  </a:cubicBezTo>
                  <a:cubicBezTo>
                    <a:pt x="21" y="60"/>
                    <a:pt x="0" y="85"/>
                    <a:pt x="0" y="113"/>
                  </a:cubicBezTo>
                  <a:cubicBezTo>
                    <a:pt x="0" y="403"/>
                    <a:pt x="0" y="403"/>
                    <a:pt x="0" y="403"/>
                  </a:cubicBezTo>
                  <a:cubicBezTo>
                    <a:pt x="0" y="437"/>
                    <a:pt x="29" y="465"/>
                    <a:pt x="65" y="465"/>
                  </a:cubicBezTo>
                  <a:cubicBezTo>
                    <a:pt x="208" y="465"/>
                    <a:pt x="208" y="465"/>
                    <a:pt x="208" y="465"/>
                  </a:cubicBezTo>
                  <a:cubicBezTo>
                    <a:pt x="244" y="465"/>
                    <a:pt x="244" y="465"/>
                    <a:pt x="244" y="465"/>
                  </a:cubicBezTo>
                  <a:cubicBezTo>
                    <a:pt x="313" y="465"/>
                    <a:pt x="313" y="465"/>
                    <a:pt x="313" y="465"/>
                  </a:cubicBezTo>
                  <a:cubicBezTo>
                    <a:pt x="342" y="465"/>
                    <a:pt x="366" y="442"/>
                    <a:pt x="366" y="413"/>
                  </a:cubicBez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3" name="Rectangle 6">
              <a:extLst>
                <a:ext uri="{FF2B5EF4-FFF2-40B4-BE49-F238E27FC236}">
                  <a16:creationId xmlns:a16="http://schemas.microsoft.com/office/drawing/2014/main" id="{6D0B6BE8-E60C-4F98-9394-0FEC9850BAB6}"/>
                </a:ext>
              </a:extLst>
            </p:cNvPr>
            <p:cNvSpPr>
              <a:spLocks noChangeArrowheads="1"/>
            </p:cNvSpPr>
            <p:nvPr/>
          </p:nvSpPr>
          <p:spPr bwMode="auto">
            <a:xfrm>
              <a:off x="869474" y="2006830"/>
              <a:ext cx="233024" cy="387886"/>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74" name="组合 73">
            <a:extLst>
              <a:ext uri="{FF2B5EF4-FFF2-40B4-BE49-F238E27FC236}">
                <a16:creationId xmlns:a16="http://schemas.microsoft.com/office/drawing/2014/main" id="{B938A199-3DCC-431F-9A3B-0D787172BE7A}"/>
              </a:ext>
            </a:extLst>
          </p:cNvPr>
          <p:cNvGrpSpPr/>
          <p:nvPr/>
        </p:nvGrpSpPr>
        <p:grpSpPr>
          <a:xfrm>
            <a:off x="1521510" y="757238"/>
            <a:ext cx="5888957" cy="1305294"/>
            <a:chOff x="2807385" y="1344658"/>
            <a:chExt cx="5888957" cy="1305294"/>
          </a:xfrm>
        </p:grpSpPr>
        <p:grpSp>
          <p:nvGrpSpPr>
            <p:cNvPr id="75" name="组合 74">
              <a:extLst>
                <a:ext uri="{FF2B5EF4-FFF2-40B4-BE49-F238E27FC236}">
                  <a16:creationId xmlns:a16="http://schemas.microsoft.com/office/drawing/2014/main" id="{5D9647EC-CEB6-4E67-9E04-6D81C5723230}"/>
                </a:ext>
              </a:extLst>
            </p:cNvPr>
            <p:cNvGrpSpPr/>
            <p:nvPr/>
          </p:nvGrpSpPr>
          <p:grpSpPr>
            <a:xfrm>
              <a:off x="2807385" y="1682284"/>
              <a:ext cx="5888957" cy="882902"/>
              <a:chOff x="914536" y="1676446"/>
              <a:chExt cx="5888957" cy="882902"/>
            </a:xfrm>
          </p:grpSpPr>
          <p:sp>
            <p:nvSpPr>
              <p:cNvPr id="77" name="Rounded Rectangle 38">
                <a:extLst>
                  <a:ext uri="{FF2B5EF4-FFF2-40B4-BE49-F238E27FC236}">
                    <a16:creationId xmlns:a16="http://schemas.microsoft.com/office/drawing/2014/main" id="{E9512381-9425-47AD-A810-D849515559B6}"/>
                  </a:ext>
                </a:extLst>
              </p:cNvPr>
              <p:cNvSpPr/>
              <p:nvPr/>
            </p:nvSpPr>
            <p:spPr>
              <a:xfrm rot="16200000">
                <a:off x="3629199" y="-670243"/>
                <a:ext cx="764423" cy="5584164"/>
              </a:xfrm>
              <a:prstGeom prst="roundRect">
                <a:avLst>
                  <a:gd name="adj" fmla="val 50000"/>
                </a:avLst>
              </a:prstGeom>
              <a:solidFill>
                <a:srgbClr val="9B1E11"/>
              </a:solidFill>
              <a:ln w="12700" cap="flat" cmpd="sng" algn="ctr">
                <a:noFill/>
                <a:prstDash val="solid"/>
                <a:miter lim="800000"/>
              </a:ln>
              <a:effectLst/>
            </p:spPr>
            <p:txBody>
              <a:bodyPr rtlCol="0" anchor="ctr"/>
              <a:lstStyle/>
              <a:p>
                <a:pPr algn="ctr" defTabSz="914400">
                  <a:defRPr/>
                </a:pPr>
                <a:endParaRPr lang="en-US" sz="3200" kern="0" dirty="0">
                  <a:solidFill>
                    <a:srgbClr val="FFFFFF"/>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78" name="文本框 77">
                <a:extLst>
                  <a:ext uri="{FF2B5EF4-FFF2-40B4-BE49-F238E27FC236}">
                    <a16:creationId xmlns:a16="http://schemas.microsoft.com/office/drawing/2014/main" id="{045E9CE7-BFAC-48A9-8709-56BEE4573C80}"/>
                  </a:ext>
                </a:extLst>
              </p:cNvPr>
              <p:cNvSpPr txBox="1"/>
              <p:nvPr/>
            </p:nvSpPr>
            <p:spPr>
              <a:xfrm>
                <a:off x="1889924" y="1822986"/>
                <a:ext cx="4801314" cy="553998"/>
              </a:xfrm>
              <a:prstGeom prst="rect">
                <a:avLst/>
              </a:prstGeom>
              <a:noFill/>
            </p:spPr>
            <p:txBody>
              <a:bodyPr wrap="none" rtlCol="0">
                <a:spAutoFit/>
              </a:bodyPr>
              <a:lstStyle/>
              <a:p>
                <a:r>
                  <a:rPr lang="zh-CN" altLang="en-US" sz="3000" b="1" dirty="0">
                    <a:solidFill>
                      <a:prstClr val="white"/>
                    </a:solidFill>
                    <a:latin typeface="思源黑体 CN Heavy" panose="020B0A00000000000000" pitchFamily="34" charset="-122"/>
                    <a:ea typeface="思源黑体 CN Heavy" panose="020B0A00000000000000" pitchFamily="34" charset="-122"/>
                    <a:sym typeface="思源黑体 CN Normal" panose="020B0400000000000000" pitchFamily="34" charset="-122"/>
                  </a:rPr>
                  <a:t>不失时机抓好春季农业生产</a:t>
                </a:r>
              </a:p>
            </p:txBody>
          </p:sp>
          <p:sp>
            <p:nvSpPr>
              <p:cNvPr id="79" name="PA_圆角矩形 12">
                <a:extLst>
                  <a:ext uri="{FF2B5EF4-FFF2-40B4-BE49-F238E27FC236}">
                    <a16:creationId xmlns:a16="http://schemas.microsoft.com/office/drawing/2014/main" id="{1BFDE0F5-AC88-4D2B-87AC-2A0B4E5FB46D}"/>
                  </a:ext>
                </a:extLst>
              </p:cNvPr>
              <p:cNvSpPr>
                <a:spLocks noChangeAspect="1"/>
              </p:cNvSpPr>
              <p:nvPr>
                <p:custDataLst>
                  <p:tags r:id="rId10"/>
                </p:custDataLst>
              </p:nvPr>
            </p:nvSpPr>
            <p:spPr>
              <a:xfrm>
                <a:off x="914536" y="1676446"/>
                <a:ext cx="882902" cy="882902"/>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endParaRPr lang="zh-CN" altLang="en-US" sz="1800"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grpSp>
        <p:sp>
          <p:nvSpPr>
            <p:cNvPr id="76" name="文本框 75">
              <a:extLst>
                <a:ext uri="{FF2B5EF4-FFF2-40B4-BE49-F238E27FC236}">
                  <a16:creationId xmlns:a16="http://schemas.microsoft.com/office/drawing/2014/main" id="{4CB3A8B6-2460-40A7-AE8E-F022B552F51A}"/>
                </a:ext>
              </a:extLst>
            </p:cNvPr>
            <p:cNvSpPr txBox="1"/>
            <p:nvPr/>
          </p:nvSpPr>
          <p:spPr>
            <a:xfrm>
              <a:off x="2972618" y="1344658"/>
              <a:ext cx="609585" cy="1305294"/>
            </a:xfrm>
            <a:prstGeom prst="rect">
              <a:avLst/>
            </a:prstGeom>
            <a:noFill/>
          </p:spPr>
          <p:txBody>
            <a:bodyPr wrap="square" rtlCol="0">
              <a:spAutoFit/>
            </a:bodyPr>
            <a:lstStyle/>
            <a:p>
              <a:pPr algn="just" defTabSz="914400">
                <a:lnSpc>
                  <a:spcPct val="150000"/>
                </a:lnSpc>
              </a:pPr>
              <a:r>
                <a:rPr lang="en-US" altLang="zh-CN" sz="6000" b="1" i="1"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6</a:t>
              </a:r>
              <a:endParaRPr lang="zh-CN" altLang="en-US" sz="6000" b="1" i="1"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grpSp>
        <p:nvGrpSpPr>
          <p:cNvPr id="80" name="组合 79">
            <a:extLst>
              <a:ext uri="{FF2B5EF4-FFF2-40B4-BE49-F238E27FC236}">
                <a16:creationId xmlns:a16="http://schemas.microsoft.com/office/drawing/2014/main" id="{D7D71EB5-963F-46FC-8797-A00F02FC2FAD}"/>
              </a:ext>
            </a:extLst>
          </p:cNvPr>
          <p:cNvGrpSpPr/>
          <p:nvPr/>
        </p:nvGrpSpPr>
        <p:grpSpPr>
          <a:xfrm>
            <a:off x="-147975" y="2825981"/>
            <a:ext cx="4166296" cy="2829785"/>
            <a:chOff x="7067195" y="1921398"/>
            <a:chExt cx="5099171" cy="3463402"/>
          </a:xfrm>
        </p:grpSpPr>
        <p:grpSp>
          <p:nvGrpSpPr>
            <p:cNvPr id="81" name="组合 4">
              <a:extLst>
                <a:ext uri="{FF2B5EF4-FFF2-40B4-BE49-F238E27FC236}">
                  <a16:creationId xmlns:a16="http://schemas.microsoft.com/office/drawing/2014/main" id="{D0020362-C4C2-4CEE-81EF-5D73338F9572}"/>
                </a:ext>
              </a:extLst>
            </p:cNvPr>
            <p:cNvGrpSpPr/>
            <p:nvPr/>
          </p:nvGrpSpPr>
          <p:grpSpPr bwMode="auto">
            <a:xfrm>
              <a:off x="7067195" y="1921398"/>
              <a:ext cx="5099171" cy="3463402"/>
              <a:chOff x="0" y="0"/>
              <a:chExt cx="5623072" cy="3649932"/>
            </a:xfrm>
          </p:grpSpPr>
          <p:sp>
            <p:nvSpPr>
              <p:cNvPr id="83" name="Rectangle 6">
                <a:extLst>
                  <a:ext uri="{FF2B5EF4-FFF2-40B4-BE49-F238E27FC236}">
                    <a16:creationId xmlns:a16="http://schemas.microsoft.com/office/drawing/2014/main" id="{3B913A8D-5CAF-473B-B477-FDAB33E70EF0}"/>
                  </a:ext>
                </a:extLst>
              </p:cNvPr>
              <p:cNvSpPr>
                <a:spLocks noChangeArrowheads="1"/>
              </p:cNvSpPr>
              <p:nvPr/>
            </p:nvSpPr>
            <p:spPr bwMode="auto">
              <a:xfrm>
                <a:off x="1781863" y="154881"/>
                <a:ext cx="2190251" cy="3135610"/>
              </a:xfrm>
              <a:prstGeom prst="rect">
                <a:avLst/>
              </a:prstGeom>
              <a:solidFill>
                <a:srgbClr val="7F4A2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84" name="Rectangle 7">
                <a:extLst>
                  <a:ext uri="{FF2B5EF4-FFF2-40B4-BE49-F238E27FC236}">
                    <a16:creationId xmlns:a16="http://schemas.microsoft.com/office/drawing/2014/main" id="{53FF6F1B-E3D4-4203-9660-B7AA98483AB7}"/>
                  </a:ext>
                </a:extLst>
              </p:cNvPr>
              <p:cNvSpPr>
                <a:spLocks noChangeArrowheads="1"/>
              </p:cNvSpPr>
              <p:nvPr/>
            </p:nvSpPr>
            <p:spPr bwMode="auto">
              <a:xfrm>
                <a:off x="1935283" y="412042"/>
                <a:ext cx="1883411" cy="267242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85" name="Rectangle 8">
                <a:extLst>
                  <a:ext uri="{FF2B5EF4-FFF2-40B4-BE49-F238E27FC236}">
                    <a16:creationId xmlns:a16="http://schemas.microsoft.com/office/drawing/2014/main" id="{041B31A3-9129-42E7-92A3-0A04984B44C8}"/>
                  </a:ext>
                </a:extLst>
              </p:cNvPr>
              <p:cNvSpPr>
                <a:spLocks noChangeArrowheads="1"/>
              </p:cNvSpPr>
              <p:nvPr/>
            </p:nvSpPr>
            <p:spPr bwMode="auto">
              <a:xfrm>
                <a:off x="2036102" y="616602"/>
                <a:ext cx="815317" cy="720343"/>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86" name="Rectangle 9">
                <a:extLst>
                  <a:ext uri="{FF2B5EF4-FFF2-40B4-BE49-F238E27FC236}">
                    <a16:creationId xmlns:a16="http://schemas.microsoft.com/office/drawing/2014/main" id="{8FFE359D-3254-4C50-A111-A449A5E835BD}"/>
                  </a:ext>
                </a:extLst>
              </p:cNvPr>
              <p:cNvSpPr>
                <a:spLocks noChangeArrowheads="1"/>
              </p:cNvSpPr>
              <p:nvPr/>
            </p:nvSpPr>
            <p:spPr bwMode="auto">
              <a:xfrm>
                <a:off x="2443760" y="1645246"/>
                <a:ext cx="1272654" cy="463182"/>
              </a:xfrm>
              <a:prstGeom prst="rect">
                <a:avLst/>
              </a:prstGeom>
              <a:solidFill>
                <a:srgbClr val="FEFDF8"/>
              </a:solidFill>
              <a:ln w="9525">
                <a:solidFill>
                  <a:srgbClr val="000000"/>
                </a:solidFill>
                <a:miter lim="800000"/>
              </a:ln>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87" name="Rectangle 10">
                <a:extLst>
                  <a:ext uri="{FF2B5EF4-FFF2-40B4-BE49-F238E27FC236}">
                    <a16:creationId xmlns:a16="http://schemas.microsoft.com/office/drawing/2014/main" id="{F6BF8C94-268E-4B10-BA18-11B1C0E016C9}"/>
                  </a:ext>
                </a:extLst>
              </p:cNvPr>
              <p:cNvSpPr>
                <a:spLocks noChangeArrowheads="1"/>
              </p:cNvSpPr>
              <p:nvPr/>
            </p:nvSpPr>
            <p:spPr bwMode="auto">
              <a:xfrm>
                <a:off x="2953699" y="616602"/>
                <a:ext cx="762716" cy="5260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88" name="Rectangle 11">
                <a:extLst>
                  <a:ext uri="{FF2B5EF4-FFF2-40B4-BE49-F238E27FC236}">
                    <a16:creationId xmlns:a16="http://schemas.microsoft.com/office/drawing/2014/main" id="{1CE56C5A-6256-4898-9416-1CB559367C30}"/>
                  </a:ext>
                </a:extLst>
              </p:cNvPr>
              <p:cNvSpPr>
                <a:spLocks noChangeArrowheads="1"/>
              </p:cNvSpPr>
              <p:nvPr/>
            </p:nvSpPr>
            <p:spPr bwMode="auto">
              <a:xfrm>
                <a:off x="2953699" y="771483"/>
                <a:ext cx="762716" cy="5114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89" name="Rectangle 12">
                <a:extLst>
                  <a:ext uri="{FF2B5EF4-FFF2-40B4-BE49-F238E27FC236}">
                    <a16:creationId xmlns:a16="http://schemas.microsoft.com/office/drawing/2014/main" id="{870511F5-4A19-428C-979C-D8905031D691}"/>
                  </a:ext>
                </a:extLst>
              </p:cNvPr>
              <p:cNvSpPr>
                <a:spLocks noChangeArrowheads="1"/>
              </p:cNvSpPr>
              <p:nvPr/>
            </p:nvSpPr>
            <p:spPr bwMode="auto">
              <a:xfrm>
                <a:off x="2953699" y="873763"/>
                <a:ext cx="762716" cy="5114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90" name="Rectangle 13">
                <a:extLst>
                  <a:ext uri="{FF2B5EF4-FFF2-40B4-BE49-F238E27FC236}">
                    <a16:creationId xmlns:a16="http://schemas.microsoft.com/office/drawing/2014/main" id="{D336EF29-DAB2-4822-9065-7EE21A4F864E}"/>
                  </a:ext>
                </a:extLst>
              </p:cNvPr>
              <p:cNvSpPr>
                <a:spLocks noChangeArrowheads="1"/>
              </p:cNvSpPr>
              <p:nvPr/>
            </p:nvSpPr>
            <p:spPr bwMode="auto">
              <a:xfrm>
                <a:off x="2953699" y="1028644"/>
                <a:ext cx="762716" cy="5114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91" name="Rectangle 14">
                <a:extLst>
                  <a:ext uri="{FF2B5EF4-FFF2-40B4-BE49-F238E27FC236}">
                    <a16:creationId xmlns:a16="http://schemas.microsoft.com/office/drawing/2014/main" id="{2EF2B711-6C6D-4815-BB55-5CEFB6D13275}"/>
                  </a:ext>
                </a:extLst>
              </p:cNvPr>
              <p:cNvSpPr>
                <a:spLocks noChangeArrowheads="1"/>
              </p:cNvSpPr>
              <p:nvPr/>
            </p:nvSpPr>
            <p:spPr bwMode="auto">
              <a:xfrm>
                <a:off x="2953699" y="1130924"/>
                <a:ext cx="762716" cy="5114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92" name="Rectangle 15">
                <a:extLst>
                  <a:ext uri="{FF2B5EF4-FFF2-40B4-BE49-F238E27FC236}">
                    <a16:creationId xmlns:a16="http://schemas.microsoft.com/office/drawing/2014/main" id="{18FAC766-C14F-42AA-ACCA-E254540E02AC}"/>
                  </a:ext>
                </a:extLst>
              </p:cNvPr>
              <p:cNvSpPr>
                <a:spLocks noChangeArrowheads="1"/>
              </p:cNvSpPr>
              <p:nvPr/>
            </p:nvSpPr>
            <p:spPr bwMode="auto">
              <a:xfrm>
                <a:off x="2953699" y="1285805"/>
                <a:ext cx="762716" cy="5114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93" name="Rectangle 16">
                <a:extLst>
                  <a:ext uri="{FF2B5EF4-FFF2-40B4-BE49-F238E27FC236}">
                    <a16:creationId xmlns:a16="http://schemas.microsoft.com/office/drawing/2014/main" id="{A546FC09-2684-4A88-9063-D122247D048D}"/>
                  </a:ext>
                </a:extLst>
              </p:cNvPr>
              <p:cNvSpPr>
                <a:spLocks noChangeArrowheads="1"/>
              </p:cNvSpPr>
              <p:nvPr/>
            </p:nvSpPr>
            <p:spPr bwMode="auto">
              <a:xfrm>
                <a:off x="2036102" y="1388085"/>
                <a:ext cx="1680313" cy="5114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94" name="Rectangle 17">
                <a:extLst>
                  <a:ext uri="{FF2B5EF4-FFF2-40B4-BE49-F238E27FC236}">
                    <a16:creationId xmlns:a16="http://schemas.microsoft.com/office/drawing/2014/main" id="{8ED51394-D510-4C6B-9213-DE1F9D67972A}"/>
                  </a:ext>
                </a:extLst>
              </p:cNvPr>
              <p:cNvSpPr>
                <a:spLocks noChangeArrowheads="1"/>
              </p:cNvSpPr>
              <p:nvPr/>
            </p:nvSpPr>
            <p:spPr bwMode="auto">
              <a:xfrm>
                <a:off x="2036102" y="1542966"/>
                <a:ext cx="815317" cy="5114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95" name="Rectangle 18">
                <a:extLst>
                  <a:ext uri="{FF2B5EF4-FFF2-40B4-BE49-F238E27FC236}">
                    <a16:creationId xmlns:a16="http://schemas.microsoft.com/office/drawing/2014/main" id="{0AD84DB4-D4E4-46F5-A98F-153D53340DEE}"/>
                  </a:ext>
                </a:extLst>
              </p:cNvPr>
              <p:cNvSpPr>
                <a:spLocks noChangeArrowheads="1"/>
              </p:cNvSpPr>
              <p:nvPr/>
            </p:nvSpPr>
            <p:spPr bwMode="auto">
              <a:xfrm>
                <a:off x="2443760" y="2210707"/>
                <a:ext cx="1272654" cy="5114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96" name="Rectangle 19">
                <a:extLst>
                  <a:ext uri="{FF2B5EF4-FFF2-40B4-BE49-F238E27FC236}">
                    <a16:creationId xmlns:a16="http://schemas.microsoft.com/office/drawing/2014/main" id="{7588D31E-08CD-4728-A712-47B827AE1AF7}"/>
                  </a:ext>
                </a:extLst>
              </p:cNvPr>
              <p:cNvSpPr>
                <a:spLocks noChangeArrowheads="1"/>
              </p:cNvSpPr>
              <p:nvPr/>
            </p:nvSpPr>
            <p:spPr bwMode="auto">
              <a:xfrm>
                <a:off x="2443760" y="2312987"/>
                <a:ext cx="1272654" cy="52601"/>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97" name="Rectangle 20">
                <a:extLst>
                  <a:ext uri="{FF2B5EF4-FFF2-40B4-BE49-F238E27FC236}">
                    <a16:creationId xmlns:a16="http://schemas.microsoft.com/office/drawing/2014/main" id="{E1B8CF5F-1AD6-401E-96A6-682DCF20FFC1}"/>
                  </a:ext>
                </a:extLst>
              </p:cNvPr>
              <p:cNvSpPr>
                <a:spLocks noChangeArrowheads="1"/>
              </p:cNvSpPr>
              <p:nvPr/>
            </p:nvSpPr>
            <p:spPr bwMode="auto">
              <a:xfrm>
                <a:off x="2443760" y="2467868"/>
                <a:ext cx="1272654" cy="5114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98" name="Rectangle 21">
                <a:extLst>
                  <a:ext uri="{FF2B5EF4-FFF2-40B4-BE49-F238E27FC236}">
                    <a16:creationId xmlns:a16="http://schemas.microsoft.com/office/drawing/2014/main" id="{84B1AAC9-0930-4716-A3C1-8241B69AA514}"/>
                  </a:ext>
                </a:extLst>
              </p:cNvPr>
              <p:cNvSpPr>
                <a:spLocks noChangeArrowheads="1"/>
              </p:cNvSpPr>
              <p:nvPr/>
            </p:nvSpPr>
            <p:spPr bwMode="auto">
              <a:xfrm>
                <a:off x="2443760" y="2570148"/>
                <a:ext cx="1272654" cy="5114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99" name="Rectangle 22">
                <a:extLst>
                  <a:ext uri="{FF2B5EF4-FFF2-40B4-BE49-F238E27FC236}">
                    <a16:creationId xmlns:a16="http://schemas.microsoft.com/office/drawing/2014/main" id="{930299C7-5C68-4EAB-B3D8-9BEB16E64D41}"/>
                  </a:ext>
                </a:extLst>
              </p:cNvPr>
              <p:cNvSpPr>
                <a:spLocks noChangeArrowheads="1"/>
              </p:cNvSpPr>
              <p:nvPr/>
            </p:nvSpPr>
            <p:spPr bwMode="auto">
              <a:xfrm>
                <a:off x="2443760" y="2725029"/>
                <a:ext cx="1272654" cy="51140"/>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00" name="Rectangle 23">
                <a:extLst>
                  <a:ext uri="{FF2B5EF4-FFF2-40B4-BE49-F238E27FC236}">
                    <a16:creationId xmlns:a16="http://schemas.microsoft.com/office/drawing/2014/main" id="{597C16AE-55DE-4D75-8D65-74F9EADBD4C8}"/>
                  </a:ext>
                </a:extLst>
              </p:cNvPr>
              <p:cNvSpPr>
                <a:spLocks noChangeArrowheads="1"/>
              </p:cNvSpPr>
              <p:nvPr/>
            </p:nvSpPr>
            <p:spPr bwMode="auto">
              <a:xfrm>
                <a:off x="2443760" y="2878449"/>
                <a:ext cx="713037" cy="146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01" name="Rectangle 24">
                <a:extLst>
                  <a:ext uri="{FF2B5EF4-FFF2-40B4-BE49-F238E27FC236}">
                    <a16:creationId xmlns:a16="http://schemas.microsoft.com/office/drawing/2014/main" id="{C3ED42FD-9C1F-41A2-87AC-95F4280F5A65}"/>
                  </a:ext>
                </a:extLst>
              </p:cNvPr>
              <p:cNvSpPr>
                <a:spLocks noChangeArrowheads="1"/>
              </p:cNvSpPr>
              <p:nvPr/>
            </p:nvSpPr>
            <p:spPr bwMode="auto">
              <a:xfrm>
                <a:off x="2189521" y="206020"/>
                <a:ext cx="1374934" cy="2060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02" name="Rectangle 25">
                <a:extLst>
                  <a:ext uri="{FF2B5EF4-FFF2-40B4-BE49-F238E27FC236}">
                    <a16:creationId xmlns:a16="http://schemas.microsoft.com/office/drawing/2014/main" id="{CE950C0D-0F19-4356-9E37-B44A3651592D}"/>
                  </a:ext>
                </a:extLst>
              </p:cNvPr>
              <p:cNvSpPr>
                <a:spLocks noChangeArrowheads="1"/>
              </p:cNvSpPr>
              <p:nvPr/>
            </p:nvSpPr>
            <p:spPr bwMode="auto">
              <a:xfrm>
                <a:off x="2189521" y="412042"/>
                <a:ext cx="1374934" cy="51140"/>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03" name="Freeform 26">
                <a:extLst>
                  <a:ext uri="{FF2B5EF4-FFF2-40B4-BE49-F238E27FC236}">
                    <a16:creationId xmlns:a16="http://schemas.microsoft.com/office/drawing/2014/main" id="{45954B00-7FEA-4BD7-B917-7D7C52606E87}"/>
                  </a:ext>
                </a:extLst>
              </p:cNvPr>
              <p:cNvSpPr/>
              <p:nvPr/>
            </p:nvSpPr>
            <p:spPr bwMode="auto">
              <a:xfrm>
                <a:off x="2494900" y="0"/>
                <a:ext cx="764177" cy="463182"/>
              </a:xfrm>
              <a:custGeom>
                <a:avLst/>
                <a:gdLst>
                  <a:gd name="T0" fmla="*/ 2147483647 w 15"/>
                  <a:gd name="T1" fmla="*/ 2147483647 h 9"/>
                  <a:gd name="T2" fmla="*/ 0 w 15"/>
                  <a:gd name="T3" fmla="*/ 2147483647 h 9"/>
                  <a:gd name="T4" fmla="*/ 0 w 15"/>
                  <a:gd name="T5" fmla="*/ 2147483647 h 9"/>
                  <a:gd name="T6" fmla="*/ 2147483647 w 15"/>
                  <a:gd name="T7" fmla="*/ 2147483647 h 9"/>
                  <a:gd name="T8" fmla="*/ 2147483647 w 15"/>
                  <a:gd name="T9" fmla="*/ 2147483647 h 9"/>
                  <a:gd name="T10" fmla="*/ 2147483647 w 15"/>
                  <a:gd name="T11" fmla="*/ 2147483647 h 9"/>
                  <a:gd name="T12" fmla="*/ 2147483647 w 15"/>
                  <a:gd name="T13" fmla="*/ 0 h 9"/>
                  <a:gd name="T14" fmla="*/ 2147483647 w 15"/>
                  <a:gd name="T15" fmla="*/ 0 h 9"/>
                  <a:gd name="T16" fmla="*/ 2147483647 w 15"/>
                  <a:gd name="T17" fmla="*/ 0 h 9"/>
                  <a:gd name="T18" fmla="*/ 2147483647 w 15"/>
                  <a:gd name="T19" fmla="*/ 0 h 9"/>
                  <a:gd name="T20" fmla="*/ 2147483647 w 15"/>
                  <a:gd name="T21" fmla="*/ 2147483647 h 9"/>
                  <a:gd name="T22" fmla="*/ 2147483647 w 15"/>
                  <a:gd name="T23" fmla="*/ 2147483647 h 9"/>
                  <a:gd name="T24" fmla="*/ 2147483647 w 15"/>
                  <a:gd name="T25" fmla="*/ 2147483647 h 9"/>
                  <a:gd name="T26" fmla="*/ 2147483647 w 15"/>
                  <a:gd name="T27" fmla="*/ 2147483647 h 9"/>
                  <a:gd name="T28" fmla="*/ 2147483647 w 15"/>
                  <a:gd name="T29" fmla="*/ 2147483647 h 9"/>
                  <a:gd name="T30" fmla="*/ 2147483647 w 15"/>
                  <a:gd name="T31" fmla="*/ 2147483647 h 9"/>
                  <a:gd name="T32" fmla="*/ 2147483647 w 15"/>
                  <a:gd name="T33" fmla="*/ 2147483647 h 9"/>
                  <a:gd name="T34" fmla="*/ 2147483647 w 15"/>
                  <a:gd name="T35" fmla="*/ 0 h 9"/>
                  <a:gd name="T36" fmla="*/ 2147483647 w 15"/>
                  <a:gd name="T37" fmla="*/ 0 h 9"/>
                  <a:gd name="T38" fmla="*/ 2147483647 w 15"/>
                  <a:gd name="T39" fmla="*/ 0 h 9"/>
                  <a:gd name="T40" fmla="*/ 2147483647 w 15"/>
                  <a:gd name="T41" fmla="*/ 0 h 9"/>
                  <a:gd name="T42" fmla="*/ 0 w 15"/>
                  <a:gd name="T43" fmla="*/ 2147483647 h 9"/>
                  <a:gd name="T44" fmla="*/ 2147483647 w 15"/>
                  <a:gd name="T45" fmla="*/ 2147483647 h 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5" h="9">
                    <a:moveTo>
                      <a:pt x="2" y="3"/>
                    </a:moveTo>
                    <a:cubicBezTo>
                      <a:pt x="0" y="9"/>
                      <a:pt x="0" y="9"/>
                      <a:pt x="0" y="9"/>
                    </a:cubicBezTo>
                    <a:cubicBezTo>
                      <a:pt x="0" y="9"/>
                      <a:pt x="0" y="9"/>
                      <a:pt x="0" y="9"/>
                    </a:cubicBezTo>
                    <a:cubicBezTo>
                      <a:pt x="2" y="2"/>
                      <a:pt x="2" y="2"/>
                      <a:pt x="2" y="2"/>
                    </a:cubicBezTo>
                    <a:cubicBezTo>
                      <a:pt x="2" y="2"/>
                      <a:pt x="2" y="2"/>
                      <a:pt x="2" y="2"/>
                    </a:cubicBezTo>
                    <a:cubicBezTo>
                      <a:pt x="2" y="2"/>
                      <a:pt x="1" y="2"/>
                      <a:pt x="1" y="1"/>
                    </a:cubicBezTo>
                    <a:cubicBezTo>
                      <a:pt x="1" y="1"/>
                      <a:pt x="1" y="0"/>
                      <a:pt x="2" y="0"/>
                    </a:cubicBezTo>
                    <a:cubicBezTo>
                      <a:pt x="13" y="0"/>
                      <a:pt x="13" y="0"/>
                      <a:pt x="13" y="0"/>
                    </a:cubicBezTo>
                    <a:cubicBezTo>
                      <a:pt x="13" y="0"/>
                      <a:pt x="13" y="0"/>
                      <a:pt x="13" y="0"/>
                    </a:cubicBezTo>
                    <a:cubicBezTo>
                      <a:pt x="13" y="0"/>
                      <a:pt x="13" y="0"/>
                      <a:pt x="13" y="0"/>
                    </a:cubicBezTo>
                    <a:cubicBezTo>
                      <a:pt x="14" y="0"/>
                      <a:pt x="14" y="1"/>
                      <a:pt x="14" y="1"/>
                    </a:cubicBezTo>
                    <a:cubicBezTo>
                      <a:pt x="14" y="2"/>
                      <a:pt x="13" y="2"/>
                      <a:pt x="13" y="2"/>
                    </a:cubicBezTo>
                    <a:cubicBezTo>
                      <a:pt x="13" y="2"/>
                      <a:pt x="13" y="2"/>
                      <a:pt x="13" y="2"/>
                    </a:cubicBezTo>
                    <a:cubicBezTo>
                      <a:pt x="15" y="9"/>
                      <a:pt x="15" y="9"/>
                      <a:pt x="15" y="9"/>
                    </a:cubicBezTo>
                    <a:cubicBezTo>
                      <a:pt x="15" y="9"/>
                      <a:pt x="15" y="9"/>
                      <a:pt x="15" y="9"/>
                    </a:cubicBezTo>
                    <a:cubicBezTo>
                      <a:pt x="14" y="3"/>
                      <a:pt x="14" y="3"/>
                      <a:pt x="14" y="3"/>
                    </a:cubicBezTo>
                    <a:cubicBezTo>
                      <a:pt x="14" y="2"/>
                      <a:pt x="15" y="2"/>
                      <a:pt x="15" y="1"/>
                    </a:cubicBezTo>
                    <a:cubicBezTo>
                      <a:pt x="15" y="1"/>
                      <a:pt x="14" y="0"/>
                      <a:pt x="13" y="0"/>
                    </a:cubicBezTo>
                    <a:cubicBezTo>
                      <a:pt x="2" y="0"/>
                      <a:pt x="2" y="0"/>
                      <a:pt x="2" y="0"/>
                    </a:cubicBezTo>
                    <a:cubicBezTo>
                      <a:pt x="2" y="0"/>
                      <a:pt x="2" y="0"/>
                      <a:pt x="2" y="0"/>
                    </a:cubicBezTo>
                    <a:cubicBezTo>
                      <a:pt x="2" y="0"/>
                      <a:pt x="2" y="0"/>
                      <a:pt x="2" y="0"/>
                    </a:cubicBezTo>
                    <a:cubicBezTo>
                      <a:pt x="1" y="0"/>
                      <a:pt x="0" y="1"/>
                      <a:pt x="0" y="1"/>
                    </a:cubicBezTo>
                    <a:cubicBezTo>
                      <a:pt x="0" y="2"/>
                      <a:pt x="1" y="2"/>
                      <a:pt x="2" y="3"/>
                    </a:cubicBez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04" name="Freeform 27">
                <a:extLst>
                  <a:ext uri="{FF2B5EF4-FFF2-40B4-BE49-F238E27FC236}">
                    <a16:creationId xmlns:a16="http://schemas.microsoft.com/office/drawing/2014/main" id="{3647373D-F62C-45EB-B744-D3040556D45B}"/>
                  </a:ext>
                </a:extLst>
              </p:cNvPr>
              <p:cNvSpPr/>
              <p:nvPr/>
            </p:nvSpPr>
            <p:spPr bwMode="auto">
              <a:xfrm>
                <a:off x="1986423" y="1234664"/>
                <a:ext cx="406197" cy="512861"/>
              </a:xfrm>
              <a:custGeom>
                <a:avLst/>
                <a:gdLst>
                  <a:gd name="T0" fmla="*/ 2147483647 w 278"/>
                  <a:gd name="T1" fmla="*/ 2147483647 h 351"/>
                  <a:gd name="T2" fmla="*/ 2147483647 w 278"/>
                  <a:gd name="T3" fmla="*/ 2147483647 h 351"/>
                  <a:gd name="T4" fmla="*/ 2147483647 w 278"/>
                  <a:gd name="T5" fmla="*/ 0 h 351"/>
                  <a:gd name="T6" fmla="*/ 0 w 278"/>
                  <a:gd name="T7" fmla="*/ 2147483647 h 351"/>
                  <a:gd name="T8" fmla="*/ 2147483647 w 278"/>
                  <a:gd name="T9" fmla="*/ 2147483647 h 351"/>
                  <a:gd name="T10" fmla="*/ 2147483647 w 278"/>
                  <a:gd name="T11" fmla="*/ 2147483647 h 351"/>
                  <a:gd name="T12" fmla="*/ 2147483647 w 278"/>
                  <a:gd name="T13" fmla="*/ 2147483647 h 35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8" h="351">
                    <a:moveTo>
                      <a:pt x="278" y="35"/>
                    </a:moveTo>
                    <a:lnTo>
                      <a:pt x="209" y="35"/>
                    </a:lnTo>
                    <a:lnTo>
                      <a:pt x="104" y="0"/>
                    </a:lnTo>
                    <a:lnTo>
                      <a:pt x="0" y="140"/>
                    </a:lnTo>
                    <a:lnTo>
                      <a:pt x="34" y="351"/>
                    </a:lnTo>
                    <a:lnTo>
                      <a:pt x="174" y="246"/>
                    </a:lnTo>
                    <a:lnTo>
                      <a:pt x="278" y="35"/>
                    </a:lnTo>
                    <a:close/>
                  </a:path>
                </a:pathLst>
              </a:custGeom>
              <a:solidFill>
                <a:srgbClr val="FAB79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05" name="Freeform 28">
                <a:extLst>
                  <a:ext uri="{FF2B5EF4-FFF2-40B4-BE49-F238E27FC236}">
                    <a16:creationId xmlns:a16="http://schemas.microsoft.com/office/drawing/2014/main" id="{7DB3718C-B57F-4824-94C4-408460BCD8F7}"/>
                  </a:ext>
                </a:extLst>
              </p:cNvPr>
              <p:cNvSpPr/>
              <p:nvPr/>
            </p:nvSpPr>
            <p:spPr bwMode="auto">
              <a:xfrm>
                <a:off x="916867" y="1285805"/>
                <a:ext cx="1578033" cy="1849806"/>
              </a:xfrm>
              <a:custGeom>
                <a:avLst/>
                <a:gdLst>
                  <a:gd name="T0" fmla="*/ 2147483647 w 1080"/>
                  <a:gd name="T1" fmla="*/ 2147483647 h 1266"/>
                  <a:gd name="T2" fmla="*/ 2147483647 w 1080"/>
                  <a:gd name="T3" fmla="*/ 2147483647 h 1266"/>
                  <a:gd name="T4" fmla="*/ 2147483647 w 1080"/>
                  <a:gd name="T5" fmla="*/ 2147483647 h 1266"/>
                  <a:gd name="T6" fmla="*/ 2147483647 w 1080"/>
                  <a:gd name="T7" fmla="*/ 2147483647 h 1266"/>
                  <a:gd name="T8" fmla="*/ 2147483647 w 1080"/>
                  <a:gd name="T9" fmla="*/ 2147483647 h 1266"/>
                  <a:gd name="T10" fmla="*/ 2147483647 w 1080"/>
                  <a:gd name="T11" fmla="*/ 2147483647 h 1266"/>
                  <a:gd name="T12" fmla="*/ 2147483647 w 1080"/>
                  <a:gd name="T13" fmla="*/ 0 h 1266"/>
                  <a:gd name="T14" fmla="*/ 2147483647 w 1080"/>
                  <a:gd name="T15" fmla="*/ 2147483647 h 1266"/>
                  <a:gd name="T16" fmla="*/ 2147483647 w 1080"/>
                  <a:gd name="T17" fmla="*/ 2147483647 h 1266"/>
                  <a:gd name="T18" fmla="*/ 2147483647 w 1080"/>
                  <a:gd name="T19" fmla="*/ 2147483647 h 1266"/>
                  <a:gd name="T20" fmla="*/ 2147483647 w 1080"/>
                  <a:gd name="T21" fmla="*/ 2147483647 h 1266"/>
                  <a:gd name="T22" fmla="*/ 2147483647 w 1080"/>
                  <a:gd name="T23" fmla="*/ 0 h 1266"/>
                  <a:gd name="T24" fmla="*/ 2147483647 w 1080"/>
                  <a:gd name="T25" fmla="*/ 0 h 1266"/>
                  <a:gd name="T26" fmla="*/ 2147483647 w 1080"/>
                  <a:gd name="T27" fmla="*/ 2147483647 h 1266"/>
                  <a:gd name="T28" fmla="*/ 0 w 1080"/>
                  <a:gd name="T29" fmla="*/ 2147483647 h 1266"/>
                  <a:gd name="T30" fmla="*/ 2147483647 w 1080"/>
                  <a:gd name="T31" fmla="*/ 2147483647 h 126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80" h="1266">
                    <a:moveTo>
                      <a:pt x="313" y="1266"/>
                    </a:moveTo>
                    <a:lnTo>
                      <a:pt x="627" y="703"/>
                    </a:lnTo>
                    <a:lnTo>
                      <a:pt x="906" y="492"/>
                    </a:lnTo>
                    <a:lnTo>
                      <a:pt x="1010" y="176"/>
                    </a:lnTo>
                    <a:lnTo>
                      <a:pt x="1080" y="105"/>
                    </a:lnTo>
                    <a:lnTo>
                      <a:pt x="1045" y="35"/>
                    </a:lnTo>
                    <a:lnTo>
                      <a:pt x="1010" y="0"/>
                    </a:lnTo>
                    <a:lnTo>
                      <a:pt x="871" y="140"/>
                    </a:lnTo>
                    <a:lnTo>
                      <a:pt x="836" y="246"/>
                    </a:lnTo>
                    <a:lnTo>
                      <a:pt x="801" y="281"/>
                    </a:lnTo>
                    <a:lnTo>
                      <a:pt x="836" y="140"/>
                    </a:lnTo>
                    <a:lnTo>
                      <a:pt x="976" y="0"/>
                    </a:lnTo>
                    <a:lnTo>
                      <a:pt x="836" y="0"/>
                    </a:lnTo>
                    <a:lnTo>
                      <a:pt x="627" y="211"/>
                    </a:lnTo>
                    <a:lnTo>
                      <a:pt x="0" y="1126"/>
                    </a:lnTo>
                    <a:lnTo>
                      <a:pt x="313" y="1266"/>
                    </a:lnTo>
                    <a:close/>
                  </a:path>
                </a:pathLst>
              </a:custGeom>
              <a:solidFill>
                <a:srgbClr val="FDD2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06" name="Freeform 29">
                <a:extLst>
                  <a:ext uri="{FF2B5EF4-FFF2-40B4-BE49-F238E27FC236}">
                    <a16:creationId xmlns:a16="http://schemas.microsoft.com/office/drawing/2014/main" id="{007D7742-4DE6-4048-8A68-CD0A69430BB9}"/>
                  </a:ext>
                </a:extLst>
              </p:cNvPr>
              <p:cNvSpPr/>
              <p:nvPr/>
            </p:nvSpPr>
            <p:spPr bwMode="auto">
              <a:xfrm>
                <a:off x="2597180" y="771483"/>
                <a:ext cx="151959" cy="206021"/>
              </a:xfrm>
              <a:custGeom>
                <a:avLst/>
                <a:gdLst>
                  <a:gd name="T0" fmla="*/ 2147483647 w 104"/>
                  <a:gd name="T1" fmla="*/ 0 h 141"/>
                  <a:gd name="T2" fmla="*/ 2147483647 w 104"/>
                  <a:gd name="T3" fmla="*/ 0 h 141"/>
                  <a:gd name="T4" fmla="*/ 2147483647 w 104"/>
                  <a:gd name="T5" fmla="*/ 0 h 141"/>
                  <a:gd name="T6" fmla="*/ 0 w 104"/>
                  <a:gd name="T7" fmla="*/ 2147483647 h 141"/>
                  <a:gd name="T8" fmla="*/ 2147483647 w 104"/>
                  <a:gd name="T9" fmla="*/ 2147483647 h 141"/>
                  <a:gd name="T10" fmla="*/ 2147483647 w 104"/>
                  <a:gd name="T11" fmla="*/ 0 h 1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4" h="141">
                    <a:moveTo>
                      <a:pt x="104" y="0"/>
                    </a:moveTo>
                    <a:lnTo>
                      <a:pt x="104" y="0"/>
                    </a:lnTo>
                    <a:lnTo>
                      <a:pt x="0" y="70"/>
                    </a:lnTo>
                    <a:lnTo>
                      <a:pt x="35" y="141"/>
                    </a:lnTo>
                    <a:lnTo>
                      <a:pt x="104" y="0"/>
                    </a:lnTo>
                    <a:close/>
                  </a:path>
                </a:pathLst>
              </a:custGeom>
              <a:solidFill>
                <a:srgbClr val="F0E5C9"/>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07" name="Freeform 30">
                <a:extLst>
                  <a:ext uri="{FF2B5EF4-FFF2-40B4-BE49-F238E27FC236}">
                    <a16:creationId xmlns:a16="http://schemas.microsoft.com/office/drawing/2014/main" id="{AEE460BC-1987-4539-960F-6343650790CB}"/>
                  </a:ext>
                </a:extLst>
              </p:cNvPr>
              <p:cNvSpPr/>
              <p:nvPr/>
            </p:nvSpPr>
            <p:spPr bwMode="auto">
              <a:xfrm>
                <a:off x="1781863" y="873763"/>
                <a:ext cx="866457" cy="977504"/>
              </a:xfrm>
              <a:custGeom>
                <a:avLst/>
                <a:gdLst>
                  <a:gd name="T0" fmla="*/ 2147483647 w 593"/>
                  <a:gd name="T1" fmla="*/ 2147483647 h 669"/>
                  <a:gd name="T2" fmla="*/ 2147483647 w 593"/>
                  <a:gd name="T3" fmla="*/ 0 h 669"/>
                  <a:gd name="T4" fmla="*/ 0 w 593"/>
                  <a:gd name="T5" fmla="*/ 2147483647 h 669"/>
                  <a:gd name="T6" fmla="*/ 2147483647 w 593"/>
                  <a:gd name="T7" fmla="*/ 2147483647 h 669"/>
                  <a:gd name="T8" fmla="*/ 2147483647 w 593"/>
                  <a:gd name="T9" fmla="*/ 2147483647 h 6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3" h="669">
                    <a:moveTo>
                      <a:pt x="593" y="35"/>
                    </a:moveTo>
                    <a:lnTo>
                      <a:pt x="558" y="0"/>
                    </a:lnTo>
                    <a:lnTo>
                      <a:pt x="0" y="634"/>
                    </a:lnTo>
                    <a:lnTo>
                      <a:pt x="35" y="669"/>
                    </a:lnTo>
                    <a:lnTo>
                      <a:pt x="593" y="35"/>
                    </a:lnTo>
                    <a:close/>
                  </a:path>
                </a:pathLst>
              </a:custGeom>
              <a:solidFill>
                <a:srgbClr val="1A1A1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08" name="Freeform 31">
                <a:extLst>
                  <a:ext uri="{FF2B5EF4-FFF2-40B4-BE49-F238E27FC236}">
                    <a16:creationId xmlns:a16="http://schemas.microsoft.com/office/drawing/2014/main" id="{263615ED-13D1-406E-8309-1A9CC33869F8}"/>
                  </a:ext>
                </a:extLst>
              </p:cNvPr>
              <p:cNvSpPr/>
              <p:nvPr/>
            </p:nvSpPr>
            <p:spPr bwMode="auto">
              <a:xfrm>
                <a:off x="1781863" y="873763"/>
                <a:ext cx="815317" cy="926364"/>
              </a:xfrm>
              <a:custGeom>
                <a:avLst/>
                <a:gdLst>
                  <a:gd name="T0" fmla="*/ 2147483647 w 558"/>
                  <a:gd name="T1" fmla="*/ 0 h 634"/>
                  <a:gd name="T2" fmla="*/ 2147483647 w 558"/>
                  <a:gd name="T3" fmla="*/ 0 h 634"/>
                  <a:gd name="T4" fmla="*/ 0 w 558"/>
                  <a:gd name="T5" fmla="*/ 2147483647 h 634"/>
                  <a:gd name="T6" fmla="*/ 0 w 558"/>
                  <a:gd name="T7" fmla="*/ 2147483647 h 634"/>
                  <a:gd name="T8" fmla="*/ 2147483647 w 558"/>
                  <a:gd name="T9" fmla="*/ 0 h 6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8" h="634">
                    <a:moveTo>
                      <a:pt x="558" y="0"/>
                    </a:moveTo>
                    <a:lnTo>
                      <a:pt x="558" y="0"/>
                    </a:lnTo>
                    <a:lnTo>
                      <a:pt x="0" y="634"/>
                    </a:lnTo>
                    <a:lnTo>
                      <a:pt x="558" y="0"/>
                    </a:lnTo>
                    <a:close/>
                  </a:path>
                </a:pathLst>
              </a:custGeom>
              <a:solidFill>
                <a:srgbClr val="DB272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09" name="Freeform 32">
                <a:extLst>
                  <a:ext uri="{FF2B5EF4-FFF2-40B4-BE49-F238E27FC236}">
                    <a16:creationId xmlns:a16="http://schemas.microsoft.com/office/drawing/2014/main" id="{EEAE1806-B411-4030-A1E2-D7C33E6862C7}"/>
                  </a:ext>
                </a:extLst>
              </p:cNvPr>
              <p:cNvSpPr/>
              <p:nvPr/>
            </p:nvSpPr>
            <p:spPr bwMode="auto">
              <a:xfrm>
                <a:off x="1833003" y="924902"/>
                <a:ext cx="815317" cy="926364"/>
              </a:xfrm>
              <a:custGeom>
                <a:avLst/>
                <a:gdLst>
                  <a:gd name="T0" fmla="*/ 2147483647 w 558"/>
                  <a:gd name="T1" fmla="*/ 0 h 634"/>
                  <a:gd name="T2" fmla="*/ 2147483647 w 558"/>
                  <a:gd name="T3" fmla="*/ 2147483647 h 634"/>
                  <a:gd name="T4" fmla="*/ 0 w 558"/>
                  <a:gd name="T5" fmla="*/ 2147483647 h 634"/>
                  <a:gd name="T6" fmla="*/ 0 w 558"/>
                  <a:gd name="T7" fmla="*/ 2147483647 h 634"/>
                  <a:gd name="T8" fmla="*/ 2147483647 w 558"/>
                  <a:gd name="T9" fmla="*/ 0 h 6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8" h="634">
                    <a:moveTo>
                      <a:pt x="558" y="0"/>
                    </a:moveTo>
                    <a:lnTo>
                      <a:pt x="558" y="36"/>
                    </a:lnTo>
                    <a:lnTo>
                      <a:pt x="0" y="634"/>
                    </a:lnTo>
                    <a:lnTo>
                      <a:pt x="558" y="0"/>
                    </a:lnTo>
                    <a:close/>
                  </a:path>
                </a:pathLst>
              </a:custGeom>
              <a:solidFill>
                <a:srgbClr val="DB2726"/>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10" name="Freeform 33">
                <a:extLst>
                  <a:ext uri="{FF2B5EF4-FFF2-40B4-BE49-F238E27FC236}">
                    <a16:creationId xmlns:a16="http://schemas.microsoft.com/office/drawing/2014/main" id="{5BEFF506-DDA3-4617-91FC-A5DBD46AF109}"/>
                  </a:ext>
                </a:extLst>
              </p:cNvPr>
              <p:cNvSpPr/>
              <p:nvPr/>
            </p:nvSpPr>
            <p:spPr bwMode="auto">
              <a:xfrm>
                <a:off x="1730723" y="1800127"/>
                <a:ext cx="102280" cy="102280"/>
              </a:xfrm>
              <a:custGeom>
                <a:avLst/>
                <a:gdLst>
                  <a:gd name="T0" fmla="*/ 2147483647 w 70"/>
                  <a:gd name="T1" fmla="*/ 2147483647 h 70"/>
                  <a:gd name="T2" fmla="*/ 2147483647 w 70"/>
                  <a:gd name="T3" fmla="*/ 0 h 70"/>
                  <a:gd name="T4" fmla="*/ 0 w 70"/>
                  <a:gd name="T5" fmla="*/ 2147483647 h 70"/>
                  <a:gd name="T6" fmla="*/ 2147483647 w 70"/>
                  <a:gd name="T7" fmla="*/ 2147483647 h 70"/>
                  <a:gd name="T8" fmla="*/ 2147483647 w 70"/>
                  <a:gd name="T9" fmla="*/ 2147483647 h 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0" h="70">
                    <a:moveTo>
                      <a:pt x="70" y="35"/>
                    </a:moveTo>
                    <a:lnTo>
                      <a:pt x="35" y="0"/>
                    </a:lnTo>
                    <a:lnTo>
                      <a:pt x="0" y="35"/>
                    </a:lnTo>
                    <a:lnTo>
                      <a:pt x="35" y="70"/>
                    </a:lnTo>
                    <a:lnTo>
                      <a:pt x="70" y="35"/>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11" name="Freeform 34">
                <a:extLst>
                  <a:ext uri="{FF2B5EF4-FFF2-40B4-BE49-F238E27FC236}">
                    <a16:creationId xmlns:a16="http://schemas.microsoft.com/office/drawing/2014/main" id="{8943AB97-4D7B-48B1-BEE3-09B3D8D9E6F6}"/>
                  </a:ext>
                </a:extLst>
              </p:cNvPr>
              <p:cNvSpPr/>
              <p:nvPr/>
            </p:nvSpPr>
            <p:spPr bwMode="auto">
              <a:xfrm>
                <a:off x="1679583" y="1851266"/>
                <a:ext cx="102280" cy="102280"/>
              </a:xfrm>
              <a:custGeom>
                <a:avLst/>
                <a:gdLst>
                  <a:gd name="T0" fmla="*/ 2147483647 w 70"/>
                  <a:gd name="T1" fmla="*/ 2147483647 h 70"/>
                  <a:gd name="T2" fmla="*/ 0 w 70"/>
                  <a:gd name="T3" fmla="*/ 2147483647 h 70"/>
                  <a:gd name="T4" fmla="*/ 2147483647 w 70"/>
                  <a:gd name="T5" fmla="*/ 0 h 70"/>
                  <a:gd name="T6" fmla="*/ 2147483647 w 70"/>
                  <a:gd name="T7" fmla="*/ 2147483647 h 70"/>
                  <a:gd name="T8" fmla="*/ 2147483647 w 70"/>
                  <a:gd name="T9" fmla="*/ 2147483647 h 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0" h="70">
                    <a:moveTo>
                      <a:pt x="35" y="70"/>
                    </a:moveTo>
                    <a:lnTo>
                      <a:pt x="0" y="35"/>
                    </a:lnTo>
                    <a:lnTo>
                      <a:pt x="35" y="0"/>
                    </a:lnTo>
                    <a:lnTo>
                      <a:pt x="70" y="35"/>
                    </a:lnTo>
                    <a:lnTo>
                      <a:pt x="35" y="70"/>
                    </a:lnTo>
                    <a:close/>
                  </a:path>
                </a:pathLst>
              </a:custGeom>
              <a:solidFill>
                <a:srgbClr val="80808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12" name="Freeform 35">
                <a:extLst>
                  <a:ext uri="{FF2B5EF4-FFF2-40B4-BE49-F238E27FC236}">
                    <a16:creationId xmlns:a16="http://schemas.microsoft.com/office/drawing/2014/main" id="{4E2E9D82-4BF7-4C5C-B31E-2B8D2DE26086}"/>
                  </a:ext>
                </a:extLst>
              </p:cNvPr>
              <p:cNvSpPr/>
              <p:nvPr/>
            </p:nvSpPr>
            <p:spPr bwMode="auto">
              <a:xfrm>
                <a:off x="2697999" y="771483"/>
                <a:ext cx="51140" cy="51140"/>
              </a:xfrm>
              <a:custGeom>
                <a:avLst/>
                <a:gdLst>
                  <a:gd name="T0" fmla="*/ 0 w 35"/>
                  <a:gd name="T1" fmla="*/ 2147483647 h 35"/>
                  <a:gd name="T2" fmla="*/ 2147483647 w 35"/>
                  <a:gd name="T3" fmla="*/ 0 h 35"/>
                  <a:gd name="T4" fmla="*/ 2147483647 w 35"/>
                  <a:gd name="T5" fmla="*/ 0 h 35"/>
                  <a:gd name="T6" fmla="*/ 2147483647 w 35"/>
                  <a:gd name="T7" fmla="*/ 0 h 35"/>
                  <a:gd name="T8" fmla="*/ 2147483647 w 35"/>
                  <a:gd name="T9" fmla="*/ 2147483647 h 35"/>
                  <a:gd name="T10" fmla="*/ 0 w 35"/>
                  <a:gd name="T11" fmla="*/ 2147483647 h 3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 h="35">
                    <a:moveTo>
                      <a:pt x="0" y="35"/>
                    </a:moveTo>
                    <a:lnTo>
                      <a:pt x="35" y="0"/>
                    </a:lnTo>
                    <a:lnTo>
                      <a:pt x="35" y="35"/>
                    </a:lnTo>
                    <a:lnTo>
                      <a:pt x="0" y="35"/>
                    </a:lnTo>
                    <a:close/>
                  </a:path>
                </a:pathLst>
              </a:custGeom>
              <a:solidFill>
                <a:srgbClr val="1C1919"/>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13" name="Freeform 36">
                <a:extLst>
                  <a:ext uri="{FF2B5EF4-FFF2-40B4-BE49-F238E27FC236}">
                    <a16:creationId xmlns:a16="http://schemas.microsoft.com/office/drawing/2014/main" id="{75DDC8C9-3F55-4D8E-9173-4FF61CC9676A}"/>
                  </a:ext>
                </a:extLst>
              </p:cNvPr>
              <p:cNvSpPr/>
              <p:nvPr/>
            </p:nvSpPr>
            <p:spPr bwMode="auto">
              <a:xfrm>
                <a:off x="916867" y="1130924"/>
                <a:ext cx="1526893" cy="1800127"/>
              </a:xfrm>
              <a:custGeom>
                <a:avLst/>
                <a:gdLst>
                  <a:gd name="T0" fmla="*/ 0 w 1045"/>
                  <a:gd name="T1" fmla="*/ 2147483647 h 1232"/>
                  <a:gd name="T2" fmla="*/ 2147483647 w 1045"/>
                  <a:gd name="T3" fmla="*/ 2147483647 h 1232"/>
                  <a:gd name="T4" fmla="*/ 2147483647 w 1045"/>
                  <a:gd name="T5" fmla="*/ 2147483647 h 1232"/>
                  <a:gd name="T6" fmla="*/ 2147483647 w 1045"/>
                  <a:gd name="T7" fmla="*/ 2147483647 h 1232"/>
                  <a:gd name="T8" fmla="*/ 2147483647 w 1045"/>
                  <a:gd name="T9" fmla="*/ 0 h 1232"/>
                  <a:gd name="T10" fmla="*/ 2147483647 w 1045"/>
                  <a:gd name="T11" fmla="*/ 0 h 1232"/>
                  <a:gd name="T12" fmla="*/ 2147483647 w 1045"/>
                  <a:gd name="T13" fmla="*/ 0 h 1232"/>
                  <a:gd name="T14" fmla="*/ 2147483647 w 1045"/>
                  <a:gd name="T15" fmla="*/ 0 h 1232"/>
                  <a:gd name="T16" fmla="*/ 2147483647 w 1045"/>
                  <a:gd name="T17" fmla="*/ 0 h 1232"/>
                  <a:gd name="T18" fmla="*/ 2147483647 w 1045"/>
                  <a:gd name="T19" fmla="*/ 2147483647 h 1232"/>
                  <a:gd name="T20" fmla="*/ 2147483647 w 1045"/>
                  <a:gd name="T21" fmla="*/ 2147483647 h 1232"/>
                  <a:gd name="T22" fmla="*/ 2147483647 w 1045"/>
                  <a:gd name="T23" fmla="*/ 2147483647 h 1232"/>
                  <a:gd name="T24" fmla="*/ 2147483647 w 1045"/>
                  <a:gd name="T25" fmla="*/ 2147483647 h 1232"/>
                  <a:gd name="T26" fmla="*/ 2147483647 w 1045"/>
                  <a:gd name="T27" fmla="*/ 2147483647 h 1232"/>
                  <a:gd name="T28" fmla="*/ 0 w 1045"/>
                  <a:gd name="T29" fmla="*/ 2147483647 h 12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045" h="1232">
                    <a:moveTo>
                      <a:pt x="0" y="1232"/>
                    </a:moveTo>
                    <a:lnTo>
                      <a:pt x="418" y="493"/>
                    </a:lnTo>
                    <a:lnTo>
                      <a:pt x="453" y="211"/>
                    </a:lnTo>
                    <a:lnTo>
                      <a:pt x="522" y="106"/>
                    </a:lnTo>
                    <a:lnTo>
                      <a:pt x="627" y="0"/>
                    </a:lnTo>
                    <a:lnTo>
                      <a:pt x="732" y="0"/>
                    </a:lnTo>
                    <a:lnTo>
                      <a:pt x="801" y="0"/>
                    </a:lnTo>
                    <a:lnTo>
                      <a:pt x="1010" y="0"/>
                    </a:lnTo>
                    <a:lnTo>
                      <a:pt x="1045" y="0"/>
                    </a:lnTo>
                    <a:lnTo>
                      <a:pt x="1010" y="71"/>
                    </a:lnTo>
                    <a:lnTo>
                      <a:pt x="941" y="106"/>
                    </a:lnTo>
                    <a:lnTo>
                      <a:pt x="906" y="106"/>
                    </a:lnTo>
                    <a:lnTo>
                      <a:pt x="766" y="211"/>
                    </a:lnTo>
                    <a:lnTo>
                      <a:pt x="557" y="422"/>
                    </a:lnTo>
                    <a:lnTo>
                      <a:pt x="0" y="1232"/>
                    </a:lnTo>
                    <a:close/>
                  </a:path>
                </a:pathLst>
              </a:custGeom>
              <a:solidFill>
                <a:srgbClr val="FDD2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14" name="Freeform 37">
                <a:extLst>
                  <a:ext uri="{FF2B5EF4-FFF2-40B4-BE49-F238E27FC236}">
                    <a16:creationId xmlns:a16="http://schemas.microsoft.com/office/drawing/2014/main" id="{EFA11867-0D97-4DDC-9ED2-81956652EE72}"/>
                  </a:ext>
                </a:extLst>
              </p:cNvPr>
              <p:cNvSpPr/>
              <p:nvPr/>
            </p:nvSpPr>
            <p:spPr bwMode="auto">
              <a:xfrm>
                <a:off x="2291801" y="1336944"/>
                <a:ext cx="151959" cy="206021"/>
              </a:xfrm>
              <a:custGeom>
                <a:avLst/>
                <a:gdLst>
                  <a:gd name="T0" fmla="*/ 2147483647 w 104"/>
                  <a:gd name="T1" fmla="*/ 0 h 141"/>
                  <a:gd name="T2" fmla="*/ 2147483647 w 104"/>
                  <a:gd name="T3" fmla="*/ 0 h 141"/>
                  <a:gd name="T4" fmla="*/ 2147483647 w 104"/>
                  <a:gd name="T5" fmla="*/ 2147483647 h 141"/>
                  <a:gd name="T6" fmla="*/ 2147483647 w 104"/>
                  <a:gd name="T7" fmla="*/ 2147483647 h 141"/>
                  <a:gd name="T8" fmla="*/ 0 w 104"/>
                  <a:gd name="T9" fmla="*/ 2147483647 h 141"/>
                  <a:gd name="T10" fmla="*/ 2147483647 w 104"/>
                  <a:gd name="T11" fmla="*/ 2147483647 h 141"/>
                  <a:gd name="T12" fmla="*/ 2147483647 w 104"/>
                  <a:gd name="T13" fmla="*/ 0 h 1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4" h="141">
                    <a:moveTo>
                      <a:pt x="35" y="0"/>
                    </a:moveTo>
                    <a:lnTo>
                      <a:pt x="104" y="0"/>
                    </a:lnTo>
                    <a:lnTo>
                      <a:pt x="104" y="70"/>
                    </a:lnTo>
                    <a:lnTo>
                      <a:pt x="69" y="141"/>
                    </a:lnTo>
                    <a:lnTo>
                      <a:pt x="0" y="105"/>
                    </a:lnTo>
                    <a:lnTo>
                      <a:pt x="35" y="35"/>
                    </a:lnTo>
                    <a:lnTo>
                      <a:pt x="35" y="0"/>
                    </a:lnTo>
                    <a:close/>
                  </a:path>
                </a:pathLst>
              </a:custGeom>
              <a:solidFill>
                <a:srgbClr val="FCF5D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15" name="Freeform 38">
                <a:extLst>
                  <a:ext uri="{FF2B5EF4-FFF2-40B4-BE49-F238E27FC236}">
                    <a16:creationId xmlns:a16="http://schemas.microsoft.com/office/drawing/2014/main" id="{AF25E030-FC06-4138-84D9-342AC07036F4}"/>
                  </a:ext>
                </a:extLst>
              </p:cNvPr>
              <p:cNvSpPr/>
              <p:nvPr/>
            </p:nvSpPr>
            <p:spPr bwMode="auto">
              <a:xfrm>
                <a:off x="2240662" y="1130924"/>
                <a:ext cx="203098" cy="51140"/>
              </a:xfrm>
              <a:custGeom>
                <a:avLst/>
                <a:gdLst>
                  <a:gd name="T0" fmla="*/ 0 w 139"/>
                  <a:gd name="T1" fmla="*/ 0 h 35"/>
                  <a:gd name="T2" fmla="*/ 0 w 139"/>
                  <a:gd name="T3" fmla="*/ 2147483647 h 35"/>
                  <a:gd name="T4" fmla="*/ 2147483647 w 139"/>
                  <a:gd name="T5" fmla="*/ 2147483647 h 35"/>
                  <a:gd name="T6" fmla="*/ 2147483647 w 139"/>
                  <a:gd name="T7" fmla="*/ 2147483647 h 35"/>
                  <a:gd name="T8" fmla="*/ 2147483647 w 139"/>
                  <a:gd name="T9" fmla="*/ 0 h 35"/>
                  <a:gd name="T10" fmla="*/ 2147483647 w 139"/>
                  <a:gd name="T11" fmla="*/ 0 h 35"/>
                  <a:gd name="T12" fmla="*/ 0 w 139"/>
                  <a:gd name="T13" fmla="*/ 0 h 3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9" h="35">
                    <a:moveTo>
                      <a:pt x="0" y="0"/>
                    </a:moveTo>
                    <a:lnTo>
                      <a:pt x="0" y="35"/>
                    </a:lnTo>
                    <a:lnTo>
                      <a:pt x="70" y="35"/>
                    </a:lnTo>
                    <a:lnTo>
                      <a:pt x="104" y="35"/>
                    </a:lnTo>
                    <a:lnTo>
                      <a:pt x="139" y="0"/>
                    </a:lnTo>
                    <a:lnTo>
                      <a:pt x="104" y="0"/>
                    </a:lnTo>
                    <a:lnTo>
                      <a:pt x="0" y="0"/>
                    </a:lnTo>
                    <a:close/>
                  </a:path>
                </a:pathLst>
              </a:custGeom>
              <a:solidFill>
                <a:srgbClr val="FCF5D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16" name="Freeform 39">
                <a:extLst>
                  <a:ext uri="{FF2B5EF4-FFF2-40B4-BE49-F238E27FC236}">
                    <a16:creationId xmlns:a16="http://schemas.microsoft.com/office/drawing/2014/main" id="{84B895FE-EA09-4C8C-AD78-871587D344CF}"/>
                  </a:ext>
                </a:extLst>
              </p:cNvPr>
              <p:cNvSpPr/>
              <p:nvPr/>
            </p:nvSpPr>
            <p:spPr bwMode="auto">
              <a:xfrm>
                <a:off x="1833003" y="1285805"/>
                <a:ext cx="407658" cy="410581"/>
              </a:xfrm>
              <a:custGeom>
                <a:avLst/>
                <a:gdLst>
                  <a:gd name="T0" fmla="*/ 0 w 279"/>
                  <a:gd name="T1" fmla="*/ 2147483647 h 281"/>
                  <a:gd name="T2" fmla="*/ 2147483647 w 279"/>
                  <a:gd name="T3" fmla="*/ 2147483647 h 281"/>
                  <a:gd name="T4" fmla="*/ 2147483647 w 279"/>
                  <a:gd name="T5" fmla="*/ 0 h 281"/>
                  <a:gd name="T6" fmla="*/ 2147483647 w 279"/>
                  <a:gd name="T7" fmla="*/ 0 h 281"/>
                  <a:gd name="T8" fmla="*/ 0 w 279"/>
                  <a:gd name="T9" fmla="*/ 2147483647 h 2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9" h="281">
                    <a:moveTo>
                      <a:pt x="0" y="281"/>
                    </a:moveTo>
                    <a:lnTo>
                      <a:pt x="139" y="35"/>
                    </a:lnTo>
                    <a:lnTo>
                      <a:pt x="174" y="0"/>
                    </a:lnTo>
                    <a:lnTo>
                      <a:pt x="279" y="0"/>
                    </a:lnTo>
                    <a:lnTo>
                      <a:pt x="0" y="281"/>
                    </a:lnTo>
                    <a:close/>
                  </a:path>
                </a:pathLst>
              </a:custGeom>
              <a:solidFill>
                <a:srgbClr val="FAB79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17" name="Freeform 40">
                <a:extLst>
                  <a:ext uri="{FF2B5EF4-FFF2-40B4-BE49-F238E27FC236}">
                    <a16:creationId xmlns:a16="http://schemas.microsoft.com/office/drawing/2014/main" id="{4915BC14-DA44-4A6A-8941-BEAD020139C4}"/>
                  </a:ext>
                </a:extLst>
              </p:cNvPr>
              <p:cNvSpPr/>
              <p:nvPr/>
            </p:nvSpPr>
            <p:spPr bwMode="auto">
              <a:xfrm>
                <a:off x="1833003" y="1542966"/>
                <a:ext cx="305378" cy="359441"/>
              </a:xfrm>
              <a:custGeom>
                <a:avLst/>
                <a:gdLst>
                  <a:gd name="T0" fmla="*/ 2147483647 w 209"/>
                  <a:gd name="T1" fmla="*/ 2147483647 h 246"/>
                  <a:gd name="T2" fmla="*/ 2147483647 w 209"/>
                  <a:gd name="T3" fmla="*/ 2147483647 h 246"/>
                  <a:gd name="T4" fmla="*/ 2147483647 w 209"/>
                  <a:gd name="T5" fmla="*/ 0 h 246"/>
                  <a:gd name="T6" fmla="*/ 0 w 209"/>
                  <a:gd name="T7" fmla="*/ 2147483647 h 246"/>
                  <a:gd name="T8" fmla="*/ 2147483647 w 209"/>
                  <a:gd name="T9" fmla="*/ 2147483647 h 2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9" h="246">
                    <a:moveTo>
                      <a:pt x="105" y="211"/>
                    </a:moveTo>
                    <a:lnTo>
                      <a:pt x="209" y="105"/>
                    </a:lnTo>
                    <a:lnTo>
                      <a:pt x="209" y="0"/>
                    </a:lnTo>
                    <a:lnTo>
                      <a:pt x="0" y="246"/>
                    </a:lnTo>
                    <a:lnTo>
                      <a:pt x="105" y="211"/>
                    </a:lnTo>
                    <a:close/>
                  </a:path>
                </a:pathLst>
              </a:custGeom>
              <a:solidFill>
                <a:srgbClr val="FAB79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18" name="Freeform 41">
                <a:extLst>
                  <a:ext uri="{FF2B5EF4-FFF2-40B4-BE49-F238E27FC236}">
                    <a16:creationId xmlns:a16="http://schemas.microsoft.com/office/drawing/2014/main" id="{56A4179B-BA4F-434D-95B4-D8A7FAE41501}"/>
                  </a:ext>
                </a:extLst>
              </p:cNvPr>
              <p:cNvSpPr/>
              <p:nvPr/>
            </p:nvSpPr>
            <p:spPr bwMode="auto">
              <a:xfrm>
                <a:off x="916867" y="1439224"/>
                <a:ext cx="713037" cy="1542966"/>
              </a:xfrm>
              <a:custGeom>
                <a:avLst/>
                <a:gdLst>
                  <a:gd name="T0" fmla="*/ 2147483647 w 488"/>
                  <a:gd name="T1" fmla="*/ 0 h 1056"/>
                  <a:gd name="T2" fmla="*/ 2147483647 w 488"/>
                  <a:gd name="T3" fmla="*/ 2147483647 h 1056"/>
                  <a:gd name="T4" fmla="*/ 2147483647 w 488"/>
                  <a:gd name="T5" fmla="*/ 2147483647 h 1056"/>
                  <a:gd name="T6" fmla="*/ 0 w 488"/>
                  <a:gd name="T7" fmla="*/ 2147483647 h 1056"/>
                  <a:gd name="T8" fmla="*/ 2147483647 w 488"/>
                  <a:gd name="T9" fmla="*/ 2147483647 h 1056"/>
                  <a:gd name="T10" fmla="*/ 2147483647 w 488"/>
                  <a:gd name="T11" fmla="*/ 0 h 10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88" h="1056">
                    <a:moveTo>
                      <a:pt x="453" y="0"/>
                    </a:moveTo>
                    <a:lnTo>
                      <a:pt x="488" y="387"/>
                    </a:lnTo>
                    <a:lnTo>
                      <a:pt x="104" y="1056"/>
                    </a:lnTo>
                    <a:lnTo>
                      <a:pt x="0" y="1021"/>
                    </a:lnTo>
                    <a:lnTo>
                      <a:pt x="418" y="282"/>
                    </a:lnTo>
                    <a:lnTo>
                      <a:pt x="453" y="0"/>
                    </a:lnTo>
                    <a:close/>
                  </a:path>
                </a:pathLst>
              </a:custGeom>
              <a:solidFill>
                <a:srgbClr val="FAB79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19" name="Freeform 42">
                <a:extLst>
                  <a:ext uri="{FF2B5EF4-FFF2-40B4-BE49-F238E27FC236}">
                    <a16:creationId xmlns:a16="http://schemas.microsoft.com/office/drawing/2014/main" id="{F054B54D-7521-445B-A02E-D2E7653F9498}"/>
                  </a:ext>
                </a:extLst>
              </p:cNvPr>
              <p:cNvSpPr/>
              <p:nvPr/>
            </p:nvSpPr>
            <p:spPr bwMode="auto">
              <a:xfrm>
                <a:off x="1781863" y="1594105"/>
                <a:ext cx="610757" cy="822623"/>
              </a:xfrm>
              <a:custGeom>
                <a:avLst/>
                <a:gdLst>
                  <a:gd name="T0" fmla="*/ 2147483647 w 418"/>
                  <a:gd name="T1" fmla="*/ 0 h 563"/>
                  <a:gd name="T2" fmla="*/ 2147483647 w 418"/>
                  <a:gd name="T3" fmla="*/ 2147483647 h 563"/>
                  <a:gd name="T4" fmla="*/ 2147483647 w 418"/>
                  <a:gd name="T5" fmla="*/ 2147483647 h 563"/>
                  <a:gd name="T6" fmla="*/ 0 w 418"/>
                  <a:gd name="T7" fmla="*/ 2147483647 h 563"/>
                  <a:gd name="T8" fmla="*/ 2147483647 w 418"/>
                  <a:gd name="T9" fmla="*/ 2147483647 h 563"/>
                  <a:gd name="T10" fmla="*/ 2147483647 w 418"/>
                  <a:gd name="T11" fmla="*/ 2147483647 h 563"/>
                  <a:gd name="T12" fmla="*/ 2147483647 w 418"/>
                  <a:gd name="T13" fmla="*/ 0 h 56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18" h="563">
                    <a:moveTo>
                      <a:pt x="418" y="0"/>
                    </a:moveTo>
                    <a:lnTo>
                      <a:pt x="279" y="281"/>
                    </a:lnTo>
                    <a:lnTo>
                      <a:pt x="35" y="492"/>
                    </a:lnTo>
                    <a:lnTo>
                      <a:pt x="0" y="563"/>
                    </a:lnTo>
                    <a:lnTo>
                      <a:pt x="35" y="492"/>
                    </a:lnTo>
                    <a:lnTo>
                      <a:pt x="314" y="281"/>
                    </a:lnTo>
                    <a:lnTo>
                      <a:pt x="418" y="0"/>
                    </a:lnTo>
                    <a:close/>
                  </a:path>
                </a:pathLst>
              </a:custGeom>
              <a:solidFill>
                <a:srgbClr val="FAB79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20" name="Freeform 43">
                <a:extLst>
                  <a:ext uri="{FF2B5EF4-FFF2-40B4-BE49-F238E27FC236}">
                    <a16:creationId xmlns:a16="http://schemas.microsoft.com/office/drawing/2014/main" id="{C1FB8461-3CF1-4719-A126-190391378020}"/>
                  </a:ext>
                </a:extLst>
              </p:cNvPr>
              <p:cNvSpPr/>
              <p:nvPr/>
            </p:nvSpPr>
            <p:spPr bwMode="auto">
              <a:xfrm>
                <a:off x="1986423" y="1182063"/>
                <a:ext cx="49679" cy="154881"/>
              </a:xfrm>
              <a:custGeom>
                <a:avLst/>
                <a:gdLst>
                  <a:gd name="T0" fmla="*/ 2147483647 w 34"/>
                  <a:gd name="T1" fmla="*/ 2147483647 h 106"/>
                  <a:gd name="T2" fmla="*/ 0 w 34"/>
                  <a:gd name="T3" fmla="*/ 0 h 106"/>
                  <a:gd name="T4" fmla="*/ 2147483647 w 34"/>
                  <a:gd name="T5" fmla="*/ 2147483647 h 106"/>
                  <a:gd name="T6" fmla="*/ 2147483647 w 34"/>
                  <a:gd name="T7" fmla="*/ 2147483647 h 10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4" h="106">
                    <a:moveTo>
                      <a:pt x="34" y="106"/>
                    </a:moveTo>
                    <a:lnTo>
                      <a:pt x="0" y="0"/>
                    </a:lnTo>
                    <a:lnTo>
                      <a:pt x="34" y="106"/>
                    </a:lnTo>
                    <a:close/>
                  </a:path>
                </a:pathLst>
              </a:custGeom>
              <a:solidFill>
                <a:srgbClr val="FAB79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21" name="Freeform 44">
                <a:extLst>
                  <a:ext uri="{FF2B5EF4-FFF2-40B4-BE49-F238E27FC236}">
                    <a16:creationId xmlns:a16="http://schemas.microsoft.com/office/drawing/2014/main" id="{590CA440-D2F1-4F73-94BD-00F8BF2D11F8}"/>
                  </a:ext>
                </a:extLst>
              </p:cNvPr>
              <p:cNvSpPr/>
              <p:nvPr/>
            </p:nvSpPr>
            <p:spPr bwMode="auto">
              <a:xfrm>
                <a:off x="1986423" y="1800127"/>
                <a:ext cx="0" cy="153420"/>
              </a:xfrm>
              <a:custGeom>
                <a:avLst/>
                <a:gdLst>
                  <a:gd name="T0" fmla="*/ 0 h 105"/>
                  <a:gd name="T1" fmla="*/ 2147483647 h 105"/>
                  <a:gd name="T2" fmla="*/ 2147483647 h 105"/>
                  <a:gd name="T3" fmla="*/ 0 h 105"/>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05">
                    <a:moveTo>
                      <a:pt x="0" y="0"/>
                    </a:moveTo>
                    <a:lnTo>
                      <a:pt x="0" y="105"/>
                    </a:lnTo>
                    <a:lnTo>
                      <a:pt x="0" y="35"/>
                    </a:lnTo>
                    <a:lnTo>
                      <a:pt x="0" y="0"/>
                    </a:lnTo>
                    <a:close/>
                  </a:path>
                </a:pathLst>
              </a:custGeom>
              <a:solidFill>
                <a:srgbClr val="FAB79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22" name="Freeform 45">
                <a:extLst>
                  <a:ext uri="{FF2B5EF4-FFF2-40B4-BE49-F238E27FC236}">
                    <a16:creationId xmlns:a16="http://schemas.microsoft.com/office/drawing/2014/main" id="{16004086-53A7-4F20-8566-D6A98A53A9B1}"/>
                  </a:ext>
                </a:extLst>
              </p:cNvPr>
              <p:cNvSpPr/>
              <p:nvPr/>
            </p:nvSpPr>
            <p:spPr bwMode="auto">
              <a:xfrm>
                <a:off x="3666736" y="1079783"/>
                <a:ext cx="1221515" cy="1953547"/>
              </a:xfrm>
              <a:custGeom>
                <a:avLst/>
                <a:gdLst>
                  <a:gd name="T0" fmla="*/ 2147483647 w 836"/>
                  <a:gd name="T1" fmla="*/ 2147483647 h 1337"/>
                  <a:gd name="T2" fmla="*/ 2147483647 w 836"/>
                  <a:gd name="T3" fmla="*/ 2147483647 h 1337"/>
                  <a:gd name="T4" fmla="*/ 2147483647 w 836"/>
                  <a:gd name="T5" fmla="*/ 2147483647 h 1337"/>
                  <a:gd name="T6" fmla="*/ 2147483647 w 836"/>
                  <a:gd name="T7" fmla="*/ 2147483647 h 1337"/>
                  <a:gd name="T8" fmla="*/ 2147483647 w 836"/>
                  <a:gd name="T9" fmla="*/ 2147483647 h 1337"/>
                  <a:gd name="T10" fmla="*/ 2147483647 w 836"/>
                  <a:gd name="T11" fmla="*/ 2147483647 h 1337"/>
                  <a:gd name="T12" fmla="*/ 2147483647 w 836"/>
                  <a:gd name="T13" fmla="*/ 2147483647 h 1337"/>
                  <a:gd name="T14" fmla="*/ 2147483647 w 836"/>
                  <a:gd name="T15" fmla="*/ 2147483647 h 1337"/>
                  <a:gd name="T16" fmla="*/ 2147483647 w 836"/>
                  <a:gd name="T17" fmla="*/ 2147483647 h 1337"/>
                  <a:gd name="T18" fmla="*/ 2147483647 w 836"/>
                  <a:gd name="T19" fmla="*/ 0 h 1337"/>
                  <a:gd name="T20" fmla="*/ 2147483647 w 836"/>
                  <a:gd name="T21" fmla="*/ 2147483647 h 1337"/>
                  <a:gd name="T22" fmla="*/ 2147483647 w 836"/>
                  <a:gd name="T23" fmla="*/ 2147483647 h 1337"/>
                  <a:gd name="T24" fmla="*/ 2147483647 w 836"/>
                  <a:gd name="T25" fmla="*/ 2147483647 h 1337"/>
                  <a:gd name="T26" fmla="*/ 2147483647 w 836"/>
                  <a:gd name="T27" fmla="*/ 2147483647 h 1337"/>
                  <a:gd name="T28" fmla="*/ 2147483647 w 836"/>
                  <a:gd name="T29" fmla="*/ 2147483647 h 1337"/>
                  <a:gd name="T30" fmla="*/ 2147483647 w 836"/>
                  <a:gd name="T31" fmla="*/ 2147483647 h 1337"/>
                  <a:gd name="T32" fmla="*/ 0 w 836"/>
                  <a:gd name="T33" fmla="*/ 2147483647 h 1337"/>
                  <a:gd name="T34" fmla="*/ 2147483647 w 836"/>
                  <a:gd name="T35" fmla="*/ 2147483647 h 133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36" h="1337">
                    <a:moveTo>
                      <a:pt x="34" y="317"/>
                    </a:moveTo>
                    <a:lnTo>
                      <a:pt x="69" y="563"/>
                    </a:lnTo>
                    <a:lnTo>
                      <a:pt x="104" y="704"/>
                    </a:lnTo>
                    <a:lnTo>
                      <a:pt x="244" y="809"/>
                    </a:lnTo>
                    <a:lnTo>
                      <a:pt x="522" y="1337"/>
                    </a:lnTo>
                    <a:lnTo>
                      <a:pt x="836" y="1196"/>
                    </a:lnTo>
                    <a:lnTo>
                      <a:pt x="522" y="704"/>
                    </a:lnTo>
                    <a:lnTo>
                      <a:pt x="487" y="246"/>
                    </a:lnTo>
                    <a:lnTo>
                      <a:pt x="453" y="176"/>
                    </a:lnTo>
                    <a:lnTo>
                      <a:pt x="209" y="0"/>
                    </a:lnTo>
                    <a:lnTo>
                      <a:pt x="209" y="352"/>
                    </a:lnTo>
                    <a:lnTo>
                      <a:pt x="209" y="387"/>
                    </a:lnTo>
                    <a:lnTo>
                      <a:pt x="174" y="176"/>
                    </a:lnTo>
                    <a:lnTo>
                      <a:pt x="69" y="35"/>
                    </a:lnTo>
                    <a:lnTo>
                      <a:pt x="34" y="70"/>
                    </a:lnTo>
                    <a:lnTo>
                      <a:pt x="0" y="211"/>
                    </a:lnTo>
                    <a:lnTo>
                      <a:pt x="34" y="317"/>
                    </a:lnTo>
                    <a:close/>
                  </a:path>
                </a:pathLst>
              </a:custGeom>
              <a:solidFill>
                <a:srgbClr val="FDD2A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23" name="Freeform 46">
                <a:extLst>
                  <a:ext uri="{FF2B5EF4-FFF2-40B4-BE49-F238E27FC236}">
                    <a16:creationId xmlns:a16="http://schemas.microsoft.com/office/drawing/2014/main" id="{6998BB42-9A6D-43C2-83B1-604C9F8A6A18}"/>
                  </a:ext>
                </a:extLst>
              </p:cNvPr>
              <p:cNvSpPr/>
              <p:nvPr/>
            </p:nvSpPr>
            <p:spPr bwMode="auto">
              <a:xfrm>
                <a:off x="3716415" y="1182063"/>
                <a:ext cx="153419" cy="154881"/>
              </a:xfrm>
              <a:custGeom>
                <a:avLst/>
                <a:gdLst>
                  <a:gd name="T0" fmla="*/ 0 w 105"/>
                  <a:gd name="T1" fmla="*/ 2147483647 h 106"/>
                  <a:gd name="T2" fmla="*/ 2147483647 w 105"/>
                  <a:gd name="T3" fmla="*/ 2147483647 h 106"/>
                  <a:gd name="T4" fmla="*/ 2147483647 w 105"/>
                  <a:gd name="T5" fmla="*/ 0 h 106"/>
                  <a:gd name="T6" fmla="*/ 0 w 105"/>
                  <a:gd name="T7" fmla="*/ 0 h 106"/>
                  <a:gd name="T8" fmla="*/ 0 w 105"/>
                  <a:gd name="T9" fmla="*/ 2147483647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5" h="106">
                    <a:moveTo>
                      <a:pt x="0" y="106"/>
                    </a:moveTo>
                    <a:lnTo>
                      <a:pt x="105" y="71"/>
                    </a:lnTo>
                    <a:lnTo>
                      <a:pt x="35" y="0"/>
                    </a:lnTo>
                    <a:lnTo>
                      <a:pt x="0" y="0"/>
                    </a:lnTo>
                    <a:lnTo>
                      <a:pt x="0" y="106"/>
                    </a:lnTo>
                    <a:close/>
                  </a:path>
                </a:pathLst>
              </a:custGeom>
              <a:solidFill>
                <a:srgbClr val="FCF5D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24" name="Freeform 47">
                <a:extLst>
                  <a:ext uri="{FF2B5EF4-FFF2-40B4-BE49-F238E27FC236}">
                    <a16:creationId xmlns:a16="http://schemas.microsoft.com/office/drawing/2014/main" id="{D92A36D2-F041-4E2A-99B2-4603179AB465}"/>
                  </a:ext>
                </a:extLst>
              </p:cNvPr>
              <p:cNvSpPr/>
              <p:nvPr/>
            </p:nvSpPr>
            <p:spPr bwMode="auto">
              <a:xfrm>
                <a:off x="4072934" y="1130924"/>
                <a:ext cx="815317" cy="1747526"/>
              </a:xfrm>
              <a:custGeom>
                <a:avLst/>
                <a:gdLst>
                  <a:gd name="T0" fmla="*/ 2147483647 w 558"/>
                  <a:gd name="T1" fmla="*/ 2147483647 h 1196"/>
                  <a:gd name="T2" fmla="*/ 2147483647 w 558"/>
                  <a:gd name="T3" fmla="*/ 2147483647 h 1196"/>
                  <a:gd name="T4" fmla="*/ 2147483647 w 558"/>
                  <a:gd name="T5" fmla="*/ 2147483647 h 1196"/>
                  <a:gd name="T6" fmla="*/ 0 w 558"/>
                  <a:gd name="T7" fmla="*/ 0 h 1196"/>
                  <a:gd name="T8" fmla="*/ 2147483647 w 558"/>
                  <a:gd name="T9" fmla="*/ 2147483647 h 1196"/>
                  <a:gd name="T10" fmla="*/ 2147483647 w 558"/>
                  <a:gd name="T11" fmla="*/ 2147483647 h 1196"/>
                  <a:gd name="T12" fmla="*/ 2147483647 w 558"/>
                  <a:gd name="T13" fmla="*/ 2147483647 h 1196"/>
                  <a:gd name="T14" fmla="*/ 2147483647 w 558"/>
                  <a:gd name="T15" fmla="*/ 2147483647 h 119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58" h="1196">
                    <a:moveTo>
                      <a:pt x="488" y="1196"/>
                    </a:moveTo>
                    <a:lnTo>
                      <a:pt x="140" y="633"/>
                    </a:lnTo>
                    <a:lnTo>
                      <a:pt x="105" y="211"/>
                    </a:lnTo>
                    <a:lnTo>
                      <a:pt x="0" y="0"/>
                    </a:lnTo>
                    <a:lnTo>
                      <a:pt x="140" y="211"/>
                    </a:lnTo>
                    <a:lnTo>
                      <a:pt x="244" y="669"/>
                    </a:lnTo>
                    <a:lnTo>
                      <a:pt x="558" y="1161"/>
                    </a:lnTo>
                    <a:lnTo>
                      <a:pt x="488" y="1196"/>
                    </a:lnTo>
                    <a:close/>
                  </a:path>
                </a:pathLst>
              </a:custGeom>
              <a:solidFill>
                <a:srgbClr val="FAB79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25" name="Freeform 48">
                <a:extLst>
                  <a:ext uri="{FF2B5EF4-FFF2-40B4-BE49-F238E27FC236}">
                    <a16:creationId xmlns:a16="http://schemas.microsoft.com/office/drawing/2014/main" id="{1FE27E8A-9AB8-4942-AF48-0F0F852581B7}"/>
                  </a:ext>
                </a:extLst>
              </p:cNvPr>
              <p:cNvSpPr/>
              <p:nvPr/>
            </p:nvSpPr>
            <p:spPr bwMode="auto">
              <a:xfrm>
                <a:off x="3972114" y="1542966"/>
                <a:ext cx="51140" cy="359441"/>
              </a:xfrm>
              <a:custGeom>
                <a:avLst/>
                <a:gdLst>
                  <a:gd name="T0" fmla="*/ 0 w 35"/>
                  <a:gd name="T1" fmla="*/ 0 h 246"/>
                  <a:gd name="T2" fmla="*/ 2147483647 w 35"/>
                  <a:gd name="T3" fmla="*/ 2147483647 h 246"/>
                  <a:gd name="T4" fmla="*/ 2147483647 w 35"/>
                  <a:gd name="T5" fmla="*/ 2147483647 h 246"/>
                  <a:gd name="T6" fmla="*/ 0 w 35"/>
                  <a:gd name="T7" fmla="*/ 0 h 24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5" h="246">
                    <a:moveTo>
                      <a:pt x="0" y="0"/>
                    </a:moveTo>
                    <a:lnTo>
                      <a:pt x="35" y="246"/>
                    </a:lnTo>
                    <a:lnTo>
                      <a:pt x="35" y="70"/>
                    </a:lnTo>
                    <a:lnTo>
                      <a:pt x="0" y="0"/>
                    </a:lnTo>
                    <a:close/>
                  </a:path>
                </a:pathLst>
              </a:custGeom>
              <a:solidFill>
                <a:srgbClr val="FAB79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26" name="Freeform 49">
                <a:extLst>
                  <a:ext uri="{FF2B5EF4-FFF2-40B4-BE49-F238E27FC236}">
                    <a16:creationId xmlns:a16="http://schemas.microsoft.com/office/drawing/2014/main" id="{6CDB8809-2E1F-4BC7-BC6E-A48B690109A3}"/>
                  </a:ext>
                </a:extLst>
              </p:cNvPr>
              <p:cNvSpPr/>
              <p:nvPr/>
            </p:nvSpPr>
            <p:spPr bwMode="auto">
              <a:xfrm>
                <a:off x="4023255" y="2108427"/>
                <a:ext cx="661897" cy="616602"/>
              </a:xfrm>
              <a:custGeom>
                <a:avLst/>
                <a:gdLst>
                  <a:gd name="T0" fmla="*/ 2147483647 w 453"/>
                  <a:gd name="T1" fmla="*/ 2147483647 h 422"/>
                  <a:gd name="T2" fmla="*/ 2147483647 w 453"/>
                  <a:gd name="T3" fmla="*/ 0 h 422"/>
                  <a:gd name="T4" fmla="*/ 0 w 453"/>
                  <a:gd name="T5" fmla="*/ 2147483647 h 422"/>
                  <a:gd name="T6" fmla="*/ 2147483647 w 453"/>
                  <a:gd name="T7" fmla="*/ 2147483647 h 422"/>
                  <a:gd name="T8" fmla="*/ 2147483647 w 453"/>
                  <a:gd name="T9" fmla="*/ 2147483647 h 4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3" h="422">
                    <a:moveTo>
                      <a:pt x="453" y="140"/>
                    </a:moveTo>
                    <a:lnTo>
                      <a:pt x="348" y="0"/>
                    </a:lnTo>
                    <a:lnTo>
                      <a:pt x="0" y="281"/>
                    </a:lnTo>
                    <a:lnTo>
                      <a:pt x="34" y="422"/>
                    </a:lnTo>
                    <a:lnTo>
                      <a:pt x="453" y="14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27" name="任意多边形 75">
                <a:extLst>
                  <a:ext uri="{FF2B5EF4-FFF2-40B4-BE49-F238E27FC236}">
                    <a16:creationId xmlns:a16="http://schemas.microsoft.com/office/drawing/2014/main" id="{3902081E-0C00-4BDF-953A-1D1FB55D8BE9}"/>
                  </a:ext>
                </a:extLst>
              </p:cNvPr>
              <p:cNvSpPr/>
              <p:nvPr/>
            </p:nvSpPr>
            <p:spPr bwMode="auto">
              <a:xfrm>
                <a:off x="4072934" y="2312987"/>
                <a:ext cx="1550138" cy="1336945"/>
              </a:xfrm>
              <a:custGeom>
                <a:avLst/>
                <a:gdLst>
                  <a:gd name="T0" fmla="*/ 612218 w 1550138"/>
                  <a:gd name="T1" fmla="*/ 0 h 1336945"/>
                  <a:gd name="T2" fmla="*/ 1550138 w 1550138"/>
                  <a:gd name="T3" fmla="*/ 1336945 h 1336945"/>
                  <a:gd name="T4" fmla="*/ 435500 w 1550138"/>
                  <a:gd name="T5" fmla="*/ 1336945 h 1336945"/>
                  <a:gd name="T6" fmla="*/ 0 w 1550138"/>
                  <a:gd name="T7" fmla="*/ 412042 h 1336945"/>
                  <a:gd name="T8" fmla="*/ 612218 w 1550138"/>
                  <a:gd name="T9" fmla="*/ 0 h 13369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50138" h="1336945">
                    <a:moveTo>
                      <a:pt x="612218" y="0"/>
                    </a:moveTo>
                    <a:lnTo>
                      <a:pt x="1550138" y="1336945"/>
                    </a:lnTo>
                    <a:lnTo>
                      <a:pt x="435500" y="1336945"/>
                    </a:lnTo>
                    <a:lnTo>
                      <a:pt x="0" y="412042"/>
                    </a:lnTo>
                    <a:lnTo>
                      <a:pt x="612218" y="0"/>
                    </a:lnTo>
                    <a:close/>
                  </a:path>
                </a:pathLst>
              </a:custGeom>
              <a:solidFill>
                <a:srgbClr val="40404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28" name="Freeform 51">
                <a:extLst>
                  <a:ext uri="{FF2B5EF4-FFF2-40B4-BE49-F238E27FC236}">
                    <a16:creationId xmlns:a16="http://schemas.microsoft.com/office/drawing/2014/main" id="{FEC41F14-593F-41AA-8FA9-16C31213DAE7}"/>
                  </a:ext>
                </a:extLst>
              </p:cNvPr>
              <p:cNvSpPr/>
              <p:nvPr/>
            </p:nvSpPr>
            <p:spPr bwMode="auto">
              <a:xfrm>
                <a:off x="1171106" y="2055826"/>
                <a:ext cx="610757" cy="618063"/>
              </a:xfrm>
              <a:custGeom>
                <a:avLst/>
                <a:gdLst>
                  <a:gd name="T0" fmla="*/ 0 w 418"/>
                  <a:gd name="T1" fmla="*/ 2147483647 h 423"/>
                  <a:gd name="T2" fmla="*/ 2147483647 w 418"/>
                  <a:gd name="T3" fmla="*/ 0 h 423"/>
                  <a:gd name="T4" fmla="*/ 2147483647 w 418"/>
                  <a:gd name="T5" fmla="*/ 2147483647 h 423"/>
                  <a:gd name="T6" fmla="*/ 2147483647 w 418"/>
                  <a:gd name="T7" fmla="*/ 2147483647 h 423"/>
                  <a:gd name="T8" fmla="*/ 0 w 418"/>
                  <a:gd name="T9" fmla="*/ 2147483647 h 4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8" h="423">
                    <a:moveTo>
                      <a:pt x="0" y="106"/>
                    </a:moveTo>
                    <a:lnTo>
                      <a:pt x="105" y="0"/>
                    </a:lnTo>
                    <a:lnTo>
                      <a:pt x="418" y="317"/>
                    </a:lnTo>
                    <a:lnTo>
                      <a:pt x="348" y="423"/>
                    </a:lnTo>
                    <a:lnTo>
                      <a:pt x="0"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29" name="任意多边形 74">
                <a:extLst>
                  <a:ext uri="{FF2B5EF4-FFF2-40B4-BE49-F238E27FC236}">
                    <a16:creationId xmlns:a16="http://schemas.microsoft.com/office/drawing/2014/main" id="{49A02540-F715-41ED-8A3D-DB80D77EB49C}"/>
                  </a:ext>
                </a:extLst>
              </p:cNvPr>
              <p:cNvSpPr/>
              <p:nvPr/>
            </p:nvSpPr>
            <p:spPr bwMode="auto">
              <a:xfrm>
                <a:off x="0" y="2210707"/>
                <a:ext cx="1679582" cy="1439225"/>
              </a:xfrm>
              <a:custGeom>
                <a:avLst/>
                <a:gdLst>
                  <a:gd name="T0" fmla="*/ 1171105 w 1679582"/>
                  <a:gd name="T1" fmla="*/ 0 h 1439225"/>
                  <a:gd name="T2" fmla="*/ 1679582 w 1679582"/>
                  <a:gd name="T3" fmla="*/ 463182 h 1439225"/>
                  <a:gd name="T4" fmla="*/ 1077401 w 1679582"/>
                  <a:gd name="T5" fmla="*/ 1439225 h 1439225"/>
                  <a:gd name="T6" fmla="*/ 0 w 1679582"/>
                  <a:gd name="T7" fmla="*/ 1439225 h 1439225"/>
                  <a:gd name="T8" fmla="*/ 1171105 w 1679582"/>
                  <a:gd name="T9" fmla="*/ 0 h 14392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9582" h="1439225">
                    <a:moveTo>
                      <a:pt x="1171105" y="0"/>
                    </a:moveTo>
                    <a:lnTo>
                      <a:pt x="1679582" y="463182"/>
                    </a:lnTo>
                    <a:lnTo>
                      <a:pt x="1077401" y="1439225"/>
                    </a:lnTo>
                    <a:lnTo>
                      <a:pt x="0" y="1439225"/>
                    </a:lnTo>
                    <a:lnTo>
                      <a:pt x="1171105" y="0"/>
                    </a:lnTo>
                    <a:close/>
                  </a:path>
                </a:pathLst>
              </a:custGeom>
              <a:solidFill>
                <a:srgbClr val="40404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grpSp>
        <p:pic>
          <p:nvPicPr>
            <p:cNvPr id="82" name="图片 81">
              <a:extLst>
                <a:ext uri="{FF2B5EF4-FFF2-40B4-BE49-F238E27FC236}">
                  <a16:creationId xmlns:a16="http://schemas.microsoft.com/office/drawing/2014/main" id="{E19A48D6-9B05-47B7-A170-78D0F9F1842F}"/>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997350" y="2562669"/>
              <a:ext cx="236989" cy="236988"/>
            </a:xfrm>
            <a:prstGeom prst="rect">
              <a:avLst/>
            </a:prstGeom>
          </p:spPr>
        </p:pic>
      </p:grpSp>
      <p:cxnSp>
        <p:nvCxnSpPr>
          <p:cNvPr id="130" name="PA-1022197">
            <a:extLst>
              <a:ext uri="{FF2B5EF4-FFF2-40B4-BE49-F238E27FC236}">
                <a16:creationId xmlns:a16="http://schemas.microsoft.com/office/drawing/2014/main" id="{DABB67EE-4BB8-4B67-B01C-35C57252FDAE}"/>
              </a:ext>
            </a:extLst>
          </p:cNvPr>
          <p:cNvCxnSpPr/>
          <p:nvPr>
            <p:custDataLst>
              <p:tags r:id="rId1"/>
            </p:custDataLst>
          </p:nvPr>
        </p:nvCxnSpPr>
        <p:spPr>
          <a:xfrm>
            <a:off x="4079455" y="2295772"/>
            <a:ext cx="0" cy="358045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31" name="PA-1022198">
            <a:extLst>
              <a:ext uri="{FF2B5EF4-FFF2-40B4-BE49-F238E27FC236}">
                <a16:creationId xmlns:a16="http://schemas.microsoft.com/office/drawing/2014/main" id="{DF084583-7FB4-4341-9D34-417F8706A373}"/>
              </a:ext>
            </a:extLst>
          </p:cNvPr>
          <p:cNvSpPr/>
          <p:nvPr>
            <p:custDataLst>
              <p:tags r:id="rId2"/>
            </p:custDataLst>
          </p:nvPr>
        </p:nvSpPr>
        <p:spPr>
          <a:xfrm>
            <a:off x="3823695" y="2567259"/>
            <a:ext cx="511520" cy="51152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思源黑体 CN Bold" panose="020B0800000000000000" pitchFamily="34" charset="-122"/>
                <a:ea typeface="思源黑体 CN Bold" panose="020B0800000000000000" pitchFamily="34" charset="-122"/>
              </a:rPr>
              <a:t>要</a:t>
            </a:r>
          </a:p>
        </p:txBody>
      </p:sp>
      <p:sp>
        <p:nvSpPr>
          <p:cNvPr id="132" name="PA-1022200">
            <a:extLst>
              <a:ext uri="{FF2B5EF4-FFF2-40B4-BE49-F238E27FC236}">
                <a16:creationId xmlns:a16="http://schemas.microsoft.com/office/drawing/2014/main" id="{AD9626D1-6A13-4B90-8303-075D6BAB0E70}"/>
              </a:ext>
            </a:extLst>
          </p:cNvPr>
          <p:cNvSpPr/>
          <p:nvPr>
            <p:custDataLst>
              <p:tags r:id="rId3"/>
            </p:custDataLst>
          </p:nvPr>
        </p:nvSpPr>
        <p:spPr>
          <a:xfrm>
            <a:off x="4378926" y="2464929"/>
            <a:ext cx="4499956" cy="687239"/>
          </a:xfrm>
          <a:prstGeom prst="rect">
            <a:avLst/>
          </a:prstGeom>
        </p:spPr>
        <p:txBody>
          <a:bodyPr wrap="square">
            <a:spAutoFit/>
          </a:bodyPr>
          <a:lstStyle/>
          <a:p>
            <a:pPr algn="just">
              <a:lnSpc>
                <a:spcPct val="110000"/>
              </a:lnSpc>
            </a:pPr>
            <a:r>
              <a:rPr lang="zh-CN" altLang="en-US" dirty="0">
                <a:latin typeface="+mj-ea"/>
                <a:ea typeface="+mj-ea"/>
              </a:rPr>
              <a:t>抓紧解决影响春耕备耕的突出问题，组织好农资生产、流通、供应，适时开展春播。</a:t>
            </a:r>
          </a:p>
        </p:txBody>
      </p:sp>
      <p:sp>
        <p:nvSpPr>
          <p:cNvPr id="133" name="PA-1022198">
            <a:extLst>
              <a:ext uri="{FF2B5EF4-FFF2-40B4-BE49-F238E27FC236}">
                <a16:creationId xmlns:a16="http://schemas.microsoft.com/office/drawing/2014/main" id="{8D69E31A-D67D-4627-B54C-6002C484EFC3}"/>
              </a:ext>
            </a:extLst>
          </p:cNvPr>
          <p:cNvSpPr/>
          <p:nvPr>
            <p:custDataLst>
              <p:tags r:id="rId4"/>
            </p:custDataLst>
          </p:nvPr>
        </p:nvSpPr>
        <p:spPr>
          <a:xfrm>
            <a:off x="3823695" y="3390416"/>
            <a:ext cx="511520" cy="51152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思源黑体 CN Bold" panose="020B0800000000000000" pitchFamily="34" charset="-122"/>
                <a:ea typeface="思源黑体 CN Bold" panose="020B0800000000000000" pitchFamily="34" charset="-122"/>
              </a:rPr>
              <a:t>要</a:t>
            </a:r>
          </a:p>
        </p:txBody>
      </p:sp>
      <p:sp>
        <p:nvSpPr>
          <p:cNvPr id="134" name="PA-1022200">
            <a:extLst>
              <a:ext uri="{FF2B5EF4-FFF2-40B4-BE49-F238E27FC236}">
                <a16:creationId xmlns:a16="http://schemas.microsoft.com/office/drawing/2014/main" id="{EB6478E7-D1AF-4CC9-9DF0-DAEF491393E4}"/>
              </a:ext>
            </a:extLst>
          </p:cNvPr>
          <p:cNvSpPr/>
          <p:nvPr>
            <p:custDataLst>
              <p:tags r:id="rId5"/>
            </p:custDataLst>
          </p:nvPr>
        </p:nvSpPr>
        <p:spPr>
          <a:xfrm>
            <a:off x="4378926" y="3307136"/>
            <a:ext cx="4499956" cy="687239"/>
          </a:xfrm>
          <a:prstGeom prst="rect">
            <a:avLst/>
          </a:prstGeom>
        </p:spPr>
        <p:txBody>
          <a:bodyPr wrap="square">
            <a:spAutoFit/>
          </a:bodyPr>
          <a:lstStyle/>
          <a:p>
            <a:pPr algn="just">
              <a:lnSpc>
                <a:spcPct val="110000"/>
              </a:lnSpc>
            </a:pPr>
            <a:r>
              <a:rPr lang="zh-CN" altLang="en-US" dirty="0">
                <a:latin typeface="+mj-ea"/>
                <a:ea typeface="+mj-ea"/>
              </a:rPr>
              <a:t>即使是疫情最重的湖北和疫情较重的省份，也要根据实际情况组织农民开展农业生产。</a:t>
            </a:r>
          </a:p>
        </p:txBody>
      </p:sp>
      <p:sp>
        <p:nvSpPr>
          <p:cNvPr id="135" name="PA-1022198">
            <a:extLst>
              <a:ext uri="{FF2B5EF4-FFF2-40B4-BE49-F238E27FC236}">
                <a16:creationId xmlns:a16="http://schemas.microsoft.com/office/drawing/2014/main" id="{C525650F-D8AE-44BE-8031-C1EA396F7ABD}"/>
              </a:ext>
            </a:extLst>
          </p:cNvPr>
          <p:cNvSpPr/>
          <p:nvPr>
            <p:custDataLst>
              <p:tags r:id="rId6"/>
            </p:custDataLst>
          </p:nvPr>
        </p:nvSpPr>
        <p:spPr>
          <a:xfrm>
            <a:off x="3823695" y="4214606"/>
            <a:ext cx="511520" cy="51152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思源黑体 CN Bold" panose="020B0800000000000000" pitchFamily="34" charset="-122"/>
                <a:ea typeface="思源黑体 CN Bold" panose="020B0800000000000000" pitchFamily="34" charset="-122"/>
              </a:rPr>
              <a:t>要</a:t>
            </a:r>
          </a:p>
        </p:txBody>
      </p:sp>
      <p:sp>
        <p:nvSpPr>
          <p:cNvPr id="136" name="PA-1022200">
            <a:extLst>
              <a:ext uri="{FF2B5EF4-FFF2-40B4-BE49-F238E27FC236}">
                <a16:creationId xmlns:a16="http://schemas.microsoft.com/office/drawing/2014/main" id="{E6DCBA51-2C48-46F3-95A8-DC77566BDC2F}"/>
              </a:ext>
            </a:extLst>
          </p:cNvPr>
          <p:cNvSpPr/>
          <p:nvPr>
            <p:custDataLst>
              <p:tags r:id="rId7"/>
            </p:custDataLst>
          </p:nvPr>
        </p:nvSpPr>
        <p:spPr>
          <a:xfrm>
            <a:off x="4378926" y="4131326"/>
            <a:ext cx="4499956" cy="687239"/>
          </a:xfrm>
          <a:prstGeom prst="rect">
            <a:avLst/>
          </a:prstGeom>
        </p:spPr>
        <p:txBody>
          <a:bodyPr wrap="square">
            <a:spAutoFit/>
          </a:bodyPr>
          <a:lstStyle/>
          <a:p>
            <a:pPr algn="just">
              <a:lnSpc>
                <a:spcPct val="110000"/>
              </a:lnSpc>
            </a:pPr>
            <a:r>
              <a:rPr lang="zh-CN" altLang="en-US" dirty="0">
                <a:latin typeface="+mj-ea"/>
                <a:ea typeface="+mj-ea"/>
              </a:rPr>
              <a:t>农业生产场所大多在田间野外，一些不合理限制要取消，确保农业生产不误农时。</a:t>
            </a:r>
          </a:p>
        </p:txBody>
      </p:sp>
      <p:sp>
        <p:nvSpPr>
          <p:cNvPr id="137" name="PA-1022198">
            <a:extLst>
              <a:ext uri="{FF2B5EF4-FFF2-40B4-BE49-F238E27FC236}">
                <a16:creationId xmlns:a16="http://schemas.microsoft.com/office/drawing/2014/main" id="{3893A43A-B0C1-4182-A83B-F07962D4DE5B}"/>
              </a:ext>
            </a:extLst>
          </p:cNvPr>
          <p:cNvSpPr/>
          <p:nvPr>
            <p:custDataLst>
              <p:tags r:id="rId8"/>
            </p:custDataLst>
          </p:nvPr>
        </p:nvSpPr>
        <p:spPr>
          <a:xfrm>
            <a:off x="3823695" y="4986453"/>
            <a:ext cx="511520" cy="51152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思源黑体 CN Bold" panose="020B0800000000000000" pitchFamily="34" charset="-122"/>
                <a:ea typeface="思源黑体 CN Bold" panose="020B0800000000000000" pitchFamily="34" charset="-122"/>
              </a:rPr>
              <a:t>要</a:t>
            </a:r>
          </a:p>
        </p:txBody>
      </p:sp>
      <p:sp>
        <p:nvSpPr>
          <p:cNvPr id="138" name="PA-1022200">
            <a:extLst>
              <a:ext uri="{FF2B5EF4-FFF2-40B4-BE49-F238E27FC236}">
                <a16:creationId xmlns:a16="http://schemas.microsoft.com/office/drawing/2014/main" id="{A958E9FF-CD58-4B40-B753-73AF952279E8}"/>
              </a:ext>
            </a:extLst>
          </p:cNvPr>
          <p:cNvSpPr/>
          <p:nvPr>
            <p:custDataLst>
              <p:tags r:id="rId9"/>
            </p:custDataLst>
          </p:nvPr>
        </p:nvSpPr>
        <p:spPr>
          <a:xfrm>
            <a:off x="4378926" y="4903173"/>
            <a:ext cx="4499956" cy="991938"/>
          </a:xfrm>
          <a:prstGeom prst="rect">
            <a:avLst/>
          </a:prstGeom>
        </p:spPr>
        <p:txBody>
          <a:bodyPr wrap="square">
            <a:spAutoFit/>
          </a:bodyPr>
          <a:lstStyle/>
          <a:p>
            <a:pPr algn="just">
              <a:lnSpc>
                <a:spcPct val="110000"/>
              </a:lnSpc>
            </a:pPr>
            <a:r>
              <a:rPr lang="zh-CN" altLang="en-US" dirty="0">
                <a:latin typeface="+mj-ea"/>
                <a:ea typeface="+mj-ea"/>
              </a:rPr>
              <a:t>持续加强非洲猪瘟、高致病性禽流感等重大动物疫病防控，促进畜牧水产养殖业全面发展。</a:t>
            </a:r>
          </a:p>
        </p:txBody>
      </p:sp>
    </p:spTree>
    <p:extLst>
      <p:ext uri="{BB962C8B-B14F-4D97-AF65-F5344CB8AC3E}">
        <p14:creationId xmlns:p14="http://schemas.microsoft.com/office/powerpoint/2010/main" val="186324639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1031875" y="215900"/>
            <a:ext cx="7847013" cy="541338"/>
          </a:xfrm>
        </p:spPr>
        <p:txBody>
          <a:bodyPr/>
          <a:lstStyle/>
          <a:p>
            <a:r>
              <a:rPr lang="zh-CN" altLang="en-US" sz="2400" dirty="0"/>
              <a:t>关于统筹推进疫情防控和经济社会发展工作</a:t>
            </a:r>
          </a:p>
        </p:txBody>
      </p:sp>
      <p:grpSp>
        <p:nvGrpSpPr>
          <p:cNvPr id="3" name="组合 2">
            <a:extLst>
              <a:ext uri="{FF2B5EF4-FFF2-40B4-BE49-F238E27FC236}">
                <a16:creationId xmlns:a16="http://schemas.microsoft.com/office/drawing/2014/main" id="{0339B916-61A1-4F27-BE39-62368C137392}"/>
              </a:ext>
            </a:extLst>
          </p:cNvPr>
          <p:cNvGrpSpPr/>
          <p:nvPr/>
        </p:nvGrpSpPr>
        <p:grpSpPr>
          <a:xfrm>
            <a:off x="303689" y="1347063"/>
            <a:ext cx="903606" cy="461665"/>
            <a:chOff x="869474" y="1944008"/>
            <a:chExt cx="903606" cy="461665"/>
          </a:xfrm>
        </p:grpSpPr>
        <p:sp>
          <p:nvSpPr>
            <p:cNvPr id="4" name="Freeform 5">
              <a:extLst>
                <a:ext uri="{FF2B5EF4-FFF2-40B4-BE49-F238E27FC236}">
                  <a16:creationId xmlns:a16="http://schemas.microsoft.com/office/drawing/2014/main" id="{7CDF18FE-7BBF-442B-A654-F7B91D4F5EAC}"/>
                </a:ext>
              </a:extLst>
            </p:cNvPr>
            <p:cNvSpPr/>
            <p:nvPr/>
          </p:nvSpPr>
          <p:spPr bwMode="auto">
            <a:xfrm>
              <a:off x="1151440" y="1944008"/>
              <a:ext cx="621640" cy="461665"/>
            </a:xfrm>
            <a:custGeom>
              <a:avLst/>
              <a:gdLst>
                <a:gd name="T0" fmla="*/ 366 w 626"/>
                <a:gd name="T1" fmla="*/ 413 h 465"/>
                <a:gd name="T2" fmla="*/ 313 w 626"/>
                <a:gd name="T3" fmla="*/ 362 h 465"/>
                <a:gd name="T4" fmla="*/ 338 w 626"/>
                <a:gd name="T5" fmla="*/ 362 h 465"/>
                <a:gd name="T6" fmla="*/ 392 w 626"/>
                <a:gd name="T7" fmla="*/ 310 h 465"/>
                <a:gd name="T8" fmla="*/ 338 w 626"/>
                <a:gd name="T9" fmla="*/ 258 h 465"/>
                <a:gd name="T10" fmla="*/ 414 w 626"/>
                <a:gd name="T11" fmla="*/ 207 h 465"/>
                <a:gd name="T12" fmla="*/ 361 w 626"/>
                <a:gd name="T13" fmla="*/ 155 h 465"/>
                <a:gd name="T14" fmla="*/ 573 w 626"/>
                <a:gd name="T15" fmla="*/ 155 h 465"/>
                <a:gd name="T16" fmla="*/ 626 w 626"/>
                <a:gd name="T17" fmla="*/ 103 h 465"/>
                <a:gd name="T18" fmla="*/ 573 w 626"/>
                <a:gd name="T19" fmla="*/ 52 h 465"/>
                <a:gd name="T20" fmla="*/ 260 w 626"/>
                <a:gd name="T21" fmla="*/ 52 h 465"/>
                <a:gd name="T22" fmla="*/ 207 w 626"/>
                <a:gd name="T23" fmla="*/ 0 h 465"/>
                <a:gd name="T24" fmla="*/ 102 w 626"/>
                <a:gd name="T25" fmla="*/ 0 h 465"/>
                <a:gd name="T26" fmla="*/ 48 w 626"/>
                <a:gd name="T27" fmla="*/ 52 h 465"/>
                <a:gd name="T28" fmla="*/ 49 w 626"/>
                <a:gd name="T29" fmla="*/ 54 h 465"/>
                <a:gd name="T30" fmla="*/ 0 w 626"/>
                <a:gd name="T31" fmla="*/ 113 h 465"/>
                <a:gd name="T32" fmla="*/ 0 w 626"/>
                <a:gd name="T33" fmla="*/ 403 h 465"/>
                <a:gd name="T34" fmla="*/ 65 w 626"/>
                <a:gd name="T35" fmla="*/ 465 h 465"/>
                <a:gd name="T36" fmla="*/ 208 w 626"/>
                <a:gd name="T37" fmla="*/ 465 h 465"/>
                <a:gd name="T38" fmla="*/ 244 w 626"/>
                <a:gd name="T39" fmla="*/ 465 h 465"/>
                <a:gd name="T40" fmla="*/ 313 w 626"/>
                <a:gd name="T41" fmla="*/ 465 h 465"/>
                <a:gd name="T42" fmla="*/ 366 w 626"/>
                <a:gd name="T43" fmla="*/ 41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26" h="465">
                  <a:moveTo>
                    <a:pt x="366" y="413"/>
                  </a:moveTo>
                  <a:cubicBezTo>
                    <a:pt x="366" y="385"/>
                    <a:pt x="342" y="362"/>
                    <a:pt x="313" y="362"/>
                  </a:cubicBezTo>
                  <a:cubicBezTo>
                    <a:pt x="338" y="362"/>
                    <a:pt x="338" y="362"/>
                    <a:pt x="338" y="362"/>
                  </a:cubicBezTo>
                  <a:cubicBezTo>
                    <a:pt x="368" y="362"/>
                    <a:pt x="392" y="338"/>
                    <a:pt x="392" y="310"/>
                  </a:cubicBezTo>
                  <a:cubicBezTo>
                    <a:pt x="392" y="281"/>
                    <a:pt x="368" y="258"/>
                    <a:pt x="338" y="258"/>
                  </a:cubicBezTo>
                  <a:cubicBezTo>
                    <a:pt x="368" y="258"/>
                    <a:pt x="416" y="258"/>
                    <a:pt x="414" y="207"/>
                  </a:cubicBezTo>
                  <a:cubicBezTo>
                    <a:pt x="413" y="178"/>
                    <a:pt x="390" y="155"/>
                    <a:pt x="361" y="155"/>
                  </a:cubicBezTo>
                  <a:cubicBezTo>
                    <a:pt x="573" y="155"/>
                    <a:pt x="573" y="155"/>
                    <a:pt x="573" y="155"/>
                  </a:cubicBezTo>
                  <a:cubicBezTo>
                    <a:pt x="602" y="155"/>
                    <a:pt x="626" y="132"/>
                    <a:pt x="626" y="103"/>
                  </a:cubicBezTo>
                  <a:cubicBezTo>
                    <a:pt x="626" y="75"/>
                    <a:pt x="602" y="52"/>
                    <a:pt x="573" y="52"/>
                  </a:cubicBezTo>
                  <a:cubicBezTo>
                    <a:pt x="260" y="52"/>
                    <a:pt x="260" y="52"/>
                    <a:pt x="260" y="52"/>
                  </a:cubicBezTo>
                  <a:cubicBezTo>
                    <a:pt x="260" y="23"/>
                    <a:pt x="236" y="0"/>
                    <a:pt x="207" y="0"/>
                  </a:cubicBezTo>
                  <a:cubicBezTo>
                    <a:pt x="102" y="0"/>
                    <a:pt x="102" y="0"/>
                    <a:pt x="102" y="0"/>
                  </a:cubicBezTo>
                  <a:cubicBezTo>
                    <a:pt x="72" y="0"/>
                    <a:pt x="48" y="23"/>
                    <a:pt x="48" y="52"/>
                  </a:cubicBezTo>
                  <a:cubicBezTo>
                    <a:pt x="48" y="52"/>
                    <a:pt x="48" y="53"/>
                    <a:pt x="49" y="54"/>
                  </a:cubicBezTo>
                  <a:cubicBezTo>
                    <a:pt x="21" y="60"/>
                    <a:pt x="0" y="85"/>
                    <a:pt x="0" y="113"/>
                  </a:cubicBezTo>
                  <a:cubicBezTo>
                    <a:pt x="0" y="403"/>
                    <a:pt x="0" y="403"/>
                    <a:pt x="0" y="403"/>
                  </a:cubicBezTo>
                  <a:cubicBezTo>
                    <a:pt x="0" y="437"/>
                    <a:pt x="29" y="465"/>
                    <a:pt x="65" y="465"/>
                  </a:cubicBezTo>
                  <a:cubicBezTo>
                    <a:pt x="208" y="465"/>
                    <a:pt x="208" y="465"/>
                    <a:pt x="208" y="465"/>
                  </a:cubicBezTo>
                  <a:cubicBezTo>
                    <a:pt x="244" y="465"/>
                    <a:pt x="244" y="465"/>
                    <a:pt x="244" y="465"/>
                  </a:cubicBezTo>
                  <a:cubicBezTo>
                    <a:pt x="313" y="465"/>
                    <a:pt x="313" y="465"/>
                    <a:pt x="313" y="465"/>
                  </a:cubicBezTo>
                  <a:cubicBezTo>
                    <a:pt x="342" y="465"/>
                    <a:pt x="366" y="442"/>
                    <a:pt x="366" y="413"/>
                  </a:cubicBez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 name="Rectangle 6">
              <a:extLst>
                <a:ext uri="{FF2B5EF4-FFF2-40B4-BE49-F238E27FC236}">
                  <a16:creationId xmlns:a16="http://schemas.microsoft.com/office/drawing/2014/main" id="{C354E27C-CF00-49EE-9A20-C020072A9DA5}"/>
                </a:ext>
              </a:extLst>
            </p:cNvPr>
            <p:cNvSpPr>
              <a:spLocks noChangeArrowheads="1"/>
            </p:cNvSpPr>
            <p:nvPr/>
          </p:nvSpPr>
          <p:spPr bwMode="auto">
            <a:xfrm>
              <a:off x="869474" y="2006830"/>
              <a:ext cx="233024" cy="387886"/>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6" name="组合 5">
            <a:extLst>
              <a:ext uri="{FF2B5EF4-FFF2-40B4-BE49-F238E27FC236}">
                <a16:creationId xmlns:a16="http://schemas.microsoft.com/office/drawing/2014/main" id="{3BED9971-0235-403D-951D-CB173976C4B8}"/>
              </a:ext>
            </a:extLst>
          </p:cNvPr>
          <p:cNvGrpSpPr/>
          <p:nvPr/>
        </p:nvGrpSpPr>
        <p:grpSpPr>
          <a:xfrm>
            <a:off x="1460550" y="757238"/>
            <a:ext cx="5888957" cy="1305294"/>
            <a:chOff x="2807385" y="1344658"/>
            <a:chExt cx="5888957" cy="1305294"/>
          </a:xfrm>
        </p:grpSpPr>
        <p:grpSp>
          <p:nvGrpSpPr>
            <p:cNvPr id="7" name="组合 6">
              <a:extLst>
                <a:ext uri="{FF2B5EF4-FFF2-40B4-BE49-F238E27FC236}">
                  <a16:creationId xmlns:a16="http://schemas.microsoft.com/office/drawing/2014/main" id="{63AFA362-7EC6-4F2A-8C67-AF718037E4BE}"/>
                </a:ext>
              </a:extLst>
            </p:cNvPr>
            <p:cNvGrpSpPr/>
            <p:nvPr/>
          </p:nvGrpSpPr>
          <p:grpSpPr>
            <a:xfrm>
              <a:off x="2807385" y="1682284"/>
              <a:ext cx="5888957" cy="882902"/>
              <a:chOff x="914536" y="1676446"/>
              <a:chExt cx="5888957" cy="882902"/>
            </a:xfrm>
          </p:grpSpPr>
          <p:sp>
            <p:nvSpPr>
              <p:cNvPr id="9" name="Rounded Rectangle 38">
                <a:extLst>
                  <a:ext uri="{FF2B5EF4-FFF2-40B4-BE49-F238E27FC236}">
                    <a16:creationId xmlns:a16="http://schemas.microsoft.com/office/drawing/2014/main" id="{4782901F-2F1F-4AC7-AE29-F18DC079F06B}"/>
                  </a:ext>
                </a:extLst>
              </p:cNvPr>
              <p:cNvSpPr/>
              <p:nvPr/>
            </p:nvSpPr>
            <p:spPr>
              <a:xfrm rot="16200000">
                <a:off x="3629199" y="-670243"/>
                <a:ext cx="764423" cy="5584164"/>
              </a:xfrm>
              <a:prstGeom prst="roundRect">
                <a:avLst>
                  <a:gd name="adj" fmla="val 50000"/>
                </a:avLst>
              </a:prstGeom>
              <a:solidFill>
                <a:srgbClr val="9B1E11"/>
              </a:solidFill>
              <a:ln w="12700" cap="flat" cmpd="sng" algn="ctr">
                <a:noFill/>
                <a:prstDash val="solid"/>
                <a:miter lim="800000"/>
              </a:ln>
              <a:effectLst/>
            </p:spPr>
            <p:txBody>
              <a:bodyPr rtlCol="0" anchor="ctr"/>
              <a:lstStyle/>
              <a:p>
                <a:pPr algn="ctr" defTabSz="914400">
                  <a:defRPr/>
                </a:pPr>
                <a:endParaRPr lang="en-US" sz="3200" kern="0" dirty="0">
                  <a:solidFill>
                    <a:srgbClr val="FFFFFF"/>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0" name="文本框 9">
                <a:extLst>
                  <a:ext uri="{FF2B5EF4-FFF2-40B4-BE49-F238E27FC236}">
                    <a16:creationId xmlns:a16="http://schemas.microsoft.com/office/drawing/2014/main" id="{3FA39116-7807-4FB1-B72B-CED0994D4C1A}"/>
                  </a:ext>
                </a:extLst>
              </p:cNvPr>
              <p:cNvSpPr txBox="1"/>
              <p:nvPr/>
            </p:nvSpPr>
            <p:spPr>
              <a:xfrm>
                <a:off x="2528099" y="1822986"/>
                <a:ext cx="3262432" cy="553998"/>
              </a:xfrm>
              <a:prstGeom prst="rect">
                <a:avLst/>
              </a:prstGeom>
              <a:noFill/>
            </p:spPr>
            <p:txBody>
              <a:bodyPr wrap="none" rtlCol="0">
                <a:spAutoFit/>
              </a:bodyPr>
              <a:lstStyle/>
              <a:p>
                <a:r>
                  <a:rPr lang="zh-CN" altLang="en-US" sz="3000" b="1" dirty="0">
                    <a:solidFill>
                      <a:prstClr val="white"/>
                    </a:solidFill>
                    <a:latin typeface="思源黑体 CN Heavy" panose="020B0A00000000000000" pitchFamily="34" charset="-122"/>
                    <a:ea typeface="思源黑体 CN Heavy" panose="020B0A00000000000000" pitchFamily="34" charset="-122"/>
                    <a:sym typeface="思源黑体 CN Normal" panose="020B0400000000000000" pitchFamily="34" charset="-122"/>
                  </a:rPr>
                  <a:t>切实保障基本民生</a:t>
                </a:r>
              </a:p>
            </p:txBody>
          </p:sp>
          <p:sp>
            <p:nvSpPr>
              <p:cNvPr id="11" name="PA_圆角矩形 12">
                <a:extLst>
                  <a:ext uri="{FF2B5EF4-FFF2-40B4-BE49-F238E27FC236}">
                    <a16:creationId xmlns:a16="http://schemas.microsoft.com/office/drawing/2014/main" id="{72A4118D-83D4-456D-A09F-27DAE8528A9B}"/>
                  </a:ext>
                </a:extLst>
              </p:cNvPr>
              <p:cNvSpPr>
                <a:spLocks noChangeAspect="1"/>
              </p:cNvSpPr>
              <p:nvPr>
                <p:custDataLst>
                  <p:tags r:id="rId8"/>
                </p:custDataLst>
              </p:nvPr>
            </p:nvSpPr>
            <p:spPr>
              <a:xfrm>
                <a:off x="914536" y="1676446"/>
                <a:ext cx="882902" cy="882902"/>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endParaRPr lang="zh-CN" altLang="en-US" sz="1800"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grpSp>
        <p:sp>
          <p:nvSpPr>
            <p:cNvPr id="8" name="文本框 7">
              <a:extLst>
                <a:ext uri="{FF2B5EF4-FFF2-40B4-BE49-F238E27FC236}">
                  <a16:creationId xmlns:a16="http://schemas.microsoft.com/office/drawing/2014/main" id="{CAB1E2E0-FFBA-4BD9-8F43-0CB60EDB0FD1}"/>
                </a:ext>
              </a:extLst>
            </p:cNvPr>
            <p:cNvSpPr txBox="1"/>
            <p:nvPr/>
          </p:nvSpPr>
          <p:spPr>
            <a:xfrm>
              <a:off x="2972618" y="1344658"/>
              <a:ext cx="609585" cy="1305294"/>
            </a:xfrm>
            <a:prstGeom prst="rect">
              <a:avLst/>
            </a:prstGeom>
            <a:noFill/>
          </p:spPr>
          <p:txBody>
            <a:bodyPr wrap="square" rtlCol="0">
              <a:spAutoFit/>
            </a:bodyPr>
            <a:lstStyle/>
            <a:p>
              <a:pPr algn="just" defTabSz="914400">
                <a:lnSpc>
                  <a:spcPct val="150000"/>
                </a:lnSpc>
              </a:pPr>
              <a:r>
                <a:rPr lang="en-US" altLang="zh-CN" sz="6000" b="1" i="1"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7</a:t>
              </a:r>
              <a:endParaRPr lang="zh-CN" altLang="en-US" sz="6000" b="1" i="1"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cxnSp>
        <p:nvCxnSpPr>
          <p:cNvPr id="12" name="直接连接符 11">
            <a:extLst>
              <a:ext uri="{FF2B5EF4-FFF2-40B4-BE49-F238E27FC236}">
                <a16:creationId xmlns:a16="http://schemas.microsoft.com/office/drawing/2014/main" id="{757C65D5-99F1-4F35-97FA-D4917E4F2B47}"/>
              </a:ext>
            </a:extLst>
          </p:cNvPr>
          <p:cNvCxnSpPr/>
          <p:nvPr/>
        </p:nvCxnSpPr>
        <p:spPr>
          <a:xfrm>
            <a:off x="721193" y="2184191"/>
            <a:ext cx="0" cy="3733964"/>
          </a:xfrm>
          <a:prstGeom prst="line">
            <a:avLst/>
          </a:prstGeom>
          <a:noFill/>
          <a:ln w="6350" cap="flat" cmpd="sng" algn="ctr">
            <a:solidFill>
              <a:srgbClr val="FF9500"/>
            </a:solidFill>
            <a:prstDash val="solid"/>
            <a:miter lim="800000"/>
          </a:ln>
          <a:effectLst/>
        </p:spPr>
      </p:cxnSp>
      <p:sp>
        <p:nvSpPr>
          <p:cNvPr id="13" name="PA_圆角矩形 12">
            <a:extLst>
              <a:ext uri="{FF2B5EF4-FFF2-40B4-BE49-F238E27FC236}">
                <a16:creationId xmlns:a16="http://schemas.microsoft.com/office/drawing/2014/main" id="{FAB8D51C-9B89-4940-8454-F4F86ACC91AE}"/>
              </a:ext>
            </a:extLst>
          </p:cNvPr>
          <p:cNvSpPr>
            <a:spLocks noChangeAspect="1"/>
          </p:cNvSpPr>
          <p:nvPr>
            <p:custDataLst>
              <p:tags r:id="rId1"/>
            </p:custDataLst>
          </p:nvPr>
        </p:nvSpPr>
        <p:spPr>
          <a:xfrm>
            <a:off x="507553" y="2121329"/>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r>
              <a:rPr lang="zh-CN" altLang="en-US"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要</a:t>
            </a:r>
          </a:p>
        </p:txBody>
      </p:sp>
      <p:sp>
        <p:nvSpPr>
          <p:cNvPr id="14" name="矩形 13">
            <a:extLst>
              <a:ext uri="{FF2B5EF4-FFF2-40B4-BE49-F238E27FC236}">
                <a16:creationId xmlns:a16="http://schemas.microsoft.com/office/drawing/2014/main" id="{ED339836-182C-4BC2-B5FF-73557F77BD51}"/>
              </a:ext>
            </a:extLst>
          </p:cNvPr>
          <p:cNvSpPr/>
          <p:nvPr/>
        </p:nvSpPr>
        <p:spPr>
          <a:xfrm>
            <a:off x="1009081" y="2142400"/>
            <a:ext cx="7847012" cy="369332"/>
          </a:xfrm>
          <a:prstGeom prst="rect">
            <a:avLst/>
          </a:prstGeom>
          <a:noFill/>
        </p:spPr>
        <p:txBody>
          <a:bodyPr wrap="square">
            <a:spAutoFit/>
          </a:bodyPr>
          <a:lstStyle/>
          <a:p>
            <a:pPr algn="just">
              <a:defRPr/>
            </a:pPr>
            <a:r>
              <a:rPr lang="zh-CN" altLang="en-US"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落实“米袋子”省长责任制和“菜篮子”市长负责制，保障主副食品供应。</a:t>
            </a:r>
            <a:endParaRPr lang="en-US" altLang="zh-CN"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5" name="PA_圆角矩形 12">
            <a:extLst>
              <a:ext uri="{FF2B5EF4-FFF2-40B4-BE49-F238E27FC236}">
                <a16:creationId xmlns:a16="http://schemas.microsoft.com/office/drawing/2014/main" id="{97DDEEB7-68DC-44CB-AEC5-B0C47B4085A1}"/>
              </a:ext>
            </a:extLst>
          </p:cNvPr>
          <p:cNvSpPr>
            <a:spLocks noChangeAspect="1"/>
          </p:cNvSpPr>
          <p:nvPr>
            <p:custDataLst>
              <p:tags r:id="rId2"/>
            </p:custDataLst>
          </p:nvPr>
        </p:nvSpPr>
        <p:spPr>
          <a:xfrm>
            <a:off x="507553" y="2685081"/>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r>
              <a:rPr lang="zh-CN" altLang="en-US"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要</a:t>
            </a:r>
          </a:p>
        </p:txBody>
      </p:sp>
      <p:sp>
        <p:nvSpPr>
          <p:cNvPr id="16" name="矩形 15">
            <a:extLst>
              <a:ext uri="{FF2B5EF4-FFF2-40B4-BE49-F238E27FC236}">
                <a16:creationId xmlns:a16="http://schemas.microsoft.com/office/drawing/2014/main" id="{02926263-B23A-475B-93E3-F7B86369FC9E}"/>
              </a:ext>
            </a:extLst>
          </p:cNvPr>
          <p:cNvSpPr/>
          <p:nvPr/>
        </p:nvSpPr>
        <p:spPr>
          <a:xfrm>
            <a:off x="1009081" y="2597172"/>
            <a:ext cx="7847012" cy="646331"/>
          </a:xfrm>
          <a:prstGeom prst="rect">
            <a:avLst/>
          </a:prstGeom>
          <a:noFill/>
        </p:spPr>
        <p:txBody>
          <a:bodyPr wrap="square">
            <a:spAutoFit/>
          </a:bodyPr>
          <a:lstStyle/>
          <a:p>
            <a:pPr algn="just">
              <a:defRPr/>
            </a:pPr>
            <a:r>
              <a:rPr lang="zh-CN" altLang="en-US"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密切关注疫情对市场供求的影响，做好居民生活必需品保供调度，防止物价过快上涨。</a:t>
            </a:r>
            <a:endParaRPr lang="en-US" altLang="zh-CN"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7" name="PA_圆角矩形 12">
            <a:extLst>
              <a:ext uri="{FF2B5EF4-FFF2-40B4-BE49-F238E27FC236}">
                <a16:creationId xmlns:a16="http://schemas.microsoft.com/office/drawing/2014/main" id="{A0B4797F-74FC-41F7-84C5-2FA8D922F4D9}"/>
              </a:ext>
            </a:extLst>
          </p:cNvPr>
          <p:cNvSpPr>
            <a:spLocks noChangeAspect="1"/>
          </p:cNvSpPr>
          <p:nvPr>
            <p:custDataLst>
              <p:tags r:id="rId3"/>
            </p:custDataLst>
          </p:nvPr>
        </p:nvSpPr>
        <p:spPr>
          <a:xfrm>
            <a:off x="507553" y="3274262"/>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r>
              <a:rPr lang="zh-CN" altLang="en-US"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要</a:t>
            </a:r>
          </a:p>
        </p:txBody>
      </p:sp>
      <p:sp>
        <p:nvSpPr>
          <p:cNvPr id="18" name="矩形 17">
            <a:extLst>
              <a:ext uri="{FF2B5EF4-FFF2-40B4-BE49-F238E27FC236}">
                <a16:creationId xmlns:a16="http://schemas.microsoft.com/office/drawing/2014/main" id="{BE2C433B-037D-42F1-8589-CFF6F56D296A}"/>
              </a:ext>
            </a:extLst>
          </p:cNvPr>
          <p:cNvSpPr/>
          <p:nvPr/>
        </p:nvSpPr>
        <p:spPr>
          <a:xfrm>
            <a:off x="1009081" y="3288369"/>
            <a:ext cx="7847012" cy="646331"/>
          </a:xfrm>
          <a:prstGeom prst="rect">
            <a:avLst/>
          </a:prstGeom>
          <a:noFill/>
        </p:spPr>
        <p:txBody>
          <a:bodyPr wrap="square">
            <a:spAutoFit/>
          </a:bodyPr>
          <a:lstStyle/>
          <a:p>
            <a:pPr algn="just">
              <a:defRPr/>
            </a:pPr>
            <a:r>
              <a:rPr lang="zh-CN" altLang="en-US"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保持疫情期间基本民生服务不断档，鼓励同群众生活密切相关的服务业有序恢复营业。</a:t>
            </a:r>
            <a:endParaRPr lang="en-US" altLang="zh-CN"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9" name="PA_圆角矩形 12">
            <a:extLst>
              <a:ext uri="{FF2B5EF4-FFF2-40B4-BE49-F238E27FC236}">
                <a16:creationId xmlns:a16="http://schemas.microsoft.com/office/drawing/2014/main" id="{9C864657-E948-4FD2-B9AE-5B7DB16348DD}"/>
              </a:ext>
            </a:extLst>
          </p:cNvPr>
          <p:cNvSpPr>
            <a:spLocks noChangeAspect="1"/>
          </p:cNvSpPr>
          <p:nvPr>
            <p:custDataLst>
              <p:tags r:id="rId4"/>
            </p:custDataLst>
          </p:nvPr>
        </p:nvSpPr>
        <p:spPr>
          <a:xfrm>
            <a:off x="507553" y="3884015"/>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r>
              <a:rPr lang="zh-CN" altLang="en-US"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要</a:t>
            </a:r>
          </a:p>
        </p:txBody>
      </p:sp>
      <p:sp>
        <p:nvSpPr>
          <p:cNvPr id="20" name="矩形 19">
            <a:extLst>
              <a:ext uri="{FF2B5EF4-FFF2-40B4-BE49-F238E27FC236}">
                <a16:creationId xmlns:a16="http://schemas.microsoft.com/office/drawing/2014/main" id="{920DBC1A-5C13-491D-AEEA-E4522A89C000}"/>
              </a:ext>
            </a:extLst>
          </p:cNvPr>
          <p:cNvSpPr/>
          <p:nvPr/>
        </p:nvSpPr>
        <p:spPr>
          <a:xfrm>
            <a:off x="1031876" y="3947382"/>
            <a:ext cx="7847012" cy="369332"/>
          </a:xfrm>
          <a:prstGeom prst="rect">
            <a:avLst/>
          </a:prstGeom>
          <a:noFill/>
        </p:spPr>
        <p:txBody>
          <a:bodyPr wrap="square">
            <a:spAutoFit/>
          </a:bodyPr>
          <a:lstStyle/>
          <a:p>
            <a:pPr algn="just">
              <a:defRPr/>
            </a:pPr>
            <a:r>
              <a:rPr lang="zh-CN" altLang="en-US"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强化对困难群众的兜底保障，有条件的地方可以适当提高价格临时补贴标准。</a:t>
            </a:r>
            <a:endParaRPr lang="en-US" altLang="zh-CN"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21" name="PA_圆角矩形 12">
            <a:extLst>
              <a:ext uri="{FF2B5EF4-FFF2-40B4-BE49-F238E27FC236}">
                <a16:creationId xmlns:a16="http://schemas.microsoft.com/office/drawing/2014/main" id="{75266A46-8562-4B31-AD7F-9D777DFA2EFB}"/>
              </a:ext>
            </a:extLst>
          </p:cNvPr>
          <p:cNvSpPr>
            <a:spLocks noChangeAspect="1"/>
          </p:cNvSpPr>
          <p:nvPr>
            <p:custDataLst>
              <p:tags r:id="rId5"/>
            </p:custDataLst>
          </p:nvPr>
        </p:nvSpPr>
        <p:spPr>
          <a:xfrm>
            <a:off x="507553" y="4489133"/>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r>
              <a:rPr lang="zh-CN" altLang="en-US"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要</a:t>
            </a:r>
          </a:p>
        </p:txBody>
      </p:sp>
      <p:sp>
        <p:nvSpPr>
          <p:cNvPr id="22" name="矩形 21">
            <a:extLst>
              <a:ext uri="{FF2B5EF4-FFF2-40B4-BE49-F238E27FC236}">
                <a16:creationId xmlns:a16="http://schemas.microsoft.com/office/drawing/2014/main" id="{B42A19E0-70BF-45EE-8F1B-F2F65E6A8C1A}"/>
              </a:ext>
            </a:extLst>
          </p:cNvPr>
          <p:cNvSpPr/>
          <p:nvPr/>
        </p:nvSpPr>
        <p:spPr>
          <a:xfrm>
            <a:off x="1009081" y="4535320"/>
            <a:ext cx="7847012" cy="369332"/>
          </a:xfrm>
          <a:prstGeom prst="rect">
            <a:avLst/>
          </a:prstGeom>
          <a:noFill/>
        </p:spPr>
        <p:txBody>
          <a:bodyPr wrap="square">
            <a:spAutoFit/>
          </a:bodyPr>
          <a:lstStyle/>
          <a:p>
            <a:pPr algn="just">
              <a:defRPr/>
            </a:pPr>
            <a:r>
              <a:rPr lang="zh-CN" altLang="en-US"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对患者特别是有亲人罹难的家庭要重点照顾，安排好基本生活。</a:t>
            </a:r>
            <a:endParaRPr lang="en-US" altLang="zh-CN"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23" name="PA_圆角矩形 12">
            <a:extLst>
              <a:ext uri="{FF2B5EF4-FFF2-40B4-BE49-F238E27FC236}">
                <a16:creationId xmlns:a16="http://schemas.microsoft.com/office/drawing/2014/main" id="{B0992966-E582-488B-A49E-209BF5B06162}"/>
              </a:ext>
            </a:extLst>
          </p:cNvPr>
          <p:cNvSpPr>
            <a:spLocks noChangeAspect="1"/>
          </p:cNvSpPr>
          <p:nvPr>
            <p:custDataLst>
              <p:tags r:id="rId6"/>
            </p:custDataLst>
          </p:nvPr>
        </p:nvSpPr>
        <p:spPr>
          <a:xfrm>
            <a:off x="507553" y="5097127"/>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r>
              <a:rPr lang="zh-CN" altLang="en-US"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要</a:t>
            </a:r>
          </a:p>
        </p:txBody>
      </p:sp>
      <p:sp>
        <p:nvSpPr>
          <p:cNvPr id="24" name="矩形 23">
            <a:extLst>
              <a:ext uri="{FF2B5EF4-FFF2-40B4-BE49-F238E27FC236}">
                <a16:creationId xmlns:a16="http://schemas.microsoft.com/office/drawing/2014/main" id="{C9DAF052-2450-4C5F-B6AF-00BBC9B5FF83}"/>
              </a:ext>
            </a:extLst>
          </p:cNvPr>
          <p:cNvSpPr/>
          <p:nvPr/>
        </p:nvSpPr>
        <p:spPr>
          <a:xfrm>
            <a:off x="1009081" y="4992352"/>
            <a:ext cx="7847012" cy="646331"/>
          </a:xfrm>
          <a:prstGeom prst="rect">
            <a:avLst/>
          </a:prstGeom>
          <a:noFill/>
        </p:spPr>
        <p:txBody>
          <a:bodyPr wrap="square">
            <a:spAutoFit/>
          </a:bodyPr>
          <a:lstStyle/>
          <a:p>
            <a:pPr algn="just">
              <a:defRPr/>
            </a:pPr>
            <a:r>
              <a:rPr lang="zh-CN" altLang="en-US"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对因疫情在家隔离的孤寡老人、困难儿童、重病重残人员等群体，要加强走访探视和必要帮助，防止发生冲击社会道德底线的事件。</a:t>
            </a:r>
            <a:endParaRPr lang="en-US" altLang="zh-CN"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25" name="PA_圆角矩形 12">
            <a:extLst>
              <a:ext uri="{FF2B5EF4-FFF2-40B4-BE49-F238E27FC236}">
                <a16:creationId xmlns:a16="http://schemas.microsoft.com/office/drawing/2014/main" id="{9631C6D6-02D5-4683-8D6D-3EDF5AD614E2}"/>
              </a:ext>
            </a:extLst>
          </p:cNvPr>
          <p:cNvSpPr>
            <a:spLocks noChangeAspect="1"/>
          </p:cNvSpPr>
          <p:nvPr>
            <p:custDataLst>
              <p:tags r:id="rId7"/>
            </p:custDataLst>
          </p:nvPr>
        </p:nvSpPr>
        <p:spPr>
          <a:xfrm>
            <a:off x="507553" y="5721295"/>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r>
              <a:rPr lang="zh-CN" altLang="en-US"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要</a:t>
            </a:r>
          </a:p>
        </p:txBody>
      </p:sp>
      <p:sp>
        <p:nvSpPr>
          <p:cNvPr id="26" name="矩形 25">
            <a:extLst>
              <a:ext uri="{FF2B5EF4-FFF2-40B4-BE49-F238E27FC236}">
                <a16:creationId xmlns:a16="http://schemas.microsoft.com/office/drawing/2014/main" id="{343FDB52-7817-495B-AAF1-93EC160303C0}"/>
              </a:ext>
            </a:extLst>
          </p:cNvPr>
          <p:cNvSpPr/>
          <p:nvPr/>
        </p:nvSpPr>
        <p:spPr>
          <a:xfrm>
            <a:off x="1009081" y="5643657"/>
            <a:ext cx="7847012" cy="646331"/>
          </a:xfrm>
          <a:prstGeom prst="rect">
            <a:avLst/>
          </a:prstGeom>
          <a:noFill/>
        </p:spPr>
        <p:txBody>
          <a:bodyPr wrap="square">
            <a:spAutoFit/>
          </a:bodyPr>
          <a:lstStyle/>
          <a:p>
            <a:pPr algn="just">
              <a:defRPr/>
            </a:pPr>
            <a:r>
              <a:rPr lang="zh-CN" altLang="en-US"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统筹做好其他疾病患者医疗救治工作，做到急重症患者救治有保障、慢性病患者用药有供应、一般患者就医有渠道。</a:t>
            </a:r>
            <a:endParaRPr lang="en-US" altLang="zh-CN" dirty="0">
              <a:solidFill>
                <a:srgbClr val="591300"/>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Tree>
    <p:extLst>
      <p:ext uri="{BB962C8B-B14F-4D97-AF65-F5344CB8AC3E}">
        <p14:creationId xmlns:p14="http://schemas.microsoft.com/office/powerpoint/2010/main" val="235967297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1031875" y="215900"/>
            <a:ext cx="7847013" cy="541338"/>
          </a:xfrm>
        </p:spPr>
        <p:txBody>
          <a:bodyPr/>
          <a:lstStyle/>
          <a:p>
            <a:r>
              <a:rPr lang="zh-CN" altLang="en-US" sz="2400" dirty="0"/>
              <a:t>关于统筹推进疫情防控和经济社会发展工作</a:t>
            </a:r>
          </a:p>
        </p:txBody>
      </p:sp>
      <p:grpSp>
        <p:nvGrpSpPr>
          <p:cNvPr id="3" name="组合 2">
            <a:extLst>
              <a:ext uri="{FF2B5EF4-FFF2-40B4-BE49-F238E27FC236}">
                <a16:creationId xmlns:a16="http://schemas.microsoft.com/office/drawing/2014/main" id="{8C72E995-DEC7-4507-ACFC-E22397957669}"/>
              </a:ext>
            </a:extLst>
          </p:cNvPr>
          <p:cNvGrpSpPr/>
          <p:nvPr/>
        </p:nvGrpSpPr>
        <p:grpSpPr>
          <a:xfrm>
            <a:off x="181769" y="1347063"/>
            <a:ext cx="903606" cy="461665"/>
            <a:chOff x="869474" y="1944008"/>
            <a:chExt cx="903606" cy="461665"/>
          </a:xfrm>
        </p:grpSpPr>
        <p:sp>
          <p:nvSpPr>
            <p:cNvPr id="4" name="Freeform 5">
              <a:extLst>
                <a:ext uri="{FF2B5EF4-FFF2-40B4-BE49-F238E27FC236}">
                  <a16:creationId xmlns:a16="http://schemas.microsoft.com/office/drawing/2014/main" id="{D323B588-D946-48D0-A7B8-16B1DCF39BFF}"/>
                </a:ext>
              </a:extLst>
            </p:cNvPr>
            <p:cNvSpPr/>
            <p:nvPr/>
          </p:nvSpPr>
          <p:spPr bwMode="auto">
            <a:xfrm>
              <a:off x="1151440" y="1944008"/>
              <a:ext cx="621640" cy="461665"/>
            </a:xfrm>
            <a:custGeom>
              <a:avLst/>
              <a:gdLst>
                <a:gd name="T0" fmla="*/ 366 w 626"/>
                <a:gd name="T1" fmla="*/ 413 h 465"/>
                <a:gd name="T2" fmla="*/ 313 w 626"/>
                <a:gd name="T3" fmla="*/ 362 h 465"/>
                <a:gd name="T4" fmla="*/ 338 w 626"/>
                <a:gd name="T5" fmla="*/ 362 h 465"/>
                <a:gd name="T6" fmla="*/ 392 w 626"/>
                <a:gd name="T7" fmla="*/ 310 h 465"/>
                <a:gd name="T8" fmla="*/ 338 w 626"/>
                <a:gd name="T9" fmla="*/ 258 h 465"/>
                <a:gd name="T10" fmla="*/ 414 w 626"/>
                <a:gd name="T11" fmla="*/ 207 h 465"/>
                <a:gd name="T12" fmla="*/ 361 w 626"/>
                <a:gd name="T13" fmla="*/ 155 h 465"/>
                <a:gd name="T14" fmla="*/ 573 w 626"/>
                <a:gd name="T15" fmla="*/ 155 h 465"/>
                <a:gd name="T16" fmla="*/ 626 w 626"/>
                <a:gd name="T17" fmla="*/ 103 h 465"/>
                <a:gd name="T18" fmla="*/ 573 w 626"/>
                <a:gd name="T19" fmla="*/ 52 h 465"/>
                <a:gd name="T20" fmla="*/ 260 w 626"/>
                <a:gd name="T21" fmla="*/ 52 h 465"/>
                <a:gd name="T22" fmla="*/ 207 w 626"/>
                <a:gd name="T23" fmla="*/ 0 h 465"/>
                <a:gd name="T24" fmla="*/ 102 w 626"/>
                <a:gd name="T25" fmla="*/ 0 h 465"/>
                <a:gd name="T26" fmla="*/ 48 w 626"/>
                <a:gd name="T27" fmla="*/ 52 h 465"/>
                <a:gd name="T28" fmla="*/ 49 w 626"/>
                <a:gd name="T29" fmla="*/ 54 h 465"/>
                <a:gd name="T30" fmla="*/ 0 w 626"/>
                <a:gd name="T31" fmla="*/ 113 h 465"/>
                <a:gd name="T32" fmla="*/ 0 w 626"/>
                <a:gd name="T33" fmla="*/ 403 h 465"/>
                <a:gd name="T34" fmla="*/ 65 w 626"/>
                <a:gd name="T35" fmla="*/ 465 h 465"/>
                <a:gd name="T36" fmla="*/ 208 w 626"/>
                <a:gd name="T37" fmla="*/ 465 h 465"/>
                <a:gd name="T38" fmla="*/ 244 w 626"/>
                <a:gd name="T39" fmla="*/ 465 h 465"/>
                <a:gd name="T40" fmla="*/ 313 w 626"/>
                <a:gd name="T41" fmla="*/ 465 h 465"/>
                <a:gd name="T42" fmla="*/ 366 w 626"/>
                <a:gd name="T43" fmla="*/ 41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26" h="465">
                  <a:moveTo>
                    <a:pt x="366" y="413"/>
                  </a:moveTo>
                  <a:cubicBezTo>
                    <a:pt x="366" y="385"/>
                    <a:pt x="342" y="362"/>
                    <a:pt x="313" y="362"/>
                  </a:cubicBezTo>
                  <a:cubicBezTo>
                    <a:pt x="338" y="362"/>
                    <a:pt x="338" y="362"/>
                    <a:pt x="338" y="362"/>
                  </a:cubicBezTo>
                  <a:cubicBezTo>
                    <a:pt x="368" y="362"/>
                    <a:pt x="392" y="338"/>
                    <a:pt x="392" y="310"/>
                  </a:cubicBezTo>
                  <a:cubicBezTo>
                    <a:pt x="392" y="281"/>
                    <a:pt x="368" y="258"/>
                    <a:pt x="338" y="258"/>
                  </a:cubicBezTo>
                  <a:cubicBezTo>
                    <a:pt x="368" y="258"/>
                    <a:pt x="416" y="258"/>
                    <a:pt x="414" y="207"/>
                  </a:cubicBezTo>
                  <a:cubicBezTo>
                    <a:pt x="413" y="178"/>
                    <a:pt x="390" y="155"/>
                    <a:pt x="361" y="155"/>
                  </a:cubicBezTo>
                  <a:cubicBezTo>
                    <a:pt x="573" y="155"/>
                    <a:pt x="573" y="155"/>
                    <a:pt x="573" y="155"/>
                  </a:cubicBezTo>
                  <a:cubicBezTo>
                    <a:pt x="602" y="155"/>
                    <a:pt x="626" y="132"/>
                    <a:pt x="626" y="103"/>
                  </a:cubicBezTo>
                  <a:cubicBezTo>
                    <a:pt x="626" y="75"/>
                    <a:pt x="602" y="52"/>
                    <a:pt x="573" y="52"/>
                  </a:cubicBezTo>
                  <a:cubicBezTo>
                    <a:pt x="260" y="52"/>
                    <a:pt x="260" y="52"/>
                    <a:pt x="260" y="52"/>
                  </a:cubicBezTo>
                  <a:cubicBezTo>
                    <a:pt x="260" y="23"/>
                    <a:pt x="236" y="0"/>
                    <a:pt x="207" y="0"/>
                  </a:cubicBezTo>
                  <a:cubicBezTo>
                    <a:pt x="102" y="0"/>
                    <a:pt x="102" y="0"/>
                    <a:pt x="102" y="0"/>
                  </a:cubicBezTo>
                  <a:cubicBezTo>
                    <a:pt x="72" y="0"/>
                    <a:pt x="48" y="23"/>
                    <a:pt x="48" y="52"/>
                  </a:cubicBezTo>
                  <a:cubicBezTo>
                    <a:pt x="48" y="52"/>
                    <a:pt x="48" y="53"/>
                    <a:pt x="49" y="54"/>
                  </a:cubicBezTo>
                  <a:cubicBezTo>
                    <a:pt x="21" y="60"/>
                    <a:pt x="0" y="85"/>
                    <a:pt x="0" y="113"/>
                  </a:cubicBezTo>
                  <a:cubicBezTo>
                    <a:pt x="0" y="403"/>
                    <a:pt x="0" y="403"/>
                    <a:pt x="0" y="403"/>
                  </a:cubicBezTo>
                  <a:cubicBezTo>
                    <a:pt x="0" y="437"/>
                    <a:pt x="29" y="465"/>
                    <a:pt x="65" y="465"/>
                  </a:cubicBezTo>
                  <a:cubicBezTo>
                    <a:pt x="208" y="465"/>
                    <a:pt x="208" y="465"/>
                    <a:pt x="208" y="465"/>
                  </a:cubicBezTo>
                  <a:cubicBezTo>
                    <a:pt x="244" y="465"/>
                    <a:pt x="244" y="465"/>
                    <a:pt x="244" y="465"/>
                  </a:cubicBezTo>
                  <a:cubicBezTo>
                    <a:pt x="313" y="465"/>
                    <a:pt x="313" y="465"/>
                    <a:pt x="313" y="465"/>
                  </a:cubicBezTo>
                  <a:cubicBezTo>
                    <a:pt x="342" y="465"/>
                    <a:pt x="366" y="442"/>
                    <a:pt x="366" y="413"/>
                  </a:cubicBez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 name="Rectangle 6">
              <a:extLst>
                <a:ext uri="{FF2B5EF4-FFF2-40B4-BE49-F238E27FC236}">
                  <a16:creationId xmlns:a16="http://schemas.microsoft.com/office/drawing/2014/main" id="{707C13DC-BC2B-45F3-A2A6-B9D8CE119EBB}"/>
                </a:ext>
              </a:extLst>
            </p:cNvPr>
            <p:cNvSpPr>
              <a:spLocks noChangeArrowheads="1"/>
            </p:cNvSpPr>
            <p:nvPr/>
          </p:nvSpPr>
          <p:spPr bwMode="auto">
            <a:xfrm>
              <a:off x="869474" y="2006830"/>
              <a:ext cx="233024" cy="387886"/>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6" name="组合 5">
            <a:extLst>
              <a:ext uri="{FF2B5EF4-FFF2-40B4-BE49-F238E27FC236}">
                <a16:creationId xmlns:a16="http://schemas.microsoft.com/office/drawing/2014/main" id="{4F8CCEB0-6442-47CC-848B-A97CA2309C58}"/>
              </a:ext>
            </a:extLst>
          </p:cNvPr>
          <p:cNvGrpSpPr/>
          <p:nvPr/>
        </p:nvGrpSpPr>
        <p:grpSpPr>
          <a:xfrm>
            <a:off x="1338630" y="757238"/>
            <a:ext cx="5888957" cy="1305294"/>
            <a:chOff x="2807385" y="1344658"/>
            <a:chExt cx="5888957" cy="1305294"/>
          </a:xfrm>
        </p:grpSpPr>
        <p:grpSp>
          <p:nvGrpSpPr>
            <p:cNvPr id="7" name="组合 6">
              <a:extLst>
                <a:ext uri="{FF2B5EF4-FFF2-40B4-BE49-F238E27FC236}">
                  <a16:creationId xmlns:a16="http://schemas.microsoft.com/office/drawing/2014/main" id="{A30BD719-81AC-421C-AABE-3AE77DBAC6EA}"/>
                </a:ext>
              </a:extLst>
            </p:cNvPr>
            <p:cNvGrpSpPr/>
            <p:nvPr/>
          </p:nvGrpSpPr>
          <p:grpSpPr>
            <a:xfrm>
              <a:off x="2807385" y="1682284"/>
              <a:ext cx="5888957" cy="882902"/>
              <a:chOff x="914536" y="1676446"/>
              <a:chExt cx="5888957" cy="882902"/>
            </a:xfrm>
          </p:grpSpPr>
          <p:sp>
            <p:nvSpPr>
              <p:cNvPr id="9" name="Rounded Rectangle 38">
                <a:extLst>
                  <a:ext uri="{FF2B5EF4-FFF2-40B4-BE49-F238E27FC236}">
                    <a16:creationId xmlns:a16="http://schemas.microsoft.com/office/drawing/2014/main" id="{92DC62CD-9402-47F0-9CAC-195768FE0CEB}"/>
                  </a:ext>
                </a:extLst>
              </p:cNvPr>
              <p:cNvSpPr/>
              <p:nvPr/>
            </p:nvSpPr>
            <p:spPr>
              <a:xfrm rot="16200000">
                <a:off x="3629199" y="-670243"/>
                <a:ext cx="764423" cy="5584164"/>
              </a:xfrm>
              <a:prstGeom prst="roundRect">
                <a:avLst>
                  <a:gd name="adj" fmla="val 50000"/>
                </a:avLst>
              </a:prstGeom>
              <a:solidFill>
                <a:srgbClr val="9B1E11"/>
              </a:solidFill>
              <a:ln w="12700" cap="flat" cmpd="sng" algn="ctr">
                <a:noFill/>
                <a:prstDash val="solid"/>
                <a:miter lim="800000"/>
              </a:ln>
              <a:effectLst/>
            </p:spPr>
            <p:txBody>
              <a:bodyPr rtlCol="0" anchor="ctr"/>
              <a:lstStyle/>
              <a:p>
                <a:pPr algn="ctr" defTabSz="914400">
                  <a:defRPr/>
                </a:pPr>
                <a:endParaRPr lang="en-US" sz="3200" kern="0" dirty="0">
                  <a:solidFill>
                    <a:srgbClr val="FFFFFF"/>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0" name="文本框 9">
                <a:extLst>
                  <a:ext uri="{FF2B5EF4-FFF2-40B4-BE49-F238E27FC236}">
                    <a16:creationId xmlns:a16="http://schemas.microsoft.com/office/drawing/2014/main" id="{348A22A3-7A5A-47AC-BBC1-989B0485EFFD}"/>
                  </a:ext>
                </a:extLst>
              </p:cNvPr>
              <p:cNvSpPr txBox="1"/>
              <p:nvPr/>
            </p:nvSpPr>
            <p:spPr>
              <a:xfrm>
                <a:off x="2299499" y="1821203"/>
                <a:ext cx="3647152" cy="553998"/>
              </a:xfrm>
              <a:prstGeom prst="rect">
                <a:avLst/>
              </a:prstGeom>
              <a:noFill/>
            </p:spPr>
            <p:txBody>
              <a:bodyPr wrap="none" rtlCol="0">
                <a:spAutoFit/>
              </a:bodyPr>
              <a:lstStyle/>
              <a:p>
                <a:r>
                  <a:rPr lang="zh-CN" altLang="en-US" sz="3000" b="1" dirty="0">
                    <a:solidFill>
                      <a:prstClr val="white"/>
                    </a:solidFill>
                    <a:latin typeface="思源黑体 CN Heavy" panose="020B0A00000000000000" pitchFamily="34" charset="-122"/>
                    <a:ea typeface="思源黑体 CN Heavy" panose="020B0A00000000000000" pitchFamily="34" charset="-122"/>
                    <a:sym typeface="思源黑体 CN Normal" panose="020B0400000000000000" pitchFamily="34" charset="-122"/>
                  </a:rPr>
                  <a:t>稳住外贸外资基本盘</a:t>
                </a:r>
              </a:p>
            </p:txBody>
          </p:sp>
          <p:sp>
            <p:nvSpPr>
              <p:cNvPr id="11" name="PA_圆角矩形 12">
                <a:extLst>
                  <a:ext uri="{FF2B5EF4-FFF2-40B4-BE49-F238E27FC236}">
                    <a16:creationId xmlns:a16="http://schemas.microsoft.com/office/drawing/2014/main" id="{8F31FE43-9FED-419B-BDF7-CCFE8630B89F}"/>
                  </a:ext>
                </a:extLst>
              </p:cNvPr>
              <p:cNvSpPr>
                <a:spLocks noChangeAspect="1"/>
              </p:cNvSpPr>
              <p:nvPr>
                <p:custDataLst>
                  <p:tags r:id="rId14"/>
                </p:custDataLst>
              </p:nvPr>
            </p:nvSpPr>
            <p:spPr>
              <a:xfrm>
                <a:off x="914536" y="1676446"/>
                <a:ext cx="882902" cy="882902"/>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endParaRPr lang="zh-CN" altLang="en-US" sz="1800" kern="0" dirty="0">
                  <a:solidFill>
                    <a:srgbClr val="FCFCFC"/>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grpSp>
        <p:sp>
          <p:nvSpPr>
            <p:cNvPr id="8" name="文本框 7">
              <a:extLst>
                <a:ext uri="{FF2B5EF4-FFF2-40B4-BE49-F238E27FC236}">
                  <a16:creationId xmlns:a16="http://schemas.microsoft.com/office/drawing/2014/main" id="{1816DF00-D2F6-4C10-8CF0-288BB4BB2278}"/>
                </a:ext>
              </a:extLst>
            </p:cNvPr>
            <p:cNvSpPr txBox="1"/>
            <p:nvPr/>
          </p:nvSpPr>
          <p:spPr>
            <a:xfrm>
              <a:off x="2972618" y="1344658"/>
              <a:ext cx="609585" cy="1305294"/>
            </a:xfrm>
            <a:prstGeom prst="rect">
              <a:avLst/>
            </a:prstGeom>
            <a:noFill/>
          </p:spPr>
          <p:txBody>
            <a:bodyPr wrap="square" rtlCol="0">
              <a:spAutoFit/>
            </a:bodyPr>
            <a:lstStyle/>
            <a:p>
              <a:pPr algn="just" defTabSz="914400">
                <a:lnSpc>
                  <a:spcPct val="150000"/>
                </a:lnSpc>
              </a:pPr>
              <a:r>
                <a:rPr lang="en-US" altLang="zh-CN" sz="6000" b="1" i="1"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8</a:t>
              </a:r>
              <a:endParaRPr lang="zh-CN" altLang="en-US" sz="6000" b="1" i="1"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cxnSp>
        <p:nvCxnSpPr>
          <p:cNvPr id="12" name="PA-1022197">
            <a:extLst>
              <a:ext uri="{FF2B5EF4-FFF2-40B4-BE49-F238E27FC236}">
                <a16:creationId xmlns:a16="http://schemas.microsoft.com/office/drawing/2014/main" id="{83555D70-E539-4E0E-989A-F15B173D1BF9}"/>
              </a:ext>
            </a:extLst>
          </p:cNvPr>
          <p:cNvCxnSpPr/>
          <p:nvPr>
            <p:custDataLst>
              <p:tags r:id="rId1"/>
            </p:custDataLst>
          </p:nvPr>
        </p:nvCxnSpPr>
        <p:spPr>
          <a:xfrm>
            <a:off x="437529" y="2206397"/>
            <a:ext cx="0" cy="358045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3" name="PA-1022198">
            <a:extLst>
              <a:ext uri="{FF2B5EF4-FFF2-40B4-BE49-F238E27FC236}">
                <a16:creationId xmlns:a16="http://schemas.microsoft.com/office/drawing/2014/main" id="{8D4E6DEA-F329-4825-BDEB-DF216442BF9D}"/>
              </a:ext>
            </a:extLst>
          </p:cNvPr>
          <p:cNvSpPr/>
          <p:nvPr>
            <p:custDataLst>
              <p:tags r:id="rId2"/>
            </p:custDataLst>
          </p:nvPr>
        </p:nvSpPr>
        <p:spPr>
          <a:xfrm>
            <a:off x="181769" y="2314304"/>
            <a:ext cx="511520" cy="51152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思源黑体 CN Bold" panose="020B0800000000000000" pitchFamily="34" charset="-122"/>
                <a:ea typeface="思源黑体 CN Bold" panose="020B0800000000000000" pitchFamily="34" charset="-122"/>
              </a:rPr>
              <a:t>要</a:t>
            </a:r>
          </a:p>
        </p:txBody>
      </p:sp>
      <p:sp>
        <p:nvSpPr>
          <p:cNvPr id="14" name="PA-1022200">
            <a:extLst>
              <a:ext uri="{FF2B5EF4-FFF2-40B4-BE49-F238E27FC236}">
                <a16:creationId xmlns:a16="http://schemas.microsoft.com/office/drawing/2014/main" id="{E62AF567-05A4-48CF-9C76-A23B05F26152}"/>
              </a:ext>
            </a:extLst>
          </p:cNvPr>
          <p:cNvSpPr/>
          <p:nvPr>
            <p:custDataLst>
              <p:tags r:id="rId3"/>
            </p:custDataLst>
          </p:nvPr>
        </p:nvSpPr>
        <p:spPr>
          <a:xfrm>
            <a:off x="736999" y="2306684"/>
            <a:ext cx="5785717" cy="424090"/>
          </a:xfrm>
          <a:prstGeom prst="rect">
            <a:avLst/>
          </a:prstGeom>
        </p:spPr>
        <p:txBody>
          <a:bodyPr wrap="square">
            <a:spAutoFit/>
          </a:bodyPr>
          <a:lstStyle/>
          <a:p>
            <a:pPr algn="just">
              <a:lnSpc>
                <a:spcPct val="130000"/>
              </a:lnSpc>
            </a:pPr>
            <a:r>
              <a:rPr lang="zh-CN" altLang="en-US" dirty="0">
                <a:latin typeface="+mj-ea"/>
                <a:ea typeface="+mj-ea"/>
              </a:rPr>
              <a:t>保障外贸产业链、供应链畅通运转，稳定国际市场份额。</a:t>
            </a:r>
          </a:p>
        </p:txBody>
      </p:sp>
      <p:sp>
        <p:nvSpPr>
          <p:cNvPr id="15" name="PA-1022198">
            <a:extLst>
              <a:ext uri="{FF2B5EF4-FFF2-40B4-BE49-F238E27FC236}">
                <a16:creationId xmlns:a16="http://schemas.microsoft.com/office/drawing/2014/main" id="{1307C208-87A8-4971-BD55-103C5DB47DB8}"/>
              </a:ext>
            </a:extLst>
          </p:cNvPr>
          <p:cNvSpPr/>
          <p:nvPr>
            <p:custDataLst>
              <p:tags r:id="rId4"/>
            </p:custDataLst>
          </p:nvPr>
        </p:nvSpPr>
        <p:spPr>
          <a:xfrm>
            <a:off x="181769" y="2970580"/>
            <a:ext cx="511520" cy="51152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思源黑体 CN Bold" panose="020B0800000000000000" pitchFamily="34" charset="-122"/>
                <a:ea typeface="思源黑体 CN Bold" panose="020B0800000000000000" pitchFamily="34" charset="-122"/>
              </a:rPr>
              <a:t>要</a:t>
            </a:r>
          </a:p>
        </p:txBody>
      </p:sp>
      <p:sp>
        <p:nvSpPr>
          <p:cNvPr id="16" name="PA-1022200">
            <a:extLst>
              <a:ext uri="{FF2B5EF4-FFF2-40B4-BE49-F238E27FC236}">
                <a16:creationId xmlns:a16="http://schemas.microsoft.com/office/drawing/2014/main" id="{8CB29120-3910-4DE1-AD5C-1E628C62E400}"/>
              </a:ext>
            </a:extLst>
          </p:cNvPr>
          <p:cNvSpPr/>
          <p:nvPr>
            <p:custDataLst>
              <p:tags r:id="rId5"/>
            </p:custDataLst>
          </p:nvPr>
        </p:nvSpPr>
        <p:spPr>
          <a:xfrm>
            <a:off x="737000" y="2913430"/>
            <a:ext cx="5633744" cy="646331"/>
          </a:xfrm>
          <a:prstGeom prst="rect">
            <a:avLst/>
          </a:prstGeom>
        </p:spPr>
        <p:txBody>
          <a:bodyPr wrap="square">
            <a:spAutoFit/>
          </a:bodyPr>
          <a:lstStyle/>
          <a:p>
            <a:pPr algn="just"/>
            <a:r>
              <a:rPr lang="zh-CN" altLang="en-US" dirty="0">
                <a:latin typeface="+mj-ea"/>
                <a:ea typeface="+mj-ea"/>
              </a:rPr>
              <a:t>用足用好出口退税、出口信用保险等合规的外贸政策工具，扩大出口信贷投放，适度放宽承保和理赔条件。</a:t>
            </a:r>
          </a:p>
        </p:txBody>
      </p:sp>
      <p:sp>
        <p:nvSpPr>
          <p:cNvPr id="17" name="PA-1022198">
            <a:extLst>
              <a:ext uri="{FF2B5EF4-FFF2-40B4-BE49-F238E27FC236}">
                <a16:creationId xmlns:a16="http://schemas.microsoft.com/office/drawing/2014/main" id="{6E45F95B-C749-4588-9A3B-E27F8A6ABDAF}"/>
              </a:ext>
            </a:extLst>
          </p:cNvPr>
          <p:cNvSpPr/>
          <p:nvPr>
            <p:custDataLst>
              <p:tags r:id="rId6"/>
            </p:custDataLst>
          </p:nvPr>
        </p:nvSpPr>
        <p:spPr>
          <a:xfrm>
            <a:off x="181769" y="3636721"/>
            <a:ext cx="511520" cy="51152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思源黑体 CN Bold" panose="020B0800000000000000" pitchFamily="34" charset="-122"/>
                <a:ea typeface="思源黑体 CN Bold" panose="020B0800000000000000" pitchFamily="34" charset="-122"/>
              </a:rPr>
              <a:t>要</a:t>
            </a:r>
          </a:p>
        </p:txBody>
      </p:sp>
      <p:sp>
        <p:nvSpPr>
          <p:cNvPr id="18" name="PA-1022200">
            <a:extLst>
              <a:ext uri="{FF2B5EF4-FFF2-40B4-BE49-F238E27FC236}">
                <a16:creationId xmlns:a16="http://schemas.microsoft.com/office/drawing/2014/main" id="{9C144C6D-F434-4433-BAAD-D90F7B111F53}"/>
              </a:ext>
            </a:extLst>
          </p:cNvPr>
          <p:cNvSpPr/>
          <p:nvPr>
            <p:custDataLst>
              <p:tags r:id="rId7"/>
            </p:custDataLst>
          </p:nvPr>
        </p:nvSpPr>
        <p:spPr>
          <a:xfrm>
            <a:off x="737000" y="3579571"/>
            <a:ext cx="5633744" cy="646331"/>
          </a:xfrm>
          <a:prstGeom prst="rect">
            <a:avLst/>
          </a:prstGeom>
        </p:spPr>
        <p:txBody>
          <a:bodyPr wrap="square">
            <a:spAutoFit/>
          </a:bodyPr>
          <a:lstStyle/>
          <a:p>
            <a:pPr algn="just"/>
            <a:r>
              <a:rPr lang="zh-CN" altLang="en-US" dirty="0">
                <a:latin typeface="+mj-ea"/>
                <a:ea typeface="+mj-ea"/>
              </a:rPr>
              <a:t>简化通关手续，降低港口、检验检疫等环节收费，推出更多外汇便利化业务。</a:t>
            </a:r>
          </a:p>
        </p:txBody>
      </p:sp>
      <p:sp>
        <p:nvSpPr>
          <p:cNvPr id="19" name="PA-1022198">
            <a:extLst>
              <a:ext uri="{FF2B5EF4-FFF2-40B4-BE49-F238E27FC236}">
                <a16:creationId xmlns:a16="http://schemas.microsoft.com/office/drawing/2014/main" id="{96B58930-E68C-4CDD-B4DC-6D679D755259}"/>
              </a:ext>
            </a:extLst>
          </p:cNvPr>
          <p:cNvSpPr/>
          <p:nvPr>
            <p:custDataLst>
              <p:tags r:id="rId8"/>
            </p:custDataLst>
          </p:nvPr>
        </p:nvSpPr>
        <p:spPr>
          <a:xfrm>
            <a:off x="181769" y="4274287"/>
            <a:ext cx="511520" cy="51152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思源黑体 CN Bold" panose="020B0800000000000000" pitchFamily="34" charset="-122"/>
                <a:ea typeface="思源黑体 CN Bold" panose="020B0800000000000000" pitchFamily="34" charset="-122"/>
              </a:rPr>
              <a:t>要</a:t>
            </a:r>
          </a:p>
        </p:txBody>
      </p:sp>
      <p:sp>
        <p:nvSpPr>
          <p:cNvPr id="20" name="PA-1022200">
            <a:extLst>
              <a:ext uri="{FF2B5EF4-FFF2-40B4-BE49-F238E27FC236}">
                <a16:creationId xmlns:a16="http://schemas.microsoft.com/office/drawing/2014/main" id="{03BCE6E1-751B-4799-BB80-E8CFC7E4A04A}"/>
              </a:ext>
            </a:extLst>
          </p:cNvPr>
          <p:cNvSpPr/>
          <p:nvPr>
            <p:custDataLst>
              <p:tags r:id="rId9"/>
            </p:custDataLst>
          </p:nvPr>
        </p:nvSpPr>
        <p:spPr>
          <a:xfrm>
            <a:off x="774555" y="4391524"/>
            <a:ext cx="5785709" cy="369332"/>
          </a:xfrm>
          <a:prstGeom prst="rect">
            <a:avLst/>
          </a:prstGeom>
        </p:spPr>
        <p:txBody>
          <a:bodyPr wrap="square">
            <a:spAutoFit/>
          </a:bodyPr>
          <a:lstStyle/>
          <a:p>
            <a:pPr algn="just"/>
            <a:r>
              <a:rPr lang="zh-CN" altLang="en-US" dirty="0">
                <a:latin typeface="+mj-ea"/>
                <a:ea typeface="+mj-ea"/>
              </a:rPr>
              <a:t>鼓励各地促增量、稳存量并举，抓好重大外资项目落地。</a:t>
            </a:r>
          </a:p>
        </p:txBody>
      </p:sp>
      <p:sp>
        <p:nvSpPr>
          <p:cNvPr id="21" name="PA-1022198">
            <a:extLst>
              <a:ext uri="{FF2B5EF4-FFF2-40B4-BE49-F238E27FC236}">
                <a16:creationId xmlns:a16="http://schemas.microsoft.com/office/drawing/2014/main" id="{98915880-43C6-4A83-8BC5-C8206312DFCA}"/>
              </a:ext>
            </a:extLst>
          </p:cNvPr>
          <p:cNvSpPr/>
          <p:nvPr>
            <p:custDataLst>
              <p:tags r:id="rId10"/>
            </p:custDataLst>
          </p:nvPr>
        </p:nvSpPr>
        <p:spPr>
          <a:xfrm>
            <a:off x="181769" y="4921378"/>
            <a:ext cx="511520" cy="51152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思源黑体 CN Bold" panose="020B0800000000000000" pitchFamily="34" charset="-122"/>
                <a:ea typeface="思源黑体 CN Bold" panose="020B0800000000000000" pitchFamily="34" charset="-122"/>
              </a:rPr>
              <a:t>要</a:t>
            </a:r>
          </a:p>
        </p:txBody>
      </p:sp>
      <p:sp>
        <p:nvSpPr>
          <p:cNvPr id="22" name="PA-1022200">
            <a:extLst>
              <a:ext uri="{FF2B5EF4-FFF2-40B4-BE49-F238E27FC236}">
                <a16:creationId xmlns:a16="http://schemas.microsoft.com/office/drawing/2014/main" id="{59D8AD01-40F5-4D1D-B16D-49237B43D8FD}"/>
              </a:ext>
            </a:extLst>
          </p:cNvPr>
          <p:cNvSpPr/>
          <p:nvPr>
            <p:custDataLst>
              <p:tags r:id="rId11"/>
            </p:custDataLst>
          </p:nvPr>
        </p:nvSpPr>
        <p:spPr>
          <a:xfrm>
            <a:off x="737000" y="4978528"/>
            <a:ext cx="5633744" cy="369332"/>
          </a:xfrm>
          <a:prstGeom prst="rect">
            <a:avLst/>
          </a:prstGeom>
        </p:spPr>
        <p:txBody>
          <a:bodyPr wrap="square">
            <a:spAutoFit/>
          </a:bodyPr>
          <a:lstStyle/>
          <a:p>
            <a:pPr algn="just"/>
            <a:r>
              <a:rPr lang="zh-CN" altLang="en-US" dirty="0">
                <a:latin typeface="+mj-ea"/>
                <a:ea typeface="+mj-ea"/>
              </a:rPr>
              <a:t>扩大金融等服务业对外开放。</a:t>
            </a:r>
          </a:p>
        </p:txBody>
      </p:sp>
      <p:sp>
        <p:nvSpPr>
          <p:cNvPr id="23" name="PA-1022198">
            <a:extLst>
              <a:ext uri="{FF2B5EF4-FFF2-40B4-BE49-F238E27FC236}">
                <a16:creationId xmlns:a16="http://schemas.microsoft.com/office/drawing/2014/main" id="{CC6A1A48-DE18-4C87-A2FA-FD2A469D31B5}"/>
              </a:ext>
            </a:extLst>
          </p:cNvPr>
          <p:cNvSpPr/>
          <p:nvPr>
            <p:custDataLst>
              <p:tags r:id="rId12"/>
            </p:custDataLst>
          </p:nvPr>
        </p:nvSpPr>
        <p:spPr>
          <a:xfrm>
            <a:off x="181769" y="5564844"/>
            <a:ext cx="511520" cy="51152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思源黑体 CN Bold" panose="020B0800000000000000" pitchFamily="34" charset="-122"/>
                <a:ea typeface="思源黑体 CN Bold" panose="020B0800000000000000" pitchFamily="34" charset="-122"/>
              </a:rPr>
              <a:t>要</a:t>
            </a:r>
          </a:p>
        </p:txBody>
      </p:sp>
      <p:sp>
        <p:nvSpPr>
          <p:cNvPr id="24" name="PA-1022200">
            <a:extLst>
              <a:ext uri="{FF2B5EF4-FFF2-40B4-BE49-F238E27FC236}">
                <a16:creationId xmlns:a16="http://schemas.microsoft.com/office/drawing/2014/main" id="{AC6320AE-DB2D-497E-973E-91E1440F7CBB}"/>
              </a:ext>
            </a:extLst>
          </p:cNvPr>
          <p:cNvSpPr/>
          <p:nvPr>
            <p:custDataLst>
              <p:tags r:id="rId13"/>
            </p:custDataLst>
          </p:nvPr>
        </p:nvSpPr>
        <p:spPr>
          <a:xfrm>
            <a:off x="737000" y="5479119"/>
            <a:ext cx="5633744" cy="646331"/>
          </a:xfrm>
          <a:prstGeom prst="rect">
            <a:avLst/>
          </a:prstGeom>
        </p:spPr>
        <p:txBody>
          <a:bodyPr wrap="square">
            <a:spAutoFit/>
          </a:bodyPr>
          <a:lstStyle/>
          <a:p>
            <a:pPr algn="just"/>
            <a:r>
              <a:rPr lang="zh-CN" altLang="en-US" dirty="0">
                <a:latin typeface="+mj-ea"/>
                <a:ea typeface="+mj-ea"/>
              </a:rPr>
              <a:t>继续优化营商环境，做好招商、安商、稳商工作，增强外商长期投资经营的信心。</a:t>
            </a:r>
          </a:p>
        </p:txBody>
      </p:sp>
      <p:pic>
        <p:nvPicPr>
          <p:cNvPr id="25" name="图片 24">
            <a:extLst>
              <a:ext uri="{FF2B5EF4-FFF2-40B4-BE49-F238E27FC236}">
                <a16:creationId xmlns:a16="http://schemas.microsoft.com/office/drawing/2014/main" id="{55D2A9A7-826D-4593-8B67-9AA203DF89E5}"/>
              </a:ext>
            </a:extLst>
          </p:cNvPr>
          <p:cNvPicPr>
            <a:picLocks noChangeAspect="1"/>
          </p:cNvPicPr>
          <p:nvPr/>
        </p:nvPicPr>
        <p:blipFill>
          <a:blip r:embed="rId17" cstate="print">
            <a:extLst>
              <a:ext uri="{BEBA8EAE-BF5A-486C-A8C5-ECC9F3942E4B}">
                <a14:imgProps xmlns:a14="http://schemas.microsoft.com/office/drawing/2010/main">
                  <a14:imgLayer r:embed="rId18">
                    <a14:imgEffect>
                      <a14:colorTemperature colorTemp="11200"/>
                    </a14:imgEffect>
                  </a14:imgLayer>
                </a14:imgProps>
              </a:ext>
              <a:ext uri="{28A0092B-C50C-407E-A947-70E740481C1C}">
                <a14:useLocalDpi xmlns:a14="http://schemas.microsoft.com/office/drawing/2010/main" val="0"/>
              </a:ext>
            </a:extLst>
          </a:blip>
          <a:stretch>
            <a:fillRect/>
          </a:stretch>
        </p:blipFill>
        <p:spPr>
          <a:xfrm flipH="1">
            <a:off x="6218787" y="2053728"/>
            <a:ext cx="2925213" cy="3669384"/>
          </a:xfrm>
          <a:prstGeom prst="rect">
            <a:avLst/>
          </a:prstGeom>
        </p:spPr>
      </p:pic>
    </p:spTree>
    <p:extLst>
      <p:ext uri="{BB962C8B-B14F-4D97-AF65-F5344CB8AC3E}">
        <p14:creationId xmlns:p14="http://schemas.microsoft.com/office/powerpoint/2010/main" val="214194986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id="{BC3C06B4-B26C-4BF6-A631-C74C6F2E1CD8}"/>
              </a:ext>
            </a:extLst>
          </p:cNvPr>
          <p:cNvGrpSpPr/>
          <p:nvPr/>
        </p:nvGrpSpPr>
        <p:grpSpPr>
          <a:xfrm>
            <a:off x="2098968" y="2613288"/>
            <a:ext cx="6481152" cy="1578939"/>
            <a:chOff x="0" y="2030185"/>
            <a:chExt cx="12192000" cy="2838975"/>
          </a:xfrm>
        </p:grpSpPr>
        <p:sp>
          <p:nvSpPr>
            <p:cNvPr id="30" name="矩形 29">
              <a:extLst>
                <a:ext uri="{FF2B5EF4-FFF2-40B4-BE49-F238E27FC236}">
                  <a16:creationId xmlns:a16="http://schemas.microsoft.com/office/drawing/2014/main" id="{C55FAC9A-E53D-4AB0-B446-E49FAAD03E82}"/>
                </a:ext>
              </a:extLst>
            </p:cNvPr>
            <p:cNvSpPr/>
            <p:nvPr/>
          </p:nvSpPr>
          <p:spPr>
            <a:xfrm>
              <a:off x="0" y="4733528"/>
              <a:ext cx="12192000" cy="13563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id="{9BBA5873-2A70-4FD3-A0DB-10A8ABC66851}"/>
                </a:ext>
              </a:extLst>
            </p:cNvPr>
            <p:cNvSpPr/>
            <p:nvPr/>
          </p:nvSpPr>
          <p:spPr>
            <a:xfrm>
              <a:off x="0" y="2030185"/>
              <a:ext cx="12192000" cy="13563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01586D32-7FBF-409E-9C25-0A37E5BE9570}"/>
                </a:ext>
              </a:extLst>
            </p:cNvPr>
            <p:cNvSpPr/>
            <p:nvPr/>
          </p:nvSpPr>
          <p:spPr>
            <a:xfrm>
              <a:off x="0" y="2102193"/>
              <a:ext cx="12192000" cy="2694959"/>
            </a:xfrm>
            <a:prstGeom prst="rect">
              <a:avLst/>
            </a:prstGeom>
            <a:solidFill>
              <a:srgbClr val="C2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a:extLst>
              <a:ext uri="{FF2B5EF4-FFF2-40B4-BE49-F238E27FC236}">
                <a16:creationId xmlns:a16="http://schemas.microsoft.com/office/drawing/2014/main" id="{08ABCD5B-075E-4EFC-B4DB-805E8ECE73E1}"/>
              </a:ext>
            </a:extLst>
          </p:cNvPr>
          <p:cNvGrpSpPr/>
          <p:nvPr/>
        </p:nvGrpSpPr>
        <p:grpSpPr>
          <a:xfrm>
            <a:off x="662066" y="2368127"/>
            <a:ext cx="1997405" cy="1997405"/>
            <a:chOff x="2298443" y="1611719"/>
            <a:chExt cx="2524547" cy="2524547"/>
          </a:xfrm>
        </p:grpSpPr>
        <p:sp>
          <p:nvSpPr>
            <p:cNvPr id="34" name="椭圆 33">
              <a:extLst>
                <a:ext uri="{FF2B5EF4-FFF2-40B4-BE49-F238E27FC236}">
                  <a16:creationId xmlns:a16="http://schemas.microsoft.com/office/drawing/2014/main" id="{0F1A1771-9F6F-4719-8371-2E0180474721}"/>
                </a:ext>
              </a:extLst>
            </p:cNvPr>
            <p:cNvSpPr/>
            <p:nvPr/>
          </p:nvSpPr>
          <p:spPr>
            <a:xfrm>
              <a:off x="2298443" y="1611719"/>
              <a:ext cx="2524547" cy="2524547"/>
            </a:xfrm>
            <a:prstGeom prst="ellipse">
              <a:avLst/>
            </a:prstGeom>
            <a:gradFill>
              <a:gsLst>
                <a:gs pos="89000">
                  <a:srgbClr val="C00000"/>
                </a:gs>
                <a:gs pos="35000">
                  <a:srgbClr val="FF3300"/>
                </a:gs>
              </a:gsLst>
              <a:lin ang="5400000" scaled="1"/>
            </a:gra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endPos="0" dir="5400000" sy="-100000" algn="bl" rotWithShape="0"/>
            </a:effectLst>
          </p:spPr>
          <p:txBody>
            <a:bodyPr rtlCol="0" anchor="ctr"/>
            <a:lstStyle/>
            <a:p>
              <a:pPr algn="ctr"/>
              <a:endParaRPr lang="zh-CN" altLang="en-US" sz="2160" kern="0">
                <a:solidFill>
                  <a:prstClr val="white"/>
                </a:solidFill>
                <a:cs typeface="+mn-ea"/>
              </a:endParaRPr>
            </a:p>
          </p:txBody>
        </p:sp>
        <p:sp>
          <p:nvSpPr>
            <p:cNvPr id="35" name="矩形 18">
              <a:extLst>
                <a:ext uri="{FF2B5EF4-FFF2-40B4-BE49-F238E27FC236}">
                  <a16:creationId xmlns:a16="http://schemas.microsoft.com/office/drawing/2014/main" id="{3D25266A-A968-4B46-9C6A-BB36A0B31BC9}"/>
                </a:ext>
              </a:extLst>
            </p:cNvPr>
            <p:cNvSpPr/>
            <p:nvPr/>
          </p:nvSpPr>
          <p:spPr>
            <a:xfrm>
              <a:off x="2760540" y="2075841"/>
              <a:ext cx="1465446" cy="1517112"/>
            </a:xfrm>
            <a:prstGeom prst="rect">
              <a:avLst/>
            </a:prstGeom>
            <a:noFill/>
          </p:spPr>
          <p:txBody>
            <a:bodyPr wrap="square" rtlCol="0">
              <a:spAutoFit/>
            </a:bodyPr>
            <a:lstStyle/>
            <a:p>
              <a:pPr algn="ctr"/>
              <a:r>
                <a:rPr lang="en-US" altLang="zh-CN" sz="7200" dirty="0">
                  <a:solidFill>
                    <a:schemeClr val="bg1"/>
                  </a:solidFill>
                  <a:latin typeface="Impact" panose="020B0806030902050204" pitchFamily="34" charset="0"/>
                  <a:ea typeface="思源黑体 CN Heavy" panose="020B0A00000000000000" pitchFamily="34" charset="-122"/>
                  <a:sym typeface="+mn-lt"/>
                </a:rPr>
                <a:t>04</a:t>
              </a:r>
              <a:endParaRPr lang="zh-CN" altLang="en-US" sz="7200" dirty="0">
                <a:solidFill>
                  <a:schemeClr val="bg1"/>
                </a:solidFill>
                <a:latin typeface="Impact" panose="020B0806030902050204" pitchFamily="34" charset="0"/>
                <a:ea typeface="思源黑体 CN Heavy" panose="020B0A00000000000000" pitchFamily="34" charset="-122"/>
                <a:sym typeface="+mn-lt"/>
              </a:endParaRPr>
            </a:p>
          </p:txBody>
        </p:sp>
      </p:grpSp>
      <p:sp>
        <p:nvSpPr>
          <p:cNvPr id="36" name="文本框 35">
            <a:extLst>
              <a:ext uri="{FF2B5EF4-FFF2-40B4-BE49-F238E27FC236}">
                <a16:creationId xmlns:a16="http://schemas.microsoft.com/office/drawing/2014/main" id="{C1B1B60F-D974-4349-82C0-82583E9DAAA7}"/>
              </a:ext>
            </a:extLst>
          </p:cNvPr>
          <p:cNvSpPr txBox="1"/>
          <p:nvPr/>
        </p:nvSpPr>
        <p:spPr>
          <a:xfrm>
            <a:off x="2659471" y="2769730"/>
            <a:ext cx="5920649" cy="1077218"/>
          </a:xfrm>
          <a:prstGeom prst="rect">
            <a:avLst/>
          </a:prstGeom>
          <a:noFill/>
        </p:spPr>
        <p:txBody>
          <a:bodyPr wrap="square" rtlCol="0">
            <a:spAutoFit/>
          </a:bodyPr>
          <a:lstStyle>
            <a:defPPr>
              <a:defRPr lang="zh-CN"/>
            </a:defPPr>
            <a:lvl1pPr algn="ctr">
              <a:defRPr sz="6200" b="1">
                <a:solidFill>
                  <a:schemeClr val="bg1"/>
                </a:solidFill>
                <a:latin typeface="思源黑体 CN Heavy" panose="020B0A00000000000000" pitchFamily="34" charset="-122"/>
                <a:ea typeface="思源黑体 CN Heavy" panose="020B0A00000000000000" pitchFamily="34" charset="-122"/>
              </a:defRPr>
            </a:lvl1pPr>
          </a:lstStyle>
          <a:p>
            <a:r>
              <a:rPr lang="zh-CN" altLang="en-US" sz="3200" dirty="0">
                <a:sym typeface="思源黑体 CN Normal" panose="020B0400000000000000" pitchFamily="34" charset="-122"/>
              </a:rPr>
              <a:t>关于加强党对统筹推进疫情防控和经济社会发展工作的领导</a:t>
            </a:r>
          </a:p>
        </p:txBody>
      </p:sp>
      <p:sp>
        <p:nvSpPr>
          <p:cNvPr id="37" name="椭圆 36">
            <a:extLst>
              <a:ext uri="{FF2B5EF4-FFF2-40B4-BE49-F238E27FC236}">
                <a16:creationId xmlns:a16="http://schemas.microsoft.com/office/drawing/2014/main" id="{1865A3D7-76C5-4CE6-BAD8-35296B038B72}"/>
              </a:ext>
            </a:extLst>
          </p:cNvPr>
          <p:cNvSpPr/>
          <p:nvPr/>
        </p:nvSpPr>
        <p:spPr>
          <a:xfrm>
            <a:off x="491149" y="2197210"/>
            <a:ext cx="341833" cy="341833"/>
          </a:xfrm>
          <a:prstGeom prst="ellipse">
            <a:avLst/>
          </a:prstGeom>
          <a:gradFill>
            <a:gsLst>
              <a:gs pos="89000">
                <a:srgbClr val="C00000"/>
              </a:gs>
              <a:gs pos="35000">
                <a:srgbClr val="FF3300"/>
              </a:gs>
            </a:gsLst>
            <a:lin ang="5400000" scaled="1"/>
          </a:gra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endPos="0" dir="5400000" sy="-100000" algn="bl" rotWithShape="0"/>
          </a:effectLst>
        </p:spPr>
        <p:txBody>
          <a:bodyPr rtlCol="0" anchor="ctr"/>
          <a:lstStyle/>
          <a:p>
            <a:pPr algn="ctr"/>
            <a:endParaRPr lang="zh-CN" altLang="en-US" sz="2160" kern="0">
              <a:solidFill>
                <a:prstClr val="white"/>
              </a:solidFill>
              <a:cs typeface="+mn-ea"/>
            </a:endParaRPr>
          </a:p>
        </p:txBody>
      </p:sp>
      <p:sp>
        <p:nvSpPr>
          <p:cNvPr id="38" name="椭圆 37">
            <a:extLst>
              <a:ext uri="{FF2B5EF4-FFF2-40B4-BE49-F238E27FC236}">
                <a16:creationId xmlns:a16="http://schemas.microsoft.com/office/drawing/2014/main" id="{6B70FB8A-359E-4868-B4B2-B569336F39E1}"/>
              </a:ext>
            </a:extLst>
          </p:cNvPr>
          <p:cNvSpPr/>
          <p:nvPr/>
        </p:nvSpPr>
        <p:spPr>
          <a:xfrm>
            <a:off x="2098968" y="1759201"/>
            <a:ext cx="341833" cy="341833"/>
          </a:xfrm>
          <a:prstGeom prst="ellipse">
            <a:avLst/>
          </a:prstGeom>
          <a:gradFill>
            <a:gsLst>
              <a:gs pos="89000">
                <a:srgbClr val="C00000"/>
              </a:gs>
              <a:gs pos="35000">
                <a:srgbClr val="FF3300"/>
              </a:gs>
            </a:gsLst>
            <a:lin ang="5400000" scaled="1"/>
          </a:gra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endPos="0" dir="5400000" sy="-100000" algn="bl" rotWithShape="0"/>
          </a:effectLst>
        </p:spPr>
        <p:txBody>
          <a:bodyPr rtlCol="0" anchor="ctr"/>
          <a:lstStyle/>
          <a:p>
            <a:pPr algn="ctr"/>
            <a:endParaRPr lang="zh-CN" altLang="en-US" sz="2160" kern="0">
              <a:solidFill>
                <a:prstClr val="white"/>
              </a:solidFill>
              <a:cs typeface="+mn-ea"/>
            </a:endParaRPr>
          </a:p>
        </p:txBody>
      </p:sp>
    </p:spTree>
    <p:extLst>
      <p:ext uri="{BB962C8B-B14F-4D97-AF65-F5344CB8AC3E}">
        <p14:creationId xmlns:p14="http://schemas.microsoft.com/office/powerpoint/2010/main" val="142221202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909955" y="206581"/>
            <a:ext cx="8234045" cy="541338"/>
          </a:xfrm>
        </p:spPr>
        <p:txBody>
          <a:bodyPr/>
          <a:lstStyle/>
          <a:p>
            <a:r>
              <a:rPr lang="zh-CN" altLang="en-US" sz="2400" dirty="0"/>
              <a:t>关于加强党对统筹推进疫情防控和经济社会发展工作的领导</a:t>
            </a:r>
          </a:p>
        </p:txBody>
      </p:sp>
      <p:grpSp>
        <p:nvGrpSpPr>
          <p:cNvPr id="3" name="组合 2">
            <a:extLst>
              <a:ext uri="{FF2B5EF4-FFF2-40B4-BE49-F238E27FC236}">
                <a16:creationId xmlns:a16="http://schemas.microsoft.com/office/drawing/2014/main" id="{7CA8DD75-0DC0-4089-B97A-7896596BEEAD}"/>
              </a:ext>
            </a:extLst>
          </p:cNvPr>
          <p:cNvGrpSpPr/>
          <p:nvPr/>
        </p:nvGrpSpPr>
        <p:grpSpPr>
          <a:xfrm>
            <a:off x="320834" y="1168635"/>
            <a:ext cx="8686006" cy="707886"/>
            <a:chOff x="1147021" y="1749290"/>
            <a:chExt cx="10751026" cy="707886"/>
          </a:xfrm>
        </p:grpSpPr>
        <p:grpSp>
          <p:nvGrpSpPr>
            <p:cNvPr id="4" name="Group 4">
              <a:extLst>
                <a:ext uri="{FF2B5EF4-FFF2-40B4-BE49-F238E27FC236}">
                  <a16:creationId xmlns:a16="http://schemas.microsoft.com/office/drawing/2014/main" id="{D1117462-F85D-455D-A38B-3D39AAEF11C1}"/>
                </a:ext>
              </a:extLst>
            </p:cNvPr>
            <p:cNvGrpSpPr>
              <a:grpSpLocks noChangeAspect="1"/>
            </p:cNvGrpSpPr>
            <p:nvPr/>
          </p:nvGrpSpPr>
          <p:grpSpPr bwMode="auto">
            <a:xfrm>
              <a:off x="1147021" y="1884568"/>
              <a:ext cx="903606" cy="461665"/>
              <a:chOff x="3222" y="1845"/>
              <a:chExt cx="1237" cy="632"/>
            </a:xfrm>
            <a:solidFill>
              <a:srgbClr val="C00000"/>
            </a:solidFill>
          </p:grpSpPr>
          <p:sp>
            <p:nvSpPr>
              <p:cNvPr id="6" name="Freeform 5">
                <a:extLst>
                  <a:ext uri="{FF2B5EF4-FFF2-40B4-BE49-F238E27FC236}">
                    <a16:creationId xmlns:a16="http://schemas.microsoft.com/office/drawing/2014/main" id="{12602750-A855-4DBE-886A-0CA61357340F}"/>
                  </a:ext>
                </a:extLst>
              </p:cNvPr>
              <p:cNvSpPr/>
              <p:nvPr/>
            </p:nvSpPr>
            <p:spPr bwMode="auto">
              <a:xfrm>
                <a:off x="3608" y="1845"/>
                <a:ext cx="851" cy="632"/>
              </a:xfrm>
              <a:custGeom>
                <a:avLst/>
                <a:gdLst>
                  <a:gd name="T0" fmla="*/ 366 w 626"/>
                  <a:gd name="T1" fmla="*/ 413 h 465"/>
                  <a:gd name="T2" fmla="*/ 313 w 626"/>
                  <a:gd name="T3" fmla="*/ 362 h 465"/>
                  <a:gd name="T4" fmla="*/ 338 w 626"/>
                  <a:gd name="T5" fmla="*/ 362 h 465"/>
                  <a:gd name="T6" fmla="*/ 392 w 626"/>
                  <a:gd name="T7" fmla="*/ 310 h 465"/>
                  <a:gd name="T8" fmla="*/ 338 w 626"/>
                  <a:gd name="T9" fmla="*/ 258 h 465"/>
                  <a:gd name="T10" fmla="*/ 414 w 626"/>
                  <a:gd name="T11" fmla="*/ 207 h 465"/>
                  <a:gd name="T12" fmla="*/ 361 w 626"/>
                  <a:gd name="T13" fmla="*/ 155 h 465"/>
                  <a:gd name="T14" fmla="*/ 573 w 626"/>
                  <a:gd name="T15" fmla="*/ 155 h 465"/>
                  <a:gd name="T16" fmla="*/ 626 w 626"/>
                  <a:gd name="T17" fmla="*/ 103 h 465"/>
                  <a:gd name="T18" fmla="*/ 573 w 626"/>
                  <a:gd name="T19" fmla="*/ 52 h 465"/>
                  <a:gd name="T20" fmla="*/ 260 w 626"/>
                  <a:gd name="T21" fmla="*/ 52 h 465"/>
                  <a:gd name="T22" fmla="*/ 207 w 626"/>
                  <a:gd name="T23" fmla="*/ 0 h 465"/>
                  <a:gd name="T24" fmla="*/ 102 w 626"/>
                  <a:gd name="T25" fmla="*/ 0 h 465"/>
                  <a:gd name="T26" fmla="*/ 48 w 626"/>
                  <a:gd name="T27" fmla="*/ 52 h 465"/>
                  <a:gd name="T28" fmla="*/ 49 w 626"/>
                  <a:gd name="T29" fmla="*/ 54 h 465"/>
                  <a:gd name="T30" fmla="*/ 0 w 626"/>
                  <a:gd name="T31" fmla="*/ 113 h 465"/>
                  <a:gd name="T32" fmla="*/ 0 w 626"/>
                  <a:gd name="T33" fmla="*/ 403 h 465"/>
                  <a:gd name="T34" fmla="*/ 65 w 626"/>
                  <a:gd name="T35" fmla="*/ 465 h 465"/>
                  <a:gd name="T36" fmla="*/ 208 w 626"/>
                  <a:gd name="T37" fmla="*/ 465 h 465"/>
                  <a:gd name="T38" fmla="*/ 244 w 626"/>
                  <a:gd name="T39" fmla="*/ 465 h 465"/>
                  <a:gd name="T40" fmla="*/ 313 w 626"/>
                  <a:gd name="T41" fmla="*/ 465 h 465"/>
                  <a:gd name="T42" fmla="*/ 366 w 626"/>
                  <a:gd name="T43" fmla="*/ 41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26" h="465">
                    <a:moveTo>
                      <a:pt x="366" y="413"/>
                    </a:moveTo>
                    <a:cubicBezTo>
                      <a:pt x="366" y="385"/>
                      <a:pt x="342" y="362"/>
                      <a:pt x="313" y="362"/>
                    </a:cubicBezTo>
                    <a:cubicBezTo>
                      <a:pt x="338" y="362"/>
                      <a:pt x="338" y="362"/>
                      <a:pt x="338" y="362"/>
                    </a:cubicBezTo>
                    <a:cubicBezTo>
                      <a:pt x="368" y="362"/>
                      <a:pt x="392" y="338"/>
                      <a:pt x="392" y="310"/>
                    </a:cubicBezTo>
                    <a:cubicBezTo>
                      <a:pt x="392" y="281"/>
                      <a:pt x="368" y="258"/>
                      <a:pt x="338" y="258"/>
                    </a:cubicBezTo>
                    <a:cubicBezTo>
                      <a:pt x="368" y="258"/>
                      <a:pt x="416" y="258"/>
                      <a:pt x="414" y="207"/>
                    </a:cubicBezTo>
                    <a:cubicBezTo>
                      <a:pt x="413" y="178"/>
                      <a:pt x="390" y="155"/>
                      <a:pt x="361" y="155"/>
                    </a:cubicBezTo>
                    <a:cubicBezTo>
                      <a:pt x="573" y="155"/>
                      <a:pt x="573" y="155"/>
                      <a:pt x="573" y="155"/>
                    </a:cubicBezTo>
                    <a:cubicBezTo>
                      <a:pt x="602" y="155"/>
                      <a:pt x="626" y="132"/>
                      <a:pt x="626" y="103"/>
                    </a:cubicBezTo>
                    <a:cubicBezTo>
                      <a:pt x="626" y="75"/>
                      <a:pt x="602" y="52"/>
                      <a:pt x="573" y="52"/>
                    </a:cubicBezTo>
                    <a:cubicBezTo>
                      <a:pt x="260" y="52"/>
                      <a:pt x="260" y="52"/>
                      <a:pt x="260" y="52"/>
                    </a:cubicBezTo>
                    <a:cubicBezTo>
                      <a:pt x="260" y="23"/>
                      <a:pt x="236" y="0"/>
                      <a:pt x="207" y="0"/>
                    </a:cubicBezTo>
                    <a:cubicBezTo>
                      <a:pt x="102" y="0"/>
                      <a:pt x="102" y="0"/>
                      <a:pt x="102" y="0"/>
                    </a:cubicBezTo>
                    <a:cubicBezTo>
                      <a:pt x="72" y="0"/>
                      <a:pt x="48" y="23"/>
                      <a:pt x="48" y="52"/>
                    </a:cubicBezTo>
                    <a:cubicBezTo>
                      <a:pt x="48" y="52"/>
                      <a:pt x="48" y="53"/>
                      <a:pt x="49" y="54"/>
                    </a:cubicBezTo>
                    <a:cubicBezTo>
                      <a:pt x="21" y="60"/>
                      <a:pt x="0" y="85"/>
                      <a:pt x="0" y="113"/>
                    </a:cubicBezTo>
                    <a:cubicBezTo>
                      <a:pt x="0" y="403"/>
                      <a:pt x="0" y="403"/>
                      <a:pt x="0" y="403"/>
                    </a:cubicBezTo>
                    <a:cubicBezTo>
                      <a:pt x="0" y="437"/>
                      <a:pt x="29" y="465"/>
                      <a:pt x="65" y="465"/>
                    </a:cubicBezTo>
                    <a:cubicBezTo>
                      <a:pt x="208" y="465"/>
                      <a:pt x="208" y="465"/>
                      <a:pt x="208" y="465"/>
                    </a:cubicBezTo>
                    <a:cubicBezTo>
                      <a:pt x="244" y="465"/>
                      <a:pt x="244" y="465"/>
                      <a:pt x="244" y="465"/>
                    </a:cubicBezTo>
                    <a:cubicBezTo>
                      <a:pt x="313" y="465"/>
                      <a:pt x="313" y="465"/>
                      <a:pt x="313" y="465"/>
                    </a:cubicBezTo>
                    <a:cubicBezTo>
                      <a:pt x="342" y="465"/>
                      <a:pt x="366" y="442"/>
                      <a:pt x="366" y="4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 name="Rectangle 6">
                <a:extLst>
                  <a:ext uri="{FF2B5EF4-FFF2-40B4-BE49-F238E27FC236}">
                    <a16:creationId xmlns:a16="http://schemas.microsoft.com/office/drawing/2014/main" id="{3F9DCE68-5D01-4271-B5C8-1C87D4E5B9D0}"/>
                  </a:ext>
                </a:extLst>
              </p:cNvPr>
              <p:cNvSpPr>
                <a:spLocks noChangeArrowheads="1"/>
              </p:cNvSpPr>
              <p:nvPr/>
            </p:nvSpPr>
            <p:spPr bwMode="auto">
              <a:xfrm>
                <a:off x="3222" y="1931"/>
                <a:ext cx="319" cy="5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sp>
          <p:nvSpPr>
            <p:cNvPr id="5" name="矩形 4">
              <a:extLst>
                <a:ext uri="{FF2B5EF4-FFF2-40B4-BE49-F238E27FC236}">
                  <a16:creationId xmlns:a16="http://schemas.microsoft.com/office/drawing/2014/main" id="{CCBEA8BC-3673-49A5-9405-6DDA152CFEE9}"/>
                </a:ext>
              </a:extLst>
            </p:cNvPr>
            <p:cNvSpPr/>
            <p:nvPr/>
          </p:nvSpPr>
          <p:spPr>
            <a:xfrm>
              <a:off x="2099569" y="1749290"/>
              <a:ext cx="9798478" cy="707886"/>
            </a:xfrm>
            <a:prstGeom prst="rect">
              <a:avLst/>
            </a:prstGeom>
          </p:spPr>
          <p:txBody>
            <a:bodyPr wrap="square">
              <a:spAutoFit/>
            </a:bodyPr>
            <a:lstStyle/>
            <a:p>
              <a:pPr lvl="0">
                <a:defRPr/>
              </a:pPr>
              <a:r>
                <a:rPr lang="zh-CN" altLang="en-US" sz="2000" b="1" dirty="0">
                  <a:solidFill>
                    <a:srgbClr val="C00000"/>
                  </a:solidFill>
                  <a:latin typeface="思源黑体 CN Heavy" panose="020B0A00000000000000" pitchFamily="34" charset="-122"/>
                  <a:ea typeface="思源黑体 CN Heavy" panose="020B0A00000000000000" pitchFamily="34" charset="-122"/>
                  <a:cs typeface="Gisha" panose="020B0502040204020203" pitchFamily="34" charset="-79"/>
                </a:rPr>
                <a:t>各级党组织要认真履行领导责任，特别是抓落实的职责，把党中央各项决策部署抓实抓细抓落地，让党旗在疫情防控斗争第一线高高飘扬。</a:t>
              </a:r>
              <a:endParaRPr lang="zh-CN" altLang="en-US" sz="2000" dirty="0">
                <a:latin typeface="思源黑体 CN Normal" panose="020B0400000000000000" pitchFamily="34" charset="-122"/>
                <a:ea typeface="思源黑体 CN Normal" panose="020B0400000000000000" pitchFamily="34" charset="-122"/>
                <a:cs typeface="Gisha" panose="020B0502040204020203" pitchFamily="34" charset="-79"/>
              </a:endParaRPr>
            </a:p>
          </p:txBody>
        </p:sp>
      </p:grpSp>
      <p:pic>
        <p:nvPicPr>
          <p:cNvPr id="8" name="图片 7">
            <a:extLst>
              <a:ext uri="{FF2B5EF4-FFF2-40B4-BE49-F238E27FC236}">
                <a16:creationId xmlns:a16="http://schemas.microsoft.com/office/drawing/2014/main" id="{3B30B696-15C9-405F-A361-AE5649C302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16" y="2583224"/>
            <a:ext cx="2786437" cy="3470966"/>
          </a:xfrm>
          <a:prstGeom prst="rect">
            <a:avLst/>
          </a:prstGeom>
        </p:spPr>
      </p:pic>
      <p:grpSp>
        <p:nvGrpSpPr>
          <p:cNvPr id="9" name="组合 8">
            <a:extLst>
              <a:ext uri="{FF2B5EF4-FFF2-40B4-BE49-F238E27FC236}">
                <a16:creationId xmlns:a16="http://schemas.microsoft.com/office/drawing/2014/main" id="{8AC967B6-916A-4655-9630-8F98D36E04FA}"/>
              </a:ext>
            </a:extLst>
          </p:cNvPr>
          <p:cNvGrpSpPr/>
          <p:nvPr/>
        </p:nvGrpSpPr>
        <p:grpSpPr>
          <a:xfrm>
            <a:off x="1769564" y="1943708"/>
            <a:ext cx="8157391" cy="761416"/>
            <a:chOff x="681492" y="3783159"/>
            <a:chExt cx="8157391" cy="761416"/>
          </a:xfrm>
        </p:grpSpPr>
        <p:cxnSp>
          <p:nvCxnSpPr>
            <p:cNvPr id="10" name="直接连接符 9">
              <a:extLst>
                <a:ext uri="{FF2B5EF4-FFF2-40B4-BE49-F238E27FC236}">
                  <a16:creationId xmlns:a16="http://schemas.microsoft.com/office/drawing/2014/main" id="{BFB3182D-22DE-4835-A1A8-1B2E39F8AB1A}"/>
                </a:ext>
              </a:extLst>
            </p:cNvPr>
            <p:cNvCxnSpPr/>
            <p:nvPr/>
          </p:nvCxnSpPr>
          <p:spPr bwMode="auto">
            <a:xfrm>
              <a:off x="1459645" y="4344588"/>
              <a:ext cx="7379238" cy="0"/>
            </a:xfrm>
            <a:prstGeom prst="line">
              <a:avLst/>
            </a:prstGeom>
            <a:solidFill>
              <a:srgbClr val="BD2531"/>
            </a:solidFill>
            <a:ln w="9525" cap="flat" cmpd="sng" algn="ctr">
              <a:solidFill>
                <a:srgbClr val="3D3D3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1" name="组合 10">
              <a:extLst>
                <a:ext uri="{FF2B5EF4-FFF2-40B4-BE49-F238E27FC236}">
                  <a16:creationId xmlns:a16="http://schemas.microsoft.com/office/drawing/2014/main" id="{5C3C3CD0-EF54-4505-90FC-AC0CA27F6B13}"/>
                </a:ext>
              </a:extLst>
            </p:cNvPr>
            <p:cNvGrpSpPr/>
            <p:nvPr/>
          </p:nvGrpSpPr>
          <p:grpSpPr>
            <a:xfrm>
              <a:off x="681492" y="3783159"/>
              <a:ext cx="1012229" cy="761416"/>
              <a:chOff x="613246" y="2493034"/>
              <a:chExt cx="1324422" cy="996252"/>
            </a:xfrm>
          </p:grpSpPr>
          <p:grpSp>
            <p:nvGrpSpPr>
              <p:cNvPr id="13" name="组合 12">
                <a:extLst>
                  <a:ext uri="{FF2B5EF4-FFF2-40B4-BE49-F238E27FC236}">
                    <a16:creationId xmlns:a16="http://schemas.microsoft.com/office/drawing/2014/main" id="{018169D0-59CB-414A-943E-4DC84FB27371}"/>
                  </a:ext>
                </a:extLst>
              </p:cNvPr>
              <p:cNvGrpSpPr/>
              <p:nvPr/>
            </p:nvGrpSpPr>
            <p:grpSpPr>
              <a:xfrm>
                <a:off x="613246" y="2493034"/>
                <a:ext cx="1324422" cy="996252"/>
                <a:chOff x="3202171" y="1462739"/>
                <a:chExt cx="1919019" cy="1443518"/>
              </a:xfrm>
            </p:grpSpPr>
            <p:grpSp>
              <p:nvGrpSpPr>
                <p:cNvPr id="15" name="组合 14">
                  <a:extLst>
                    <a:ext uri="{FF2B5EF4-FFF2-40B4-BE49-F238E27FC236}">
                      <a16:creationId xmlns:a16="http://schemas.microsoft.com/office/drawing/2014/main" id="{09943539-72DF-40C3-AA86-A4DA88445FE2}"/>
                    </a:ext>
                  </a:extLst>
                </p:cNvPr>
                <p:cNvGrpSpPr/>
                <p:nvPr/>
              </p:nvGrpSpPr>
              <p:grpSpPr>
                <a:xfrm>
                  <a:off x="3433282" y="1462739"/>
                  <a:ext cx="1443518" cy="1443518"/>
                  <a:chOff x="2681608" y="1294395"/>
                  <a:chExt cx="1506218" cy="1506218"/>
                </a:xfrm>
              </p:grpSpPr>
              <p:sp>
                <p:nvSpPr>
                  <p:cNvPr id="17" name="椭圆 16">
                    <a:extLst>
                      <a:ext uri="{FF2B5EF4-FFF2-40B4-BE49-F238E27FC236}">
                        <a16:creationId xmlns:a16="http://schemas.microsoft.com/office/drawing/2014/main" id="{DD4D0E9F-26C4-4D23-B989-B9582F72AE1D}"/>
                      </a:ext>
                    </a:extLst>
                  </p:cNvPr>
                  <p:cNvSpPr/>
                  <p:nvPr/>
                </p:nvSpPr>
                <p:spPr>
                  <a:xfrm>
                    <a:off x="2681608" y="1294395"/>
                    <a:ext cx="1506218" cy="1506218"/>
                  </a:xfrm>
                  <a:prstGeom prst="ellipse">
                    <a:avLst/>
                  </a:prstGeom>
                  <a:solidFill>
                    <a:schemeClr val="bg1"/>
                  </a:solidFill>
                  <a:ln w="12700" cap="flat" cmpd="sng" algn="ctr">
                    <a:solidFill>
                      <a:srgbClr val="C00000"/>
                    </a:solidFill>
                    <a:prstDash val="solid"/>
                  </a:ln>
                  <a:effectLst/>
                </p:spPr>
                <p:txBody>
                  <a:bodyPr wrap="square" rtlCol="0" anchor="ctr">
                    <a:noAutofit/>
                  </a:bodyPr>
                  <a:lstStyle/>
                  <a:p>
                    <a:pPr algn="ctr" defTabSz="1219200">
                      <a:defRPr/>
                    </a:pPr>
                    <a:endParaRPr lang="zh-CN" altLang="en-US" sz="2400" kern="0" dirty="0">
                      <a:solidFill>
                        <a:srgbClr val="000000"/>
                      </a:solidFill>
                      <a:latin typeface="Calibri" panose="020F0502020204030204"/>
                      <a:ea typeface="阿里巴巴普惠体" panose="00020600040101010101" pitchFamily="18" charset="-122"/>
                    </a:endParaRPr>
                  </a:p>
                </p:txBody>
              </p:sp>
              <p:sp>
                <p:nvSpPr>
                  <p:cNvPr id="18" name="Freeform 5">
                    <a:extLst>
                      <a:ext uri="{FF2B5EF4-FFF2-40B4-BE49-F238E27FC236}">
                        <a16:creationId xmlns:a16="http://schemas.microsoft.com/office/drawing/2014/main" id="{CC39EADE-19BF-4420-87FE-64D769EDFE6F}"/>
                      </a:ext>
                    </a:extLst>
                  </p:cNvPr>
                  <p:cNvSpPr/>
                  <p:nvPr/>
                </p:nvSpPr>
                <p:spPr bwMode="auto">
                  <a:xfrm flipV="1">
                    <a:off x="2777383" y="1390167"/>
                    <a:ext cx="1314666" cy="1314675"/>
                  </a:xfrm>
                  <a:prstGeom prst="ellipse">
                    <a:avLst/>
                  </a:prstGeom>
                  <a:solidFill>
                    <a:srgbClr val="C00000"/>
                  </a:solidFill>
                  <a:ln w="9525" cap="flat" cmpd="sng" algn="ctr">
                    <a:noFill/>
                    <a:prstDash val="solid"/>
                  </a:ln>
                  <a:effectLst/>
                </p:spPr>
                <p:txBody>
                  <a:bodyPr wrap="square" rtlCol="0" anchor="ctr">
                    <a:noAutofit/>
                  </a:bodyPr>
                  <a:lstStyle/>
                  <a:p>
                    <a:pPr algn="ctr" defTabSz="1219200">
                      <a:defRPr/>
                    </a:pPr>
                    <a:endParaRPr lang="zh-CN" altLang="en-US" sz="2400" kern="0" dirty="0">
                      <a:solidFill>
                        <a:srgbClr val="000000"/>
                      </a:solidFill>
                      <a:latin typeface="Calibri" panose="020F0502020204030204"/>
                      <a:ea typeface="阿里巴巴普惠体" panose="00020600040101010101" pitchFamily="18" charset="-122"/>
                    </a:endParaRPr>
                  </a:p>
                </p:txBody>
              </p:sp>
              <p:sp>
                <p:nvSpPr>
                  <p:cNvPr id="19" name="任意多边形 43">
                    <a:extLst>
                      <a:ext uri="{FF2B5EF4-FFF2-40B4-BE49-F238E27FC236}">
                        <a16:creationId xmlns:a16="http://schemas.microsoft.com/office/drawing/2014/main" id="{503944D3-AF3C-42C7-B283-48AC953E2291}"/>
                      </a:ext>
                    </a:extLst>
                  </p:cNvPr>
                  <p:cNvSpPr/>
                  <p:nvPr/>
                </p:nvSpPr>
                <p:spPr bwMode="auto">
                  <a:xfrm flipV="1">
                    <a:off x="2688967" y="1301750"/>
                    <a:ext cx="1326030"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0000">
                        <a:srgbClr val="FFFFFF">
                          <a:alpha val="0"/>
                        </a:srgbClr>
                      </a:gs>
                      <a:gs pos="95000">
                        <a:srgbClr val="FFFFFF">
                          <a:alpha val="90000"/>
                        </a:srgbClr>
                      </a:gs>
                    </a:gsLst>
                    <a:lin ang="8100000" scaled="1"/>
                    <a:tileRect/>
                  </a:gradFill>
                  <a:ln w="9525" cap="flat" cmpd="sng" algn="ctr">
                    <a:noFill/>
                    <a:prstDash val="solid"/>
                  </a:ln>
                  <a:effectLst/>
                </p:spPr>
                <p:txBody>
                  <a:bodyPr wrap="square" rtlCol="0" anchor="ctr">
                    <a:noAutofit/>
                  </a:bodyPr>
                  <a:lstStyle/>
                  <a:p>
                    <a:pPr algn="ctr" defTabSz="1219200">
                      <a:defRPr/>
                    </a:pPr>
                    <a:endParaRPr lang="zh-CN" altLang="en-US" sz="2400" kern="0" dirty="0">
                      <a:solidFill>
                        <a:srgbClr val="000000"/>
                      </a:solidFill>
                      <a:latin typeface="Calibri" panose="020F0502020204030204"/>
                      <a:ea typeface="阿里巴巴普惠体" panose="00020600040101010101" pitchFamily="18" charset="-122"/>
                    </a:endParaRPr>
                  </a:p>
                </p:txBody>
              </p:sp>
            </p:grpSp>
            <p:sp>
              <p:nvSpPr>
                <p:cNvPr id="16" name="TextBox 14">
                  <a:extLst>
                    <a:ext uri="{FF2B5EF4-FFF2-40B4-BE49-F238E27FC236}">
                      <a16:creationId xmlns:a16="http://schemas.microsoft.com/office/drawing/2014/main" id="{DD288B9E-CB20-40ED-B90A-706FADC6A1C6}"/>
                    </a:ext>
                  </a:extLst>
                </p:cNvPr>
                <p:cNvSpPr txBox="1"/>
                <p:nvPr/>
              </p:nvSpPr>
              <p:spPr>
                <a:xfrm>
                  <a:off x="3202171" y="1856142"/>
                  <a:ext cx="1919019" cy="953161"/>
                </a:xfrm>
                <a:prstGeom prst="rect">
                  <a:avLst/>
                </a:prstGeom>
                <a:noFill/>
                <a:effectLst/>
              </p:spPr>
              <p:txBody>
                <a:bodyPr wrap="square" rtlCol="0">
                  <a:spAutoFit/>
                </a:bodyPr>
                <a:lstStyle/>
                <a:p>
                  <a:pPr algn="ctr" defTabSz="1219200">
                    <a:defRPr/>
                  </a:pPr>
                  <a:endParaRPr lang="zh-CN" altLang="en-US" sz="2665" b="1" kern="0" dirty="0">
                    <a:solidFill>
                      <a:prstClr val="white"/>
                    </a:solidFill>
                    <a:latin typeface="阿里巴巴普惠体" panose="00020600040101010101" pitchFamily="18" charset="-122"/>
                    <a:ea typeface="阿里巴巴普惠体" panose="00020600040101010101" pitchFamily="18" charset="-122"/>
                  </a:endParaRPr>
                </a:p>
              </p:txBody>
            </p:sp>
          </p:grpSp>
          <p:sp>
            <p:nvSpPr>
              <p:cNvPr id="14" name="Freeform 5">
                <a:extLst>
                  <a:ext uri="{FF2B5EF4-FFF2-40B4-BE49-F238E27FC236}">
                    <a16:creationId xmlns:a16="http://schemas.microsoft.com/office/drawing/2014/main" id="{18384AF9-20F4-4952-9169-FAB791FDBE98}"/>
                  </a:ext>
                </a:extLst>
              </p:cNvPr>
              <p:cNvSpPr>
                <a:spLocks noChangeAspect="1"/>
              </p:cNvSpPr>
              <p:nvPr/>
            </p:nvSpPr>
            <p:spPr bwMode="auto">
              <a:xfrm>
                <a:off x="979358" y="2677314"/>
                <a:ext cx="576000" cy="585713"/>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DFBF7"/>
              </a:solidFill>
              <a:ln>
                <a:noFill/>
              </a:ln>
              <a:effectLst/>
            </p:spPr>
            <p:txBody>
              <a:bodyPr vert="horz" wrap="square" lIns="121920" tIns="60960" rIns="121920" bIns="60960" numCol="1" anchor="t" anchorCtr="0" compatLnSpc="1"/>
              <a:lstStyle/>
              <a:p>
                <a:pPr defTabSz="914400"/>
                <a:endParaRPr lang="zh-CN" altLang="en-US" sz="2400">
                  <a:solidFill>
                    <a:prstClr val="black"/>
                  </a:solidFill>
                  <a:latin typeface="Calibri" panose="020F0502020204030204"/>
                  <a:ea typeface="宋体" panose="02010600030101010101" pitchFamily="2" charset="-122"/>
                </a:endParaRPr>
              </a:p>
            </p:txBody>
          </p:sp>
        </p:grpSp>
        <p:sp>
          <p:nvSpPr>
            <p:cNvPr id="12" name="矩形 11">
              <a:extLst>
                <a:ext uri="{FF2B5EF4-FFF2-40B4-BE49-F238E27FC236}">
                  <a16:creationId xmlns:a16="http://schemas.microsoft.com/office/drawing/2014/main" id="{00BC48EB-0AB4-4CD2-8ED2-D37EC6F1AB68}"/>
                </a:ext>
              </a:extLst>
            </p:cNvPr>
            <p:cNvSpPr/>
            <p:nvPr/>
          </p:nvSpPr>
          <p:spPr>
            <a:xfrm>
              <a:off x="1693721" y="3878860"/>
              <a:ext cx="6340197" cy="400110"/>
            </a:xfrm>
            <a:prstGeom prst="rect">
              <a:avLst/>
            </a:prstGeom>
          </p:spPr>
          <p:txBody>
            <a:bodyPr wrap="none">
              <a:spAutoFit/>
            </a:bodyPr>
            <a:lstStyle/>
            <a:p>
              <a:r>
                <a:rPr lang="zh-CN" altLang="en-US" sz="2000" b="1" i="1" dirty="0">
                  <a:solidFill>
                    <a:srgbClr val="C00000"/>
                  </a:solidFill>
                  <a:latin typeface="+mn-ea"/>
                </a:rPr>
                <a:t>干部政治上过不过得硬，就要看关键时刻靠不靠得住。</a:t>
              </a:r>
              <a:endParaRPr lang="zh-CN" altLang="en-US" sz="2000" b="1" dirty="0">
                <a:latin typeface="+mn-ea"/>
              </a:endParaRPr>
            </a:p>
          </p:txBody>
        </p:sp>
      </p:grpSp>
      <p:sp>
        <p:nvSpPr>
          <p:cNvPr id="20" name="矩形 19">
            <a:extLst>
              <a:ext uri="{FF2B5EF4-FFF2-40B4-BE49-F238E27FC236}">
                <a16:creationId xmlns:a16="http://schemas.microsoft.com/office/drawing/2014/main" id="{419B40DF-FAF5-49D7-B1FA-97708AA7BC4C}"/>
              </a:ext>
            </a:extLst>
          </p:cNvPr>
          <p:cNvSpPr/>
          <p:nvPr/>
        </p:nvSpPr>
        <p:spPr>
          <a:xfrm>
            <a:off x="2604751" y="2694167"/>
            <a:ext cx="6517239" cy="3261727"/>
          </a:xfrm>
          <a:prstGeom prst="rect">
            <a:avLst/>
          </a:prstGeom>
        </p:spPr>
        <p:txBody>
          <a:bodyPr wrap="square">
            <a:spAutoFit/>
          </a:bodyPr>
          <a:lstStyle/>
          <a:p>
            <a:pPr algn="just" fontAlgn="base">
              <a:lnSpc>
                <a:spcPct val="130000"/>
              </a:lnSpc>
              <a:spcBef>
                <a:spcPct val="0"/>
              </a:spcBef>
              <a:spcAft>
                <a:spcPct val="0"/>
              </a:spcAft>
              <a:defRPr/>
            </a:pPr>
            <a:r>
              <a:rPr lang="zh-CN" altLang="en-US" sz="2000" kern="0" dirty="0">
                <a:latin typeface="+mn-ea"/>
              </a:rPr>
              <a:t>总体看，在抗疫斗争中我们的干部队伍是好的，是经受住考验的，但也有少数干部表现不佳甚至很差。</a:t>
            </a:r>
            <a:endParaRPr lang="en-US" altLang="zh-CN" sz="2000" kern="0" dirty="0">
              <a:latin typeface="+mn-ea"/>
            </a:endParaRPr>
          </a:p>
          <a:p>
            <a:pPr marL="342900" indent="-342900" algn="just" fontAlgn="base">
              <a:lnSpc>
                <a:spcPct val="130000"/>
              </a:lnSpc>
              <a:spcBef>
                <a:spcPct val="0"/>
              </a:spcBef>
              <a:spcAft>
                <a:spcPct val="0"/>
              </a:spcAft>
              <a:buFont typeface="Wingdings" panose="05000000000000000000" pitchFamily="2" charset="2"/>
              <a:buChar char="l"/>
              <a:defRPr/>
            </a:pPr>
            <a:r>
              <a:rPr lang="zh-CN" altLang="en-US" sz="2000" kern="0" dirty="0">
                <a:latin typeface="+mn-ea"/>
              </a:rPr>
              <a:t>有的不敢担当、不愿负责，畏首畏尾，什么都等上面部署，不推就不动；</a:t>
            </a:r>
            <a:endParaRPr lang="en-US" altLang="zh-CN" sz="2000" kern="0" dirty="0">
              <a:latin typeface="+mn-ea"/>
            </a:endParaRPr>
          </a:p>
          <a:p>
            <a:pPr marL="342900" indent="-342900" algn="just" fontAlgn="base">
              <a:lnSpc>
                <a:spcPct val="130000"/>
              </a:lnSpc>
              <a:spcBef>
                <a:spcPct val="0"/>
              </a:spcBef>
              <a:spcAft>
                <a:spcPct val="0"/>
              </a:spcAft>
              <a:buFont typeface="Wingdings" panose="05000000000000000000" pitchFamily="2" charset="2"/>
              <a:buChar char="l"/>
              <a:defRPr/>
            </a:pPr>
            <a:r>
              <a:rPr lang="zh-CN" altLang="en-US" sz="2000" kern="0" dirty="0">
                <a:latin typeface="+mn-ea"/>
              </a:rPr>
              <a:t>有的疲疲沓沓、拖拖拉拉，情况弄不清、工作没思路；</a:t>
            </a:r>
            <a:endParaRPr lang="en-US" altLang="zh-CN" sz="2000" kern="0" dirty="0">
              <a:latin typeface="+mn-ea"/>
            </a:endParaRPr>
          </a:p>
          <a:p>
            <a:pPr marL="342900" indent="-342900" algn="just" fontAlgn="base">
              <a:lnSpc>
                <a:spcPct val="130000"/>
              </a:lnSpc>
              <a:spcBef>
                <a:spcPct val="0"/>
              </a:spcBef>
              <a:spcAft>
                <a:spcPct val="0"/>
              </a:spcAft>
              <a:buFont typeface="Wingdings" panose="05000000000000000000" pitchFamily="2" charset="2"/>
              <a:buChar char="l"/>
              <a:defRPr/>
            </a:pPr>
            <a:r>
              <a:rPr lang="zh-CN" altLang="en-US" sz="2000" kern="0" dirty="0">
                <a:latin typeface="+mn-ea"/>
              </a:rPr>
              <a:t>有的敷衍应付、作风飘浮，工作抓而不细、抓而不实，仍然在搞形式主义、官僚主义；</a:t>
            </a:r>
            <a:endParaRPr lang="en-US" altLang="zh-CN" sz="2000" kern="0" dirty="0">
              <a:latin typeface="+mn-ea"/>
            </a:endParaRPr>
          </a:p>
          <a:p>
            <a:pPr marL="342900" indent="-342900" algn="just" fontAlgn="base">
              <a:lnSpc>
                <a:spcPct val="130000"/>
              </a:lnSpc>
              <a:spcBef>
                <a:spcPct val="0"/>
              </a:spcBef>
              <a:spcAft>
                <a:spcPct val="0"/>
              </a:spcAft>
              <a:buFont typeface="Wingdings" panose="05000000000000000000" pitchFamily="2" charset="2"/>
              <a:buChar char="l"/>
              <a:defRPr/>
            </a:pPr>
            <a:r>
              <a:rPr lang="zh-CN" altLang="en-US" sz="2000" kern="0" dirty="0">
                <a:latin typeface="+mn-ea"/>
              </a:rPr>
              <a:t>有的百般推脱、左躲右闪，甚至临阵脱逃。</a:t>
            </a:r>
          </a:p>
        </p:txBody>
      </p:sp>
    </p:spTree>
    <p:extLst>
      <p:ext uri="{BB962C8B-B14F-4D97-AF65-F5344CB8AC3E}">
        <p14:creationId xmlns:p14="http://schemas.microsoft.com/office/powerpoint/2010/main" val="369273991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909955" y="206581"/>
            <a:ext cx="8234045" cy="541338"/>
          </a:xfrm>
        </p:spPr>
        <p:txBody>
          <a:bodyPr/>
          <a:lstStyle/>
          <a:p>
            <a:r>
              <a:rPr lang="zh-CN" altLang="en-US" sz="2400" dirty="0"/>
              <a:t>关于加强党对统筹推进疫情防控和经济社会发展工作的领导</a:t>
            </a:r>
          </a:p>
        </p:txBody>
      </p:sp>
      <p:grpSp>
        <p:nvGrpSpPr>
          <p:cNvPr id="21" name="组合 20">
            <a:extLst>
              <a:ext uri="{FF2B5EF4-FFF2-40B4-BE49-F238E27FC236}">
                <a16:creationId xmlns:a16="http://schemas.microsoft.com/office/drawing/2014/main" id="{258A6820-7988-46E3-A4D4-E5E1B3185B99}"/>
              </a:ext>
            </a:extLst>
          </p:cNvPr>
          <p:cNvGrpSpPr/>
          <p:nvPr/>
        </p:nvGrpSpPr>
        <p:grpSpPr>
          <a:xfrm>
            <a:off x="0" y="1252091"/>
            <a:ext cx="8310514" cy="761416"/>
            <a:chOff x="681492" y="3783159"/>
            <a:chExt cx="8310514" cy="761416"/>
          </a:xfrm>
        </p:grpSpPr>
        <p:cxnSp>
          <p:nvCxnSpPr>
            <p:cNvPr id="22" name="直接连接符 21">
              <a:extLst>
                <a:ext uri="{FF2B5EF4-FFF2-40B4-BE49-F238E27FC236}">
                  <a16:creationId xmlns:a16="http://schemas.microsoft.com/office/drawing/2014/main" id="{1BC4E361-B3D2-4F16-B28D-BC57EC36895B}"/>
                </a:ext>
              </a:extLst>
            </p:cNvPr>
            <p:cNvCxnSpPr/>
            <p:nvPr/>
          </p:nvCxnSpPr>
          <p:spPr bwMode="auto">
            <a:xfrm>
              <a:off x="1459645" y="4344588"/>
              <a:ext cx="5017038" cy="0"/>
            </a:xfrm>
            <a:prstGeom prst="line">
              <a:avLst/>
            </a:prstGeom>
            <a:solidFill>
              <a:srgbClr val="BD2531"/>
            </a:solidFill>
            <a:ln w="9525" cap="flat" cmpd="sng" algn="ctr">
              <a:solidFill>
                <a:srgbClr val="3D3D3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3" name="组合 22">
              <a:extLst>
                <a:ext uri="{FF2B5EF4-FFF2-40B4-BE49-F238E27FC236}">
                  <a16:creationId xmlns:a16="http://schemas.microsoft.com/office/drawing/2014/main" id="{8C327B31-1BBE-43E5-8281-1E14C2D0B616}"/>
                </a:ext>
              </a:extLst>
            </p:cNvPr>
            <p:cNvGrpSpPr/>
            <p:nvPr/>
          </p:nvGrpSpPr>
          <p:grpSpPr>
            <a:xfrm>
              <a:off x="681492" y="3783159"/>
              <a:ext cx="1012229" cy="761416"/>
              <a:chOff x="613246" y="2493034"/>
              <a:chExt cx="1324422" cy="996252"/>
            </a:xfrm>
          </p:grpSpPr>
          <p:grpSp>
            <p:nvGrpSpPr>
              <p:cNvPr id="25" name="组合 24">
                <a:extLst>
                  <a:ext uri="{FF2B5EF4-FFF2-40B4-BE49-F238E27FC236}">
                    <a16:creationId xmlns:a16="http://schemas.microsoft.com/office/drawing/2014/main" id="{EF9DFF58-7598-4999-8ACC-AE728571FED1}"/>
                  </a:ext>
                </a:extLst>
              </p:cNvPr>
              <p:cNvGrpSpPr/>
              <p:nvPr/>
            </p:nvGrpSpPr>
            <p:grpSpPr>
              <a:xfrm>
                <a:off x="613246" y="2493034"/>
                <a:ext cx="1324422" cy="996252"/>
                <a:chOff x="3202171" y="1462739"/>
                <a:chExt cx="1919019" cy="1443518"/>
              </a:xfrm>
            </p:grpSpPr>
            <p:grpSp>
              <p:nvGrpSpPr>
                <p:cNvPr id="27" name="组合 26">
                  <a:extLst>
                    <a:ext uri="{FF2B5EF4-FFF2-40B4-BE49-F238E27FC236}">
                      <a16:creationId xmlns:a16="http://schemas.microsoft.com/office/drawing/2014/main" id="{CCDC5A6C-4848-4754-ACF5-178A1D09069A}"/>
                    </a:ext>
                  </a:extLst>
                </p:cNvPr>
                <p:cNvGrpSpPr/>
                <p:nvPr/>
              </p:nvGrpSpPr>
              <p:grpSpPr>
                <a:xfrm>
                  <a:off x="3433282" y="1462739"/>
                  <a:ext cx="1443518" cy="1443518"/>
                  <a:chOff x="2681608" y="1294395"/>
                  <a:chExt cx="1506218" cy="1506218"/>
                </a:xfrm>
              </p:grpSpPr>
              <p:sp>
                <p:nvSpPr>
                  <p:cNvPr id="29" name="椭圆 28">
                    <a:extLst>
                      <a:ext uri="{FF2B5EF4-FFF2-40B4-BE49-F238E27FC236}">
                        <a16:creationId xmlns:a16="http://schemas.microsoft.com/office/drawing/2014/main" id="{2CFB175F-07A9-4470-87AE-496A90236718}"/>
                      </a:ext>
                    </a:extLst>
                  </p:cNvPr>
                  <p:cNvSpPr/>
                  <p:nvPr/>
                </p:nvSpPr>
                <p:spPr>
                  <a:xfrm>
                    <a:off x="2681608" y="1294395"/>
                    <a:ext cx="1506218" cy="1506218"/>
                  </a:xfrm>
                  <a:prstGeom prst="ellipse">
                    <a:avLst/>
                  </a:prstGeom>
                  <a:solidFill>
                    <a:schemeClr val="bg1"/>
                  </a:solidFill>
                  <a:ln w="12700" cap="flat" cmpd="sng" algn="ctr">
                    <a:solidFill>
                      <a:srgbClr val="C00000"/>
                    </a:solidFill>
                    <a:prstDash val="solid"/>
                  </a:ln>
                  <a:effectLst/>
                </p:spPr>
                <p:txBody>
                  <a:bodyPr wrap="square" rtlCol="0" anchor="ctr">
                    <a:noAutofit/>
                  </a:bodyPr>
                  <a:lstStyle/>
                  <a:p>
                    <a:pPr algn="ctr" defTabSz="1219200">
                      <a:defRPr/>
                    </a:pPr>
                    <a:endParaRPr lang="zh-CN" altLang="en-US" sz="2400" kern="0" dirty="0">
                      <a:solidFill>
                        <a:srgbClr val="000000"/>
                      </a:solidFill>
                      <a:latin typeface="Calibri" panose="020F0502020204030204"/>
                      <a:ea typeface="阿里巴巴普惠体" panose="00020600040101010101" pitchFamily="18" charset="-122"/>
                    </a:endParaRPr>
                  </a:p>
                </p:txBody>
              </p:sp>
              <p:sp>
                <p:nvSpPr>
                  <p:cNvPr id="30" name="Freeform 5">
                    <a:extLst>
                      <a:ext uri="{FF2B5EF4-FFF2-40B4-BE49-F238E27FC236}">
                        <a16:creationId xmlns:a16="http://schemas.microsoft.com/office/drawing/2014/main" id="{66B05BE0-A87B-4DF4-812D-C67C97B76FA3}"/>
                      </a:ext>
                    </a:extLst>
                  </p:cNvPr>
                  <p:cNvSpPr/>
                  <p:nvPr/>
                </p:nvSpPr>
                <p:spPr bwMode="auto">
                  <a:xfrm flipV="1">
                    <a:off x="2777383" y="1390167"/>
                    <a:ext cx="1314666" cy="1314675"/>
                  </a:xfrm>
                  <a:prstGeom prst="ellipse">
                    <a:avLst/>
                  </a:prstGeom>
                  <a:solidFill>
                    <a:srgbClr val="C00000"/>
                  </a:solidFill>
                  <a:ln w="9525" cap="flat" cmpd="sng" algn="ctr">
                    <a:noFill/>
                    <a:prstDash val="solid"/>
                  </a:ln>
                  <a:effectLst/>
                </p:spPr>
                <p:txBody>
                  <a:bodyPr wrap="square" rtlCol="0" anchor="ctr">
                    <a:noAutofit/>
                  </a:bodyPr>
                  <a:lstStyle/>
                  <a:p>
                    <a:pPr algn="ctr" defTabSz="1219200">
                      <a:defRPr/>
                    </a:pPr>
                    <a:endParaRPr lang="zh-CN" altLang="en-US" sz="2400" kern="0" dirty="0">
                      <a:solidFill>
                        <a:srgbClr val="000000"/>
                      </a:solidFill>
                      <a:latin typeface="Calibri" panose="020F0502020204030204"/>
                      <a:ea typeface="阿里巴巴普惠体" panose="00020600040101010101" pitchFamily="18" charset="-122"/>
                    </a:endParaRPr>
                  </a:p>
                </p:txBody>
              </p:sp>
              <p:sp>
                <p:nvSpPr>
                  <p:cNvPr id="31" name="任意多边形 43">
                    <a:extLst>
                      <a:ext uri="{FF2B5EF4-FFF2-40B4-BE49-F238E27FC236}">
                        <a16:creationId xmlns:a16="http://schemas.microsoft.com/office/drawing/2014/main" id="{7E074D12-847A-4946-90B0-DC811EB2669F}"/>
                      </a:ext>
                    </a:extLst>
                  </p:cNvPr>
                  <p:cNvSpPr/>
                  <p:nvPr/>
                </p:nvSpPr>
                <p:spPr bwMode="auto">
                  <a:xfrm flipV="1">
                    <a:off x="2688967" y="1301750"/>
                    <a:ext cx="1326030"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0000">
                        <a:srgbClr val="FFFFFF">
                          <a:alpha val="0"/>
                        </a:srgbClr>
                      </a:gs>
                      <a:gs pos="95000">
                        <a:srgbClr val="FFFFFF">
                          <a:alpha val="90000"/>
                        </a:srgbClr>
                      </a:gs>
                    </a:gsLst>
                    <a:lin ang="8100000" scaled="1"/>
                    <a:tileRect/>
                  </a:gradFill>
                  <a:ln w="9525" cap="flat" cmpd="sng" algn="ctr">
                    <a:noFill/>
                    <a:prstDash val="solid"/>
                  </a:ln>
                  <a:effectLst/>
                </p:spPr>
                <p:txBody>
                  <a:bodyPr wrap="square" rtlCol="0" anchor="ctr">
                    <a:noAutofit/>
                  </a:bodyPr>
                  <a:lstStyle/>
                  <a:p>
                    <a:pPr algn="ctr" defTabSz="1219200">
                      <a:defRPr/>
                    </a:pPr>
                    <a:endParaRPr lang="zh-CN" altLang="en-US" sz="2400" kern="0" dirty="0">
                      <a:solidFill>
                        <a:srgbClr val="000000"/>
                      </a:solidFill>
                      <a:latin typeface="Calibri" panose="020F0502020204030204"/>
                      <a:ea typeface="阿里巴巴普惠体" panose="00020600040101010101" pitchFamily="18" charset="-122"/>
                    </a:endParaRPr>
                  </a:p>
                </p:txBody>
              </p:sp>
            </p:grpSp>
            <p:sp>
              <p:nvSpPr>
                <p:cNvPr id="28" name="TextBox 14">
                  <a:extLst>
                    <a:ext uri="{FF2B5EF4-FFF2-40B4-BE49-F238E27FC236}">
                      <a16:creationId xmlns:a16="http://schemas.microsoft.com/office/drawing/2014/main" id="{78B3A429-4A92-44AD-96AC-85338AEEEE61}"/>
                    </a:ext>
                  </a:extLst>
                </p:cNvPr>
                <p:cNvSpPr txBox="1"/>
                <p:nvPr/>
              </p:nvSpPr>
              <p:spPr>
                <a:xfrm>
                  <a:off x="3202171" y="1856142"/>
                  <a:ext cx="1919019" cy="953161"/>
                </a:xfrm>
                <a:prstGeom prst="rect">
                  <a:avLst/>
                </a:prstGeom>
                <a:noFill/>
                <a:effectLst/>
              </p:spPr>
              <p:txBody>
                <a:bodyPr wrap="square" rtlCol="0">
                  <a:spAutoFit/>
                </a:bodyPr>
                <a:lstStyle/>
                <a:p>
                  <a:pPr algn="ctr" defTabSz="1219200">
                    <a:defRPr/>
                  </a:pPr>
                  <a:endParaRPr lang="zh-CN" altLang="en-US" sz="2665" b="1" kern="0" dirty="0">
                    <a:solidFill>
                      <a:prstClr val="white"/>
                    </a:solidFill>
                    <a:latin typeface="阿里巴巴普惠体" panose="00020600040101010101" pitchFamily="18" charset="-122"/>
                    <a:ea typeface="阿里巴巴普惠体" panose="00020600040101010101" pitchFamily="18" charset="-122"/>
                  </a:endParaRPr>
                </a:p>
              </p:txBody>
            </p:sp>
          </p:grpSp>
          <p:sp>
            <p:nvSpPr>
              <p:cNvPr id="26" name="Freeform 5">
                <a:extLst>
                  <a:ext uri="{FF2B5EF4-FFF2-40B4-BE49-F238E27FC236}">
                    <a16:creationId xmlns:a16="http://schemas.microsoft.com/office/drawing/2014/main" id="{B9F07600-1889-494C-B418-C0BFA5C80004}"/>
                  </a:ext>
                </a:extLst>
              </p:cNvPr>
              <p:cNvSpPr>
                <a:spLocks noChangeAspect="1"/>
              </p:cNvSpPr>
              <p:nvPr/>
            </p:nvSpPr>
            <p:spPr bwMode="auto">
              <a:xfrm>
                <a:off x="979358" y="2677314"/>
                <a:ext cx="576000" cy="585713"/>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DFBF7"/>
              </a:solidFill>
              <a:ln>
                <a:noFill/>
              </a:ln>
              <a:effectLst/>
            </p:spPr>
            <p:txBody>
              <a:bodyPr vert="horz" wrap="square" lIns="121920" tIns="60960" rIns="121920" bIns="60960" numCol="1" anchor="t" anchorCtr="0" compatLnSpc="1"/>
              <a:lstStyle/>
              <a:p>
                <a:pPr defTabSz="914400"/>
                <a:endParaRPr lang="zh-CN" altLang="en-US" sz="2400">
                  <a:solidFill>
                    <a:prstClr val="black"/>
                  </a:solidFill>
                  <a:latin typeface="Calibri" panose="020F0502020204030204"/>
                  <a:ea typeface="宋体" panose="02010600030101010101" pitchFamily="2" charset="-122"/>
                </a:endParaRPr>
              </a:p>
            </p:txBody>
          </p:sp>
        </p:grpSp>
        <p:sp>
          <p:nvSpPr>
            <p:cNvPr id="24" name="矩形 23">
              <a:extLst>
                <a:ext uri="{FF2B5EF4-FFF2-40B4-BE49-F238E27FC236}">
                  <a16:creationId xmlns:a16="http://schemas.microsoft.com/office/drawing/2014/main" id="{BBF872F8-2E20-4133-963D-7BFF320647AD}"/>
                </a:ext>
              </a:extLst>
            </p:cNvPr>
            <p:cNvSpPr/>
            <p:nvPr/>
          </p:nvSpPr>
          <p:spPr>
            <a:xfrm>
              <a:off x="1625887" y="3853353"/>
              <a:ext cx="7366119" cy="400110"/>
            </a:xfrm>
            <a:prstGeom prst="rect">
              <a:avLst/>
            </a:prstGeom>
          </p:spPr>
          <p:txBody>
            <a:bodyPr wrap="none">
              <a:spAutoFit/>
            </a:bodyPr>
            <a:lstStyle/>
            <a:p>
              <a:r>
                <a:rPr lang="zh-CN" altLang="en-US" sz="2000" b="1" i="1" dirty="0">
                  <a:solidFill>
                    <a:srgbClr val="C00000"/>
                  </a:solidFill>
                  <a:latin typeface="+mn-ea"/>
                </a:rPr>
                <a:t>关键时刻冲得上去、危难关头豁得出来，才是真正的共产党人。</a:t>
              </a:r>
              <a:endParaRPr lang="zh-CN" altLang="en-US" sz="2000" b="1" dirty="0">
                <a:latin typeface="+mn-ea"/>
              </a:endParaRPr>
            </a:p>
          </p:txBody>
        </p:sp>
      </p:grpSp>
      <p:sp>
        <p:nvSpPr>
          <p:cNvPr id="32" name="矩形 31">
            <a:extLst>
              <a:ext uri="{FF2B5EF4-FFF2-40B4-BE49-F238E27FC236}">
                <a16:creationId xmlns:a16="http://schemas.microsoft.com/office/drawing/2014/main" id="{5F857C36-6BA2-4530-98EC-23C8CF77587F}"/>
              </a:ext>
            </a:extLst>
          </p:cNvPr>
          <p:cNvSpPr/>
          <p:nvPr/>
        </p:nvSpPr>
        <p:spPr>
          <a:xfrm>
            <a:off x="1684638" y="2616300"/>
            <a:ext cx="7289041" cy="701731"/>
          </a:xfrm>
          <a:prstGeom prst="rect">
            <a:avLst/>
          </a:prstGeom>
        </p:spPr>
        <p:txBody>
          <a:bodyPr wrap="square">
            <a:spAutoFit/>
          </a:bodyPr>
          <a:lstStyle/>
          <a:p>
            <a:pPr defTabSz="1219200">
              <a:lnSpc>
                <a:spcPct val="110000"/>
              </a:lnSpc>
            </a:pPr>
            <a:r>
              <a:rPr lang="zh-CN" altLang="en-US" dirty="0">
                <a:latin typeface="微软雅黑" panose="020B0503020204020204" pitchFamily="34" charset="-122"/>
                <a:ea typeface="微软雅黑" panose="020B0503020204020204" pitchFamily="34" charset="-122"/>
              </a:rPr>
              <a:t>增强必胜之心，拿出战胜一切敌人而不被任何敌人所屈服的大无畏革命气魄，勇当先锋，敢打头阵，用行动展现共产党人政治本色；</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33" name="矩形: 圆角 26">
            <a:extLst>
              <a:ext uri="{FF2B5EF4-FFF2-40B4-BE49-F238E27FC236}">
                <a16:creationId xmlns:a16="http://schemas.microsoft.com/office/drawing/2014/main" id="{FCFB56F5-B5D1-4FD4-A9F9-CE77F10E8EA5}"/>
              </a:ext>
            </a:extLst>
          </p:cNvPr>
          <p:cNvSpPr/>
          <p:nvPr/>
        </p:nvSpPr>
        <p:spPr>
          <a:xfrm>
            <a:off x="170321" y="2669434"/>
            <a:ext cx="1037366" cy="637011"/>
          </a:xfrm>
          <a:prstGeom prst="roundRect">
            <a:avLst>
              <a:gd name="adj" fmla="val 7002"/>
            </a:avLst>
          </a:prstGeom>
          <a:gradFill>
            <a:gsLst>
              <a:gs pos="0">
                <a:srgbClr val="C00000"/>
              </a:gs>
              <a:gs pos="100000">
                <a:srgbClr val="FF0000"/>
              </a:gs>
            </a:gsLst>
            <a:lin ang="0" scaled="0"/>
          </a:gradFill>
          <a:ln w="12700" cap="flat" cmpd="sng" algn="ctr">
            <a:noFill/>
            <a:prstDash val="solid"/>
          </a:ln>
          <a:effectLst/>
        </p:spPr>
        <p:txBody>
          <a:bodyPr rtlCol="0" anchor="ctr"/>
          <a:lstStyle/>
          <a:p>
            <a:pPr lvl="0" algn="ctr" defTabSz="1219200">
              <a:defRPr/>
            </a:pPr>
            <a:r>
              <a:rPr lang="zh-CN" altLang="en-US" sz="2800" b="1" kern="0" dirty="0">
                <a:solidFill>
                  <a:srgbClr val="FFF8E6"/>
                </a:solidFill>
                <a:latin typeface="微软雅黑" panose="020B0503020204020204" pitchFamily="34" charset="-122"/>
                <a:ea typeface="微软雅黑" panose="020B0503020204020204" pitchFamily="34" charset="-122"/>
              </a:rPr>
              <a:t>必须</a:t>
            </a:r>
            <a:endParaRPr kumimoji="0" lang="zh-CN" altLang="en-US" sz="2800" b="1" i="0" u="none" strike="noStrike" kern="0" cap="none" spc="0" normalizeH="0" baseline="0" noProof="0" dirty="0">
              <a:ln>
                <a:noFill/>
              </a:ln>
              <a:solidFill>
                <a:srgbClr val="FFF8E6"/>
              </a:solidFill>
              <a:effectLst/>
              <a:uLnTx/>
              <a:uFillTx/>
              <a:latin typeface="微软雅黑" panose="020B0503020204020204" pitchFamily="34" charset="-122"/>
              <a:ea typeface="微软雅黑" panose="020B0503020204020204" pitchFamily="34" charset="-122"/>
            </a:endParaRPr>
          </a:p>
        </p:txBody>
      </p:sp>
      <p:sp>
        <p:nvSpPr>
          <p:cNvPr id="34" name="箭头: V 形 30">
            <a:extLst>
              <a:ext uri="{FF2B5EF4-FFF2-40B4-BE49-F238E27FC236}">
                <a16:creationId xmlns:a16="http://schemas.microsoft.com/office/drawing/2014/main" id="{D7266143-5806-49B9-94C1-8B6030FCE862}"/>
              </a:ext>
            </a:extLst>
          </p:cNvPr>
          <p:cNvSpPr/>
          <p:nvPr/>
        </p:nvSpPr>
        <p:spPr>
          <a:xfrm flipV="1">
            <a:off x="1428105" y="2865796"/>
            <a:ext cx="167211" cy="274398"/>
          </a:xfrm>
          <a:prstGeom prst="chevron">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000000"/>
              </a:solidFill>
              <a:effectLst/>
              <a:uLnTx/>
              <a:uFillTx/>
              <a:latin typeface="Impact" panose="020B0806030902050204"/>
              <a:ea typeface="微软雅黑" panose="020B0503020204020204" pitchFamily="34" charset="-122"/>
            </a:endParaRPr>
          </a:p>
        </p:txBody>
      </p:sp>
      <p:cxnSp>
        <p:nvCxnSpPr>
          <p:cNvPr id="35" name="直接连接符 34">
            <a:extLst>
              <a:ext uri="{FF2B5EF4-FFF2-40B4-BE49-F238E27FC236}">
                <a16:creationId xmlns:a16="http://schemas.microsoft.com/office/drawing/2014/main" id="{F0104C86-375B-4D3A-B6CC-DFAB47248254}"/>
              </a:ext>
            </a:extLst>
          </p:cNvPr>
          <p:cNvCxnSpPr>
            <a:cxnSpLocks/>
          </p:cNvCxnSpPr>
          <p:nvPr/>
        </p:nvCxnSpPr>
        <p:spPr>
          <a:xfrm>
            <a:off x="1684638" y="3296920"/>
            <a:ext cx="7204493" cy="0"/>
          </a:xfrm>
          <a:prstGeom prst="line">
            <a:avLst/>
          </a:prstGeom>
          <a:noFill/>
          <a:ln w="9525" cap="flat" cmpd="sng" algn="ctr">
            <a:solidFill>
              <a:srgbClr val="FF0000"/>
            </a:solidFill>
            <a:prstDash val="dash"/>
          </a:ln>
          <a:effectLst/>
        </p:spPr>
      </p:cxnSp>
      <p:sp>
        <p:nvSpPr>
          <p:cNvPr id="36" name="矩形 35">
            <a:extLst>
              <a:ext uri="{FF2B5EF4-FFF2-40B4-BE49-F238E27FC236}">
                <a16:creationId xmlns:a16="http://schemas.microsoft.com/office/drawing/2014/main" id="{C3F4731A-5316-415A-9219-5295E7AB6157}"/>
              </a:ext>
            </a:extLst>
          </p:cNvPr>
          <p:cNvSpPr/>
          <p:nvPr/>
        </p:nvSpPr>
        <p:spPr>
          <a:xfrm>
            <a:off x="1684638" y="3523464"/>
            <a:ext cx="7289041" cy="701731"/>
          </a:xfrm>
          <a:prstGeom prst="rect">
            <a:avLst/>
          </a:prstGeom>
        </p:spPr>
        <p:txBody>
          <a:bodyPr wrap="square">
            <a:spAutoFit/>
          </a:bodyPr>
          <a:lstStyle/>
          <a:p>
            <a:pPr defTabSz="1219200">
              <a:lnSpc>
                <a:spcPct val="110000"/>
              </a:lnSpc>
            </a:pPr>
            <a:r>
              <a:rPr lang="zh-CN" altLang="en-US" dirty="0">
                <a:latin typeface="微软雅黑" panose="020B0503020204020204" pitchFamily="34" charset="-122"/>
                <a:ea typeface="微软雅黑" panose="020B0503020204020204" pitchFamily="34" charset="-122"/>
              </a:rPr>
              <a:t>增强责任之心，把初心落在行动上、把使命担在肩膀上，在其位谋其政，在其职尽其责，主动担当、积极作为；</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37" name="矩形: 圆角 26">
            <a:extLst>
              <a:ext uri="{FF2B5EF4-FFF2-40B4-BE49-F238E27FC236}">
                <a16:creationId xmlns:a16="http://schemas.microsoft.com/office/drawing/2014/main" id="{8C811239-0FDC-460C-A01C-C79B9285A7A2}"/>
              </a:ext>
            </a:extLst>
          </p:cNvPr>
          <p:cNvSpPr/>
          <p:nvPr/>
        </p:nvSpPr>
        <p:spPr>
          <a:xfrm>
            <a:off x="170321" y="3576598"/>
            <a:ext cx="1037366" cy="637011"/>
          </a:xfrm>
          <a:prstGeom prst="roundRect">
            <a:avLst>
              <a:gd name="adj" fmla="val 7002"/>
            </a:avLst>
          </a:prstGeom>
          <a:gradFill>
            <a:gsLst>
              <a:gs pos="0">
                <a:srgbClr val="C00000"/>
              </a:gs>
              <a:gs pos="100000">
                <a:srgbClr val="FF0000"/>
              </a:gs>
            </a:gsLst>
            <a:lin ang="0" scaled="0"/>
          </a:gradFill>
          <a:ln w="12700" cap="flat" cmpd="sng" algn="ctr">
            <a:noFill/>
            <a:prstDash val="solid"/>
          </a:ln>
          <a:effectLst/>
        </p:spPr>
        <p:txBody>
          <a:bodyPr rtlCol="0" anchor="ctr"/>
          <a:lstStyle/>
          <a:p>
            <a:pPr lvl="0" algn="ctr" defTabSz="1219200">
              <a:defRPr/>
            </a:pPr>
            <a:r>
              <a:rPr lang="zh-CN" altLang="en-US" sz="2800" b="1" kern="0" dirty="0">
                <a:solidFill>
                  <a:srgbClr val="FFF8E6"/>
                </a:solidFill>
                <a:latin typeface="微软雅黑" panose="020B0503020204020204" pitchFamily="34" charset="-122"/>
                <a:ea typeface="微软雅黑" panose="020B0503020204020204" pitchFamily="34" charset="-122"/>
              </a:rPr>
              <a:t>必须</a:t>
            </a:r>
            <a:endParaRPr kumimoji="0" lang="zh-CN" altLang="en-US" sz="2800" b="1" i="0" u="none" strike="noStrike" kern="0" cap="none" spc="0" normalizeH="0" baseline="0" noProof="0" dirty="0">
              <a:ln>
                <a:noFill/>
              </a:ln>
              <a:solidFill>
                <a:srgbClr val="FFF8E6"/>
              </a:solidFill>
              <a:effectLst/>
              <a:uLnTx/>
              <a:uFillTx/>
              <a:latin typeface="微软雅黑" panose="020B0503020204020204" pitchFamily="34" charset="-122"/>
              <a:ea typeface="微软雅黑" panose="020B0503020204020204" pitchFamily="34" charset="-122"/>
            </a:endParaRPr>
          </a:p>
        </p:txBody>
      </p:sp>
      <p:sp>
        <p:nvSpPr>
          <p:cNvPr id="38" name="箭头: V 形 30">
            <a:extLst>
              <a:ext uri="{FF2B5EF4-FFF2-40B4-BE49-F238E27FC236}">
                <a16:creationId xmlns:a16="http://schemas.microsoft.com/office/drawing/2014/main" id="{4937AEA9-8A3A-4252-A2EC-A538C24A3A7C}"/>
              </a:ext>
            </a:extLst>
          </p:cNvPr>
          <p:cNvSpPr/>
          <p:nvPr/>
        </p:nvSpPr>
        <p:spPr>
          <a:xfrm flipV="1">
            <a:off x="1428105" y="3772960"/>
            <a:ext cx="167211" cy="274398"/>
          </a:xfrm>
          <a:prstGeom prst="chevron">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000000"/>
              </a:solidFill>
              <a:effectLst/>
              <a:uLnTx/>
              <a:uFillTx/>
              <a:latin typeface="Impact" panose="020B0806030902050204"/>
              <a:ea typeface="微软雅黑" panose="020B0503020204020204" pitchFamily="34" charset="-122"/>
            </a:endParaRPr>
          </a:p>
        </p:txBody>
      </p:sp>
      <p:cxnSp>
        <p:nvCxnSpPr>
          <p:cNvPr id="39" name="直接连接符 38">
            <a:extLst>
              <a:ext uri="{FF2B5EF4-FFF2-40B4-BE49-F238E27FC236}">
                <a16:creationId xmlns:a16="http://schemas.microsoft.com/office/drawing/2014/main" id="{DD488008-15AA-4C4D-BC00-88A06BD3268F}"/>
              </a:ext>
            </a:extLst>
          </p:cNvPr>
          <p:cNvCxnSpPr>
            <a:cxnSpLocks/>
          </p:cNvCxnSpPr>
          <p:nvPr/>
        </p:nvCxnSpPr>
        <p:spPr>
          <a:xfrm>
            <a:off x="1684638" y="4204084"/>
            <a:ext cx="7204493" cy="0"/>
          </a:xfrm>
          <a:prstGeom prst="line">
            <a:avLst/>
          </a:prstGeom>
          <a:noFill/>
          <a:ln w="9525" cap="flat" cmpd="sng" algn="ctr">
            <a:solidFill>
              <a:srgbClr val="FF0000"/>
            </a:solidFill>
            <a:prstDash val="dash"/>
          </a:ln>
          <a:effectLst/>
        </p:spPr>
      </p:cxnSp>
      <p:sp>
        <p:nvSpPr>
          <p:cNvPr id="40" name="矩形 39">
            <a:extLst>
              <a:ext uri="{FF2B5EF4-FFF2-40B4-BE49-F238E27FC236}">
                <a16:creationId xmlns:a16="http://schemas.microsoft.com/office/drawing/2014/main" id="{8B783622-5805-42C4-8F7A-16484D74DB50}"/>
              </a:ext>
            </a:extLst>
          </p:cNvPr>
          <p:cNvSpPr/>
          <p:nvPr/>
        </p:nvSpPr>
        <p:spPr>
          <a:xfrm>
            <a:off x="1684638" y="4644452"/>
            <a:ext cx="7289041" cy="375809"/>
          </a:xfrm>
          <a:prstGeom prst="rect">
            <a:avLst/>
          </a:prstGeom>
        </p:spPr>
        <p:txBody>
          <a:bodyPr wrap="square">
            <a:spAutoFit/>
          </a:bodyPr>
          <a:lstStyle/>
          <a:p>
            <a:pPr defTabSz="1219200">
              <a:lnSpc>
                <a:spcPct val="110000"/>
              </a:lnSpc>
            </a:pPr>
            <a:r>
              <a:rPr lang="zh-CN" altLang="en-US" dirty="0">
                <a:latin typeface="微软雅黑" panose="020B0503020204020204" pitchFamily="34" charset="-122"/>
                <a:ea typeface="微软雅黑" panose="020B0503020204020204" pitchFamily="34" charset="-122"/>
              </a:rPr>
              <a:t>增强仁爱之心，当好人民群众贴心人，及时解决群众所急所忧所思所盼；</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41" name="矩形: 圆角 26">
            <a:extLst>
              <a:ext uri="{FF2B5EF4-FFF2-40B4-BE49-F238E27FC236}">
                <a16:creationId xmlns:a16="http://schemas.microsoft.com/office/drawing/2014/main" id="{A1526ADB-ADA0-47C4-BBF0-CA5389DBC0C7}"/>
              </a:ext>
            </a:extLst>
          </p:cNvPr>
          <p:cNvSpPr/>
          <p:nvPr/>
        </p:nvSpPr>
        <p:spPr>
          <a:xfrm>
            <a:off x="170321" y="4498796"/>
            <a:ext cx="1037366" cy="637011"/>
          </a:xfrm>
          <a:prstGeom prst="roundRect">
            <a:avLst>
              <a:gd name="adj" fmla="val 7002"/>
            </a:avLst>
          </a:prstGeom>
          <a:gradFill>
            <a:gsLst>
              <a:gs pos="0">
                <a:srgbClr val="C00000"/>
              </a:gs>
              <a:gs pos="100000">
                <a:srgbClr val="FF0000"/>
              </a:gs>
            </a:gsLst>
            <a:lin ang="0" scaled="0"/>
          </a:gradFill>
          <a:ln w="12700" cap="flat" cmpd="sng" algn="ctr">
            <a:noFill/>
            <a:prstDash val="solid"/>
          </a:ln>
          <a:effectLst/>
        </p:spPr>
        <p:txBody>
          <a:bodyPr rtlCol="0" anchor="ctr"/>
          <a:lstStyle/>
          <a:p>
            <a:pPr lvl="0" algn="ctr" defTabSz="1219200">
              <a:defRPr/>
            </a:pPr>
            <a:r>
              <a:rPr lang="zh-CN" altLang="en-US" sz="2800" b="1" kern="0" dirty="0">
                <a:solidFill>
                  <a:srgbClr val="FFF8E6"/>
                </a:solidFill>
                <a:latin typeface="微软雅黑" panose="020B0503020204020204" pitchFamily="34" charset="-122"/>
                <a:ea typeface="微软雅黑" panose="020B0503020204020204" pitchFamily="34" charset="-122"/>
              </a:rPr>
              <a:t>必须</a:t>
            </a:r>
            <a:endParaRPr kumimoji="0" lang="zh-CN" altLang="en-US" sz="2800" b="1" i="0" u="none" strike="noStrike" kern="0" cap="none" spc="0" normalizeH="0" baseline="0" noProof="0" dirty="0">
              <a:ln>
                <a:noFill/>
              </a:ln>
              <a:solidFill>
                <a:srgbClr val="FFF8E6"/>
              </a:solidFill>
              <a:effectLst/>
              <a:uLnTx/>
              <a:uFillTx/>
              <a:latin typeface="微软雅黑" panose="020B0503020204020204" pitchFamily="34" charset="-122"/>
              <a:ea typeface="微软雅黑" panose="020B0503020204020204" pitchFamily="34" charset="-122"/>
            </a:endParaRPr>
          </a:p>
        </p:txBody>
      </p:sp>
      <p:sp>
        <p:nvSpPr>
          <p:cNvPr id="42" name="箭头: V 形 30">
            <a:extLst>
              <a:ext uri="{FF2B5EF4-FFF2-40B4-BE49-F238E27FC236}">
                <a16:creationId xmlns:a16="http://schemas.microsoft.com/office/drawing/2014/main" id="{5F7125BC-4970-47EB-8054-F9CA2262A0C6}"/>
              </a:ext>
            </a:extLst>
          </p:cNvPr>
          <p:cNvSpPr/>
          <p:nvPr/>
        </p:nvSpPr>
        <p:spPr>
          <a:xfrm flipV="1">
            <a:off x="1428105" y="4695158"/>
            <a:ext cx="167211" cy="274398"/>
          </a:xfrm>
          <a:prstGeom prst="chevron">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000000"/>
              </a:solidFill>
              <a:effectLst/>
              <a:uLnTx/>
              <a:uFillTx/>
              <a:latin typeface="Impact" panose="020B0806030902050204"/>
              <a:ea typeface="微软雅黑" panose="020B0503020204020204" pitchFamily="34" charset="-122"/>
            </a:endParaRPr>
          </a:p>
        </p:txBody>
      </p:sp>
      <p:cxnSp>
        <p:nvCxnSpPr>
          <p:cNvPr id="43" name="直接连接符 42">
            <a:extLst>
              <a:ext uri="{FF2B5EF4-FFF2-40B4-BE49-F238E27FC236}">
                <a16:creationId xmlns:a16="http://schemas.microsoft.com/office/drawing/2014/main" id="{563F6A2C-0C24-423A-A17E-1CC1C8A60C3B}"/>
              </a:ext>
            </a:extLst>
          </p:cNvPr>
          <p:cNvCxnSpPr>
            <a:cxnSpLocks/>
          </p:cNvCxnSpPr>
          <p:nvPr/>
        </p:nvCxnSpPr>
        <p:spPr>
          <a:xfrm>
            <a:off x="1684638" y="5126282"/>
            <a:ext cx="7204493" cy="0"/>
          </a:xfrm>
          <a:prstGeom prst="line">
            <a:avLst/>
          </a:prstGeom>
          <a:noFill/>
          <a:ln w="9525" cap="flat" cmpd="sng" algn="ctr">
            <a:solidFill>
              <a:srgbClr val="FF0000"/>
            </a:solidFill>
            <a:prstDash val="dash"/>
          </a:ln>
          <a:effectLst/>
        </p:spPr>
      </p:cxnSp>
      <p:sp>
        <p:nvSpPr>
          <p:cNvPr id="44" name="矩形 43">
            <a:extLst>
              <a:ext uri="{FF2B5EF4-FFF2-40B4-BE49-F238E27FC236}">
                <a16:creationId xmlns:a16="http://schemas.microsoft.com/office/drawing/2014/main" id="{2D9BC77F-C7F3-41BF-8A60-E8CB73B0034B}"/>
              </a:ext>
            </a:extLst>
          </p:cNvPr>
          <p:cNvSpPr/>
          <p:nvPr/>
        </p:nvSpPr>
        <p:spPr>
          <a:xfrm>
            <a:off x="1684638" y="5371876"/>
            <a:ext cx="7289041" cy="701731"/>
          </a:xfrm>
          <a:prstGeom prst="rect">
            <a:avLst/>
          </a:prstGeom>
        </p:spPr>
        <p:txBody>
          <a:bodyPr wrap="square">
            <a:spAutoFit/>
          </a:bodyPr>
          <a:lstStyle/>
          <a:p>
            <a:pPr defTabSz="1219200">
              <a:lnSpc>
                <a:spcPct val="110000"/>
              </a:lnSpc>
            </a:pPr>
            <a:r>
              <a:rPr lang="zh-CN" altLang="en-US" dirty="0">
                <a:latin typeface="微软雅黑" panose="020B0503020204020204" pitchFamily="34" charset="-122"/>
                <a:ea typeface="微软雅黑" panose="020B0503020204020204" pitchFamily="34" charset="-122"/>
              </a:rPr>
              <a:t>增强谨慎之心，对风险因素要有底线思维，对解决问题要一抓到底，一时一刻不放松，一丝一毫不马虎，直至取得最后胜利。</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45" name="矩形: 圆角 44">
            <a:extLst>
              <a:ext uri="{FF2B5EF4-FFF2-40B4-BE49-F238E27FC236}">
                <a16:creationId xmlns:a16="http://schemas.microsoft.com/office/drawing/2014/main" id="{27FA01BE-5359-467B-A371-DBC9E7031706}"/>
              </a:ext>
            </a:extLst>
          </p:cNvPr>
          <p:cNvSpPr/>
          <p:nvPr/>
        </p:nvSpPr>
        <p:spPr>
          <a:xfrm>
            <a:off x="170321" y="5425010"/>
            <a:ext cx="1037366" cy="637011"/>
          </a:xfrm>
          <a:prstGeom prst="roundRect">
            <a:avLst>
              <a:gd name="adj" fmla="val 7002"/>
            </a:avLst>
          </a:prstGeom>
          <a:gradFill>
            <a:gsLst>
              <a:gs pos="0">
                <a:srgbClr val="C00000"/>
              </a:gs>
              <a:gs pos="100000">
                <a:srgbClr val="FF0000"/>
              </a:gs>
            </a:gsLst>
            <a:lin ang="0" scaled="0"/>
          </a:gradFill>
          <a:ln w="12700" cap="flat" cmpd="sng" algn="ctr">
            <a:noFill/>
            <a:prstDash val="solid"/>
          </a:ln>
          <a:effectLst/>
        </p:spPr>
        <p:txBody>
          <a:bodyPr rtlCol="0" anchor="ctr"/>
          <a:lstStyle/>
          <a:p>
            <a:pPr lvl="0" algn="ctr" defTabSz="1219200">
              <a:defRPr/>
            </a:pPr>
            <a:r>
              <a:rPr lang="zh-CN" altLang="en-US" sz="2800" b="1" kern="0" dirty="0">
                <a:solidFill>
                  <a:srgbClr val="FFF8E6"/>
                </a:solidFill>
                <a:latin typeface="微软雅黑" panose="020B0503020204020204" pitchFamily="34" charset="-122"/>
                <a:ea typeface="微软雅黑" panose="020B0503020204020204" pitchFamily="34" charset="-122"/>
              </a:rPr>
              <a:t>必须</a:t>
            </a:r>
            <a:endParaRPr kumimoji="0" lang="zh-CN" altLang="en-US" sz="2800" b="1" i="0" u="none" strike="noStrike" kern="0" cap="none" spc="0" normalizeH="0" baseline="0" noProof="0" dirty="0">
              <a:ln>
                <a:noFill/>
              </a:ln>
              <a:solidFill>
                <a:srgbClr val="FFF8E6"/>
              </a:solidFill>
              <a:effectLst/>
              <a:uLnTx/>
              <a:uFillTx/>
              <a:latin typeface="微软雅黑" panose="020B0503020204020204" pitchFamily="34" charset="-122"/>
              <a:ea typeface="微软雅黑" panose="020B0503020204020204" pitchFamily="34" charset="-122"/>
            </a:endParaRPr>
          </a:p>
        </p:txBody>
      </p:sp>
      <p:sp>
        <p:nvSpPr>
          <p:cNvPr id="46" name="箭头: V 形 30">
            <a:extLst>
              <a:ext uri="{FF2B5EF4-FFF2-40B4-BE49-F238E27FC236}">
                <a16:creationId xmlns:a16="http://schemas.microsoft.com/office/drawing/2014/main" id="{E6274A96-29B2-45E3-87A8-48E6198A51BE}"/>
              </a:ext>
            </a:extLst>
          </p:cNvPr>
          <p:cNvSpPr/>
          <p:nvPr/>
        </p:nvSpPr>
        <p:spPr>
          <a:xfrm flipV="1">
            <a:off x="1428105" y="5621372"/>
            <a:ext cx="167211" cy="274398"/>
          </a:xfrm>
          <a:prstGeom prst="chevron">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000000"/>
              </a:solidFill>
              <a:effectLst/>
              <a:uLnTx/>
              <a:uFillTx/>
              <a:latin typeface="Impact" panose="020B0806030902050204"/>
              <a:ea typeface="微软雅黑" panose="020B0503020204020204" pitchFamily="34" charset="-122"/>
            </a:endParaRPr>
          </a:p>
        </p:txBody>
      </p:sp>
      <p:cxnSp>
        <p:nvCxnSpPr>
          <p:cNvPr id="47" name="直接连接符 46">
            <a:extLst>
              <a:ext uri="{FF2B5EF4-FFF2-40B4-BE49-F238E27FC236}">
                <a16:creationId xmlns:a16="http://schemas.microsoft.com/office/drawing/2014/main" id="{F96A90CB-2973-462B-A012-0EA00AFF24AE}"/>
              </a:ext>
            </a:extLst>
          </p:cNvPr>
          <p:cNvCxnSpPr>
            <a:cxnSpLocks/>
          </p:cNvCxnSpPr>
          <p:nvPr/>
        </p:nvCxnSpPr>
        <p:spPr>
          <a:xfrm>
            <a:off x="1684638" y="6052496"/>
            <a:ext cx="7204493" cy="0"/>
          </a:xfrm>
          <a:prstGeom prst="line">
            <a:avLst/>
          </a:prstGeom>
          <a:noFill/>
          <a:ln w="9525" cap="flat" cmpd="sng" algn="ctr">
            <a:solidFill>
              <a:srgbClr val="FF0000"/>
            </a:solidFill>
            <a:prstDash val="dash"/>
          </a:ln>
          <a:effectLst/>
        </p:spPr>
      </p:cxnSp>
      <p:sp>
        <p:nvSpPr>
          <p:cNvPr id="48" name="矩形 47">
            <a:extLst>
              <a:ext uri="{FF2B5EF4-FFF2-40B4-BE49-F238E27FC236}">
                <a16:creationId xmlns:a16="http://schemas.microsoft.com/office/drawing/2014/main" id="{808AE1C0-DCBB-4892-A0CB-80119CFAD374}"/>
              </a:ext>
            </a:extLst>
          </p:cNvPr>
          <p:cNvSpPr/>
          <p:nvPr/>
        </p:nvSpPr>
        <p:spPr>
          <a:xfrm>
            <a:off x="170321" y="2029901"/>
            <a:ext cx="9798478" cy="523220"/>
          </a:xfrm>
          <a:prstGeom prst="rect">
            <a:avLst/>
          </a:prstGeom>
        </p:spPr>
        <p:txBody>
          <a:bodyPr wrap="square">
            <a:spAutoFit/>
          </a:bodyPr>
          <a:lstStyle/>
          <a:p>
            <a:pPr lvl="0">
              <a:defRPr/>
            </a:pPr>
            <a:r>
              <a:rPr lang="zh-CN" altLang="en-US" sz="2800" b="1" dirty="0">
                <a:solidFill>
                  <a:srgbClr val="C00000"/>
                </a:solidFill>
                <a:latin typeface="思源黑体 CN Heavy" panose="020B0A00000000000000" pitchFamily="34" charset="-122"/>
                <a:ea typeface="思源黑体 CN Heavy" panose="020B0A00000000000000" pitchFamily="34" charset="-122"/>
                <a:cs typeface="Gisha" panose="020B0502040204020203" pitchFamily="34" charset="-79"/>
              </a:rPr>
              <a:t>各级干部特别是领导干部</a:t>
            </a:r>
            <a:endParaRPr lang="zh-CN" altLang="en-US" sz="2800" dirty="0">
              <a:latin typeface="思源黑体 CN Normal" panose="020B0400000000000000" pitchFamily="34" charset="-122"/>
              <a:ea typeface="思源黑体 CN Normal" panose="020B0400000000000000" pitchFamily="34" charset="-122"/>
              <a:cs typeface="Gisha" panose="020B0502040204020203" pitchFamily="34" charset="-79"/>
            </a:endParaRPr>
          </a:p>
        </p:txBody>
      </p:sp>
    </p:spTree>
    <p:extLst>
      <p:ext uri="{BB962C8B-B14F-4D97-AF65-F5344CB8AC3E}">
        <p14:creationId xmlns:p14="http://schemas.microsoft.com/office/powerpoint/2010/main" val="236103890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id="{BC3C06B4-B26C-4BF6-A631-C74C6F2E1CD8}"/>
              </a:ext>
            </a:extLst>
          </p:cNvPr>
          <p:cNvGrpSpPr/>
          <p:nvPr/>
        </p:nvGrpSpPr>
        <p:grpSpPr>
          <a:xfrm>
            <a:off x="2098968" y="2613288"/>
            <a:ext cx="6481152" cy="1578939"/>
            <a:chOff x="0" y="2030185"/>
            <a:chExt cx="12192000" cy="2838975"/>
          </a:xfrm>
        </p:grpSpPr>
        <p:sp>
          <p:nvSpPr>
            <p:cNvPr id="30" name="矩形 29">
              <a:extLst>
                <a:ext uri="{FF2B5EF4-FFF2-40B4-BE49-F238E27FC236}">
                  <a16:creationId xmlns:a16="http://schemas.microsoft.com/office/drawing/2014/main" id="{C55FAC9A-E53D-4AB0-B446-E49FAAD03E82}"/>
                </a:ext>
              </a:extLst>
            </p:cNvPr>
            <p:cNvSpPr/>
            <p:nvPr/>
          </p:nvSpPr>
          <p:spPr>
            <a:xfrm>
              <a:off x="0" y="4733528"/>
              <a:ext cx="12192000" cy="13563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id="{9BBA5873-2A70-4FD3-A0DB-10A8ABC66851}"/>
                </a:ext>
              </a:extLst>
            </p:cNvPr>
            <p:cNvSpPr/>
            <p:nvPr/>
          </p:nvSpPr>
          <p:spPr>
            <a:xfrm>
              <a:off x="0" y="2030185"/>
              <a:ext cx="12192000" cy="13563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01586D32-7FBF-409E-9C25-0A37E5BE9570}"/>
                </a:ext>
              </a:extLst>
            </p:cNvPr>
            <p:cNvSpPr/>
            <p:nvPr/>
          </p:nvSpPr>
          <p:spPr>
            <a:xfrm>
              <a:off x="0" y="2102193"/>
              <a:ext cx="12192000" cy="2694959"/>
            </a:xfrm>
            <a:prstGeom prst="rect">
              <a:avLst/>
            </a:prstGeom>
            <a:solidFill>
              <a:srgbClr val="C2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a:extLst>
              <a:ext uri="{FF2B5EF4-FFF2-40B4-BE49-F238E27FC236}">
                <a16:creationId xmlns:a16="http://schemas.microsoft.com/office/drawing/2014/main" id="{08ABCD5B-075E-4EFC-B4DB-805E8ECE73E1}"/>
              </a:ext>
            </a:extLst>
          </p:cNvPr>
          <p:cNvGrpSpPr/>
          <p:nvPr/>
        </p:nvGrpSpPr>
        <p:grpSpPr>
          <a:xfrm>
            <a:off x="662066" y="2368127"/>
            <a:ext cx="1997405" cy="1997405"/>
            <a:chOff x="2298443" y="1611719"/>
            <a:chExt cx="2524547" cy="2524547"/>
          </a:xfrm>
        </p:grpSpPr>
        <p:sp>
          <p:nvSpPr>
            <p:cNvPr id="34" name="椭圆 33">
              <a:extLst>
                <a:ext uri="{FF2B5EF4-FFF2-40B4-BE49-F238E27FC236}">
                  <a16:creationId xmlns:a16="http://schemas.microsoft.com/office/drawing/2014/main" id="{0F1A1771-9F6F-4719-8371-2E0180474721}"/>
                </a:ext>
              </a:extLst>
            </p:cNvPr>
            <p:cNvSpPr/>
            <p:nvPr/>
          </p:nvSpPr>
          <p:spPr>
            <a:xfrm>
              <a:off x="2298443" y="1611719"/>
              <a:ext cx="2524547" cy="2524547"/>
            </a:xfrm>
            <a:prstGeom prst="ellipse">
              <a:avLst/>
            </a:prstGeom>
            <a:gradFill>
              <a:gsLst>
                <a:gs pos="89000">
                  <a:srgbClr val="C00000"/>
                </a:gs>
                <a:gs pos="35000">
                  <a:srgbClr val="FF3300"/>
                </a:gs>
              </a:gsLst>
              <a:lin ang="5400000" scaled="1"/>
            </a:gra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endPos="0" dir="5400000" sy="-100000" algn="bl" rotWithShape="0"/>
            </a:effectLst>
          </p:spPr>
          <p:txBody>
            <a:bodyPr rtlCol="0" anchor="ctr"/>
            <a:lstStyle/>
            <a:p>
              <a:pPr algn="ctr"/>
              <a:endParaRPr lang="zh-CN" altLang="en-US" sz="2160" kern="0">
                <a:solidFill>
                  <a:prstClr val="white"/>
                </a:solidFill>
                <a:cs typeface="+mn-ea"/>
              </a:endParaRPr>
            </a:p>
          </p:txBody>
        </p:sp>
        <p:sp>
          <p:nvSpPr>
            <p:cNvPr id="35" name="矩形 18">
              <a:extLst>
                <a:ext uri="{FF2B5EF4-FFF2-40B4-BE49-F238E27FC236}">
                  <a16:creationId xmlns:a16="http://schemas.microsoft.com/office/drawing/2014/main" id="{3D25266A-A968-4B46-9C6A-BB36A0B31BC9}"/>
                </a:ext>
              </a:extLst>
            </p:cNvPr>
            <p:cNvSpPr/>
            <p:nvPr/>
          </p:nvSpPr>
          <p:spPr>
            <a:xfrm>
              <a:off x="2760540" y="2075841"/>
              <a:ext cx="1465446" cy="1517112"/>
            </a:xfrm>
            <a:prstGeom prst="rect">
              <a:avLst/>
            </a:prstGeom>
            <a:noFill/>
          </p:spPr>
          <p:txBody>
            <a:bodyPr wrap="square" rtlCol="0">
              <a:spAutoFit/>
            </a:bodyPr>
            <a:lstStyle/>
            <a:p>
              <a:pPr algn="ctr"/>
              <a:r>
                <a:rPr lang="en-US" altLang="zh-CN" sz="7200" dirty="0">
                  <a:solidFill>
                    <a:schemeClr val="bg1"/>
                  </a:solidFill>
                  <a:latin typeface="Impact" panose="020B0806030902050204" pitchFamily="34" charset="0"/>
                  <a:ea typeface="思源黑体 CN Heavy" panose="020B0A00000000000000" pitchFamily="34" charset="-122"/>
                  <a:sym typeface="+mn-lt"/>
                </a:rPr>
                <a:t>01</a:t>
              </a:r>
              <a:endParaRPr lang="zh-CN" altLang="en-US" sz="7200" dirty="0">
                <a:solidFill>
                  <a:schemeClr val="bg1"/>
                </a:solidFill>
                <a:latin typeface="Impact" panose="020B0806030902050204" pitchFamily="34" charset="0"/>
                <a:ea typeface="思源黑体 CN Heavy" panose="020B0A00000000000000" pitchFamily="34" charset="-122"/>
                <a:sym typeface="+mn-lt"/>
              </a:endParaRPr>
            </a:p>
          </p:txBody>
        </p:sp>
      </p:grpSp>
      <p:sp>
        <p:nvSpPr>
          <p:cNvPr id="36" name="文本框 35">
            <a:extLst>
              <a:ext uri="{FF2B5EF4-FFF2-40B4-BE49-F238E27FC236}">
                <a16:creationId xmlns:a16="http://schemas.microsoft.com/office/drawing/2014/main" id="{C1B1B60F-D974-4349-82C0-82583E9DAAA7}"/>
              </a:ext>
            </a:extLst>
          </p:cNvPr>
          <p:cNvSpPr txBox="1"/>
          <p:nvPr/>
        </p:nvSpPr>
        <p:spPr>
          <a:xfrm>
            <a:off x="1660769" y="3012887"/>
            <a:ext cx="8033087" cy="707886"/>
          </a:xfrm>
          <a:prstGeom prst="rect">
            <a:avLst/>
          </a:prstGeom>
          <a:noFill/>
        </p:spPr>
        <p:txBody>
          <a:bodyPr wrap="square" rtlCol="0">
            <a:spAutoFit/>
          </a:bodyPr>
          <a:lstStyle>
            <a:defPPr>
              <a:defRPr lang="zh-CN"/>
            </a:defPPr>
            <a:lvl1pPr algn="ctr">
              <a:defRPr sz="6200" b="1">
                <a:solidFill>
                  <a:schemeClr val="bg1"/>
                </a:solidFill>
                <a:latin typeface="思源黑体 CN Heavy" panose="020B0A00000000000000" pitchFamily="34" charset="-122"/>
                <a:ea typeface="思源黑体 CN Heavy" panose="020B0A00000000000000" pitchFamily="34" charset="-122"/>
              </a:defRPr>
            </a:lvl1pPr>
          </a:lstStyle>
          <a:p>
            <a:r>
              <a:rPr lang="zh-CN" altLang="en-US" sz="4000" dirty="0">
                <a:sym typeface="思源黑体 CN Normal" panose="020B0400000000000000" pitchFamily="34" charset="-122"/>
              </a:rPr>
              <a:t>关于前一段疫情防控工作</a:t>
            </a:r>
          </a:p>
        </p:txBody>
      </p:sp>
      <p:sp>
        <p:nvSpPr>
          <p:cNvPr id="37" name="椭圆 36">
            <a:extLst>
              <a:ext uri="{FF2B5EF4-FFF2-40B4-BE49-F238E27FC236}">
                <a16:creationId xmlns:a16="http://schemas.microsoft.com/office/drawing/2014/main" id="{1865A3D7-76C5-4CE6-BAD8-35296B038B72}"/>
              </a:ext>
            </a:extLst>
          </p:cNvPr>
          <p:cNvSpPr/>
          <p:nvPr/>
        </p:nvSpPr>
        <p:spPr>
          <a:xfrm>
            <a:off x="491149" y="2197210"/>
            <a:ext cx="341833" cy="341833"/>
          </a:xfrm>
          <a:prstGeom prst="ellipse">
            <a:avLst/>
          </a:prstGeom>
          <a:gradFill>
            <a:gsLst>
              <a:gs pos="89000">
                <a:srgbClr val="C00000"/>
              </a:gs>
              <a:gs pos="35000">
                <a:srgbClr val="FF3300"/>
              </a:gs>
            </a:gsLst>
            <a:lin ang="5400000" scaled="1"/>
          </a:gra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endPos="0" dir="5400000" sy="-100000" algn="bl" rotWithShape="0"/>
          </a:effectLst>
        </p:spPr>
        <p:txBody>
          <a:bodyPr rtlCol="0" anchor="ctr"/>
          <a:lstStyle/>
          <a:p>
            <a:pPr algn="ctr"/>
            <a:endParaRPr lang="zh-CN" altLang="en-US" sz="2160" kern="0">
              <a:solidFill>
                <a:prstClr val="white"/>
              </a:solidFill>
              <a:cs typeface="+mn-ea"/>
            </a:endParaRPr>
          </a:p>
        </p:txBody>
      </p:sp>
      <p:sp>
        <p:nvSpPr>
          <p:cNvPr id="38" name="椭圆 37">
            <a:extLst>
              <a:ext uri="{FF2B5EF4-FFF2-40B4-BE49-F238E27FC236}">
                <a16:creationId xmlns:a16="http://schemas.microsoft.com/office/drawing/2014/main" id="{6B70FB8A-359E-4868-B4B2-B569336F39E1}"/>
              </a:ext>
            </a:extLst>
          </p:cNvPr>
          <p:cNvSpPr/>
          <p:nvPr/>
        </p:nvSpPr>
        <p:spPr>
          <a:xfrm>
            <a:off x="2098968" y="1759201"/>
            <a:ext cx="341833" cy="341833"/>
          </a:xfrm>
          <a:prstGeom prst="ellipse">
            <a:avLst/>
          </a:prstGeom>
          <a:gradFill>
            <a:gsLst>
              <a:gs pos="89000">
                <a:srgbClr val="C00000"/>
              </a:gs>
              <a:gs pos="35000">
                <a:srgbClr val="FF3300"/>
              </a:gs>
            </a:gsLst>
            <a:lin ang="5400000" scaled="1"/>
          </a:gra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endPos="0" dir="5400000" sy="-100000" algn="bl" rotWithShape="0"/>
          </a:effectLst>
        </p:spPr>
        <p:txBody>
          <a:bodyPr rtlCol="0" anchor="ctr"/>
          <a:lstStyle/>
          <a:p>
            <a:pPr algn="ctr"/>
            <a:endParaRPr lang="zh-CN" altLang="en-US" sz="2160" kern="0">
              <a:solidFill>
                <a:prstClr val="white"/>
              </a:solidFill>
              <a:cs typeface="+mn-ea"/>
            </a:endParaRPr>
          </a:p>
        </p:txBody>
      </p:sp>
    </p:spTree>
    <p:extLst>
      <p:ext uri="{BB962C8B-B14F-4D97-AF65-F5344CB8AC3E}">
        <p14:creationId xmlns:p14="http://schemas.microsoft.com/office/powerpoint/2010/main" val="351714941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909955" y="206581"/>
            <a:ext cx="8234045" cy="541338"/>
          </a:xfrm>
        </p:spPr>
        <p:txBody>
          <a:bodyPr/>
          <a:lstStyle/>
          <a:p>
            <a:r>
              <a:rPr lang="zh-CN" altLang="en-US" sz="2400" dirty="0"/>
              <a:t>关于加强党对统筹推进疫情防控和经济社会发展工作的领导</a:t>
            </a:r>
          </a:p>
        </p:txBody>
      </p:sp>
      <p:grpSp>
        <p:nvGrpSpPr>
          <p:cNvPr id="3" name="组合 2">
            <a:extLst>
              <a:ext uri="{FF2B5EF4-FFF2-40B4-BE49-F238E27FC236}">
                <a16:creationId xmlns:a16="http://schemas.microsoft.com/office/drawing/2014/main" id="{C7BCEAFD-4969-4D27-A44C-9453B9E909A9}"/>
              </a:ext>
            </a:extLst>
          </p:cNvPr>
          <p:cNvGrpSpPr/>
          <p:nvPr/>
        </p:nvGrpSpPr>
        <p:grpSpPr>
          <a:xfrm>
            <a:off x="0" y="1221611"/>
            <a:ext cx="5795191" cy="761416"/>
            <a:chOff x="681492" y="3783159"/>
            <a:chExt cx="5795191" cy="761416"/>
          </a:xfrm>
        </p:grpSpPr>
        <p:cxnSp>
          <p:nvCxnSpPr>
            <p:cNvPr id="4" name="直接连接符 3">
              <a:extLst>
                <a:ext uri="{FF2B5EF4-FFF2-40B4-BE49-F238E27FC236}">
                  <a16:creationId xmlns:a16="http://schemas.microsoft.com/office/drawing/2014/main" id="{CCC3E6A1-A934-4264-ACF3-083D5CEDDFC2}"/>
                </a:ext>
              </a:extLst>
            </p:cNvPr>
            <p:cNvCxnSpPr/>
            <p:nvPr/>
          </p:nvCxnSpPr>
          <p:spPr bwMode="auto">
            <a:xfrm>
              <a:off x="1459645" y="4344588"/>
              <a:ext cx="5017038" cy="0"/>
            </a:xfrm>
            <a:prstGeom prst="line">
              <a:avLst/>
            </a:prstGeom>
            <a:solidFill>
              <a:srgbClr val="BD2531"/>
            </a:solidFill>
            <a:ln w="9525" cap="flat" cmpd="sng" algn="ctr">
              <a:solidFill>
                <a:srgbClr val="3D3D3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5" name="组合 4">
              <a:extLst>
                <a:ext uri="{FF2B5EF4-FFF2-40B4-BE49-F238E27FC236}">
                  <a16:creationId xmlns:a16="http://schemas.microsoft.com/office/drawing/2014/main" id="{DA716749-9544-445F-B5EF-2312DC95855E}"/>
                </a:ext>
              </a:extLst>
            </p:cNvPr>
            <p:cNvGrpSpPr/>
            <p:nvPr/>
          </p:nvGrpSpPr>
          <p:grpSpPr>
            <a:xfrm>
              <a:off x="681492" y="3783159"/>
              <a:ext cx="1012229" cy="761416"/>
              <a:chOff x="613246" y="2493034"/>
              <a:chExt cx="1324422" cy="996252"/>
            </a:xfrm>
          </p:grpSpPr>
          <p:grpSp>
            <p:nvGrpSpPr>
              <p:cNvPr id="7" name="组合 6">
                <a:extLst>
                  <a:ext uri="{FF2B5EF4-FFF2-40B4-BE49-F238E27FC236}">
                    <a16:creationId xmlns:a16="http://schemas.microsoft.com/office/drawing/2014/main" id="{C2DA6D29-0EB2-49F6-A08C-0C537ADEAF00}"/>
                  </a:ext>
                </a:extLst>
              </p:cNvPr>
              <p:cNvGrpSpPr/>
              <p:nvPr/>
            </p:nvGrpSpPr>
            <p:grpSpPr>
              <a:xfrm>
                <a:off x="613246" y="2493034"/>
                <a:ext cx="1324422" cy="996252"/>
                <a:chOff x="3202171" y="1462739"/>
                <a:chExt cx="1919019" cy="1443518"/>
              </a:xfrm>
            </p:grpSpPr>
            <p:grpSp>
              <p:nvGrpSpPr>
                <p:cNvPr id="9" name="组合 8">
                  <a:extLst>
                    <a:ext uri="{FF2B5EF4-FFF2-40B4-BE49-F238E27FC236}">
                      <a16:creationId xmlns:a16="http://schemas.microsoft.com/office/drawing/2014/main" id="{6EC80416-8498-4F40-8F7D-04E2E507A567}"/>
                    </a:ext>
                  </a:extLst>
                </p:cNvPr>
                <p:cNvGrpSpPr/>
                <p:nvPr/>
              </p:nvGrpSpPr>
              <p:grpSpPr>
                <a:xfrm>
                  <a:off x="3433282" y="1462739"/>
                  <a:ext cx="1443518" cy="1443518"/>
                  <a:chOff x="2681608" y="1294395"/>
                  <a:chExt cx="1506218" cy="1506218"/>
                </a:xfrm>
              </p:grpSpPr>
              <p:sp>
                <p:nvSpPr>
                  <p:cNvPr id="11" name="椭圆 10">
                    <a:extLst>
                      <a:ext uri="{FF2B5EF4-FFF2-40B4-BE49-F238E27FC236}">
                        <a16:creationId xmlns:a16="http://schemas.microsoft.com/office/drawing/2014/main" id="{86E2C560-654A-4E73-B0A4-B754F2BEE167}"/>
                      </a:ext>
                    </a:extLst>
                  </p:cNvPr>
                  <p:cNvSpPr/>
                  <p:nvPr/>
                </p:nvSpPr>
                <p:spPr>
                  <a:xfrm>
                    <a:off x="2681608" y="1294395"/>
                    <a:ext cx="1506218" cy="1506218"/>
                  </a:xfrm>
                  <a:prstGeom prst="ellipse">
                    <a:avLst/>
                  </a:prstGeom>
                  <a:solidFill>
                    <a:schemeClr val="bg1"/>
                  </a:solidFill>
                  <a:ln w="12700" cap="flat" cmpd="sng" algn="ctr">
                    <a:solidFill>
                      <a:srgbClr val="C00000"/>
                    </a:solidFill>
                    <a:prstDash val="solid"/>
                  </a:ln>
                  <a:effectLst/>
                </p:spPr>
                <p:txBody>
                  <a:bodyPr wrap="square" rtlCol="0" anchor="ctr">
                    <a:noAutofit/>
                  </a:bodyPr>
                  <a:lstStyle/>
                  <a:p>
                    <a:pPr algn="ctr" defTabSz="1219200">
                      <a:defRPr/>
                    </a:pPr>
                    <a:endParaRPr lang="zh-CN" altLang="en-US" sz="2400" kern="0" dirty="0">
                      <a:solidFill>
                        <a:srgbClr val="000000"/>
                      </a:solidFill>
                      <a:latin typeface="Calibri" panose="020F0502020204030204"/>
                      <a:ea typeface="阿里巴巴普惠体" panose="00020600040101010101" pitchFamily="18" charset="-122"/>
                    </a:endParaRPr>
                  </a:p>
                </p:txBody>
              </p:sp>
              <p:sp>
                <p:nvSpPr>
                  <p:cNvPr id="12" name="Freeform 5">
                    <a:extLst>
                      <a:ext uri="{FF2B5EF4-FFF2-40B4-BE49-F238E27FC236}">
                        <a16:creationId xmlns:a16="http://schemas.microsoft.com/office/drawing/2014/main" id="{1020708D-7FA3-4A16-8BC6-4FFC1B29128F}"/>
                      </a:ext>
                    </a:extLst>
                  </p:cNvPr>
                  <p:cNvSpPr/>
                  <p:nvPr/>
                </p:nvSpPr>
                <p:spPr bwMode="auto">
                  <a:xfrm flipV="1">
                    <a:off x="2777383" y="1390167"/>
                    <a:ext cx="1314666" cy="1314675"/>
                  </a:xfrm>
                  <a:prstGeom prst="ellipse">
                    <a:avLst/>
                  </a:prstGeom>
                  <a:solidFill>
                    <a:srgbClr val="C00000"/>
                  </a:solidFill>
                  <a:ln w="9525" cap="flat" cmpd="sng" algn="ctr">
                    <a:noFill/>
                    <a:prstDash val="solid"/>
                  </a:ln>
                  <a:effectLst/>
                </p:spPr>
                <p:txBody>
                  <a:bodyPr wrap="square" rtlCol="0" anchor="ctr">
                    <a:noAutofit/>
                  </a:bodyPr>
                  <a:lstStyle/>
                  <a:p>
                    <a:pPr algn="ctr" defTabSz="1219200">
                      <a:defRPr/>
                    </a:pPr>
                    <a:endParaRPr lang="zh-CN" altLang="en-US" sz="2400" kern="0" dirty="0">
                      <a:solidFill>
                        <a:srgbClr val="000000"/>
                      </a:solidFill>
                      <a:latin typeface="Calibri" panose="020F0502020204030204"/>
                      <a:ea typeface="阿里巴巴普惠体" panose="00020600040101010101" pitchFamily="18" charset="-122"/>
                    </a:endParaRPr>
                  </a:p>
                </p:txBody>
              </p:sp>
              <p:sp>
                <p:nvSpPr>
                  <p:cNvPr id="13" name="任意多边形 43">
                    <a:extLst>
                      <a:ext uri="{FF2B5EF4-FFF2-40B4-BE49-F238E27FC236}">
                        <a16:creationId xmlns:a16="http://schemas.microsoft.com/office/drawing/2014/main" id="{D34CF4A9-0F83-4F66-A74C-9B1F507ECBCC}"/>
                      </a:ext>
                    </a:extLst>
                  </p:cNvPr>
                  <p:cNvSpPr/>
                  <p:nvPr/>
                </p:nvSpPr>
                <p:spPr bwMode="auto">
                  <a:xfrm flipV="1">
                    <a:off x="2688967" y="1301750"/>
                    <a:ext cx="1326030"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0000">
                        <a:srgbClr val="FFFFFF">
                          <a:alpha val="0"/>
                        </a:srgbClr>
                      </a:gs>
                      <a:gs pos="95000">
                        <a:srgbClr val="FFFFFF">
                          <a:alpha val="90000"/>
                        </a:srgbClr>
                      </a:gs>
                    </a:gsLst>
                    <a:lin ang="8100000" scaled="1"/>
                    <a:tileRect/>
                  </a:gradFill>
                  <a:ln w="9525" cap="flat" cmpd="sng" algn="ctr">
                    <a:noFill/>
                    <a:prstDash val="solid"/>
                  </a:ln>
                  <a:effectLst/>
                </p:spPr>
                <p:txBody>
                  <a:bodyPr wrap="square" rtlCol="0" anchor="ctr">
                    <a:noAutofit/>
                  </a:bodyPr>
                  <a:lstStyle/>
                  <a:p>
                    <a:pPr algn="ctr" defTabSz="1219200">
                      <a:defRPr/>
                    </a:pPr>
                    <a:endParaRPr lang="zh-CN" altLang="en-US" sz="2400" kern="0" dirty="0">
                      <a:solidFill>
                        <a:srgbClr val="000000"/>
                      </a:solidFill>
                      <a:latin typeface="Calibri" panose="020F0502020204030204"/>
                      <a:ea typeface="阿里巴巴普惠体" panose="00020600040101010101" pitchFamily="18" charset="-122"/>
                    </a:endParaRPr>
                  </a:p>
                </p:txBody>
              </p:sp>
            </p:grpSp>
            <p:sp>
              <p:nvSpPr>
                <p:cNvPr id="10" name="TextBox 14">
                  <a:extLst>
                    <a:ext uri="{FF2B5EF4-FFF2-40B4-BE49-F238E27FC236}">
                      <a16:creationId xmlns:a16="http://schemas.microsoft.com/office/drawing/2014/main" id="{6BF1C8BB-414F-40C9-8A8F-DC1548BF96E8}"/>
                    </a:ext>
                  </a:extLst>
                </p:cNvPr>
                <p:cNvSpPr txBox="1"/>
                <p:nvPr/>
              </p:nvSpPr>
              <p:spPr>
                <a:xfrm>
                  <a:off x="3202171" y="1856142"/>
                  <a:ext cx="1919019" cy="953161"/>
                </a:xfrm>
                <a:prstGeom prst="rect">
                  <a:avLst/>
                </a:prstGeom>
                <a:noFill/>
                <a:effectLst/>
              </p:spPr>
              <p:txBody>
                <a:bodyPr wrap="square" rtlCol="0">
                  <a:spAutoFit/>
                </a:bodyPr>
                <a:lstStyle/>
                <a:p>
                  <a:pPr algn="ctr" defTabSz="1219200">
                    <a:defRPr/>
                  </a:pPr>
                  <a:endParaRPr lang="zh-CN" altLang="en-US" sz="2665" b="1" kern="0" dirty="0">
                    <a:solidFill>
                      <a:prstClr val="white"/>
                    </a:solidFill>
                    <a:latin typeface="阿里巴巴普惠体" panose="00020600040101010101" pitchFamily="18" charset="-122"/>
                    <a:ea typeface="阿里巴巴普惠体" panose="00020600040101010101" pitchFamily="18" charset="-122"/>
                  </a:endParaRPr>
                </a:p>
              </p:txBody>
            </p:sp>
          </p:grpSp>
          <p:sp>
            <p:nvSpPr>
              <p:cNvPr id="8" name="Freeform 5">
                <a:extLst>
                  <a:ext uri="{FF2B5EF4-FFF2-40B4-BE49-F238E27FC236}">
                    <a16:creationId xmlns:a16="http://schemas.microsoft.com/office/drawing/2014/main" id="{2864257D-5C9A-4786-9720-A00160D2E9D9}"/>
                  </a:ext>
                </a:extLst>
              </p:cNvPr>
              <p:cNvSpPr>
                <a:spLocks noChangeAspect="1"/>
              </p:cNvSpPr>
              <p:nvPr/>
            </p:nvSpPr>
            <p:spPr bwMode="auto">
              <a:xfrm>
                <a:off x="979358" y="2677314"/>
                <a:ext cx="576000" cy="585713"/>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DFBF7"/>
              </a:solidFill>
              <a:ln>
                <a:noFill/>
              </a:ln>
              <a:effectLst/>
            </p:spPr>
            <p:txBody>
              <a:bodyPr vert="horz" wrap="square" lIns="121920" tIns="60960" rIns="121920" bIns="60960" numCol="1" anchor="t" anchorCtr="0" compatLnSpc="1"/>
              <a:lstStyle/>
              <a:p>
                <a:pPr defTabSz="914400"/>
                <a:endParaRPr lang="zh-CN" altLang="en-US" sz="2400">
                  <a:solidFill>
                    <a:prstClr val="black"/>
                  </a:solidFill>
                  <a:latin typeface="Calibri" panose="020F0502020204030204"/>
                  <a:ea typeface="宋体" panose="02010600030101010101" pitchFamily="2" charset="-122"/>
                </a:endParaRPr>
              </a:p>
            </p:txBody>
          </p:sp>
        </p:grpSp>
        <p:sp>
          <p:nvSpPr>
            <p:cNvPr id="6" name="矩形 5">
              <a:extLst>
                <a:ext uri="{FF2B5EF4-FFF2-40B4-BE49-F238E27FC236}">
                  <a16:creationId xmlns:a16="http://schemas.microsoft.com/office/drawing/2014/main" id="{207BD6E6-DE8D-4971-9E65-808FA249E974}"/>
                </a:ext>
              </a:extLst>
            </p:cNvPr>
            <p:cNvSpPr/>
            <p:nvPr/>
          </p:nvSpPr>
          <p:spPr>
            <a:xfrm>
              <a:off x="2966947" y="3790933"/>
              <a:ext cx="2236510" cy="584775"/>
            </a:xfrm>
            <a:prstGeom prst="rect">
              <a:avLst/>
            </a:prstGeom>
          </p:spPr>
          <p:txBody>
            <a:bodyPr wrap="none">
              <a:spAutoFit/>
            </a:bodyPr>
            <a:lstStyle/>
            <a:p>
              <a:r>
                <a:rPr lang="zh-CN" altLang="en-US" sz="3200" b="1" i="1" dirty="0">
                  <a:solidFill>
                    <a:srgbClr val="C00000"/>
                  </a:solidFill>
                  <a:latin typeface="+mn-ea"/>
                </a:rPr>
                <a:t>各级党组织</a:t>
              </a:r>
              <a:endParaRPr lang="zh-CN" altLang="en-US" sz="3200" b="1" dirty="0">
                <a:latin typeface="+mn-ea"/>
              </a:endParaRPr>
            </a:p>
          </p:txBody>
        </p:sp>
      </p:grpSp>
      <p:sp>
        <p:nvSpPr>
          <p:cNvPr id="14" name="PA-1022137">
            <a:extLst>
              <a:ext uri="{FF2B5EF4-FFF2-40B4-BE49-F238E27FC236}">
                <a16:creationId xmlns:a16="http://schemas.microsoft.com/office/drawing/2014/main" id="{DE3F38D3-766A-4660-B37E-FE80152B061D}"/>
              </a:ext>
            </a:extLst>
          </p:cNvPr>
          <p:cNvSpPr/>
          <p:nvPr>
            <p:custDataLst>
              <p:tags r:id="rId1"/>
            </p:custDataLst>
          </p:nvPr>
        </p:nvSpPr>
        <p:spPr bwMode="auto">
          <a:xfrm>
            <a:off x="173980" y="2325999"/>
            <a:ext cx="4347986" cy="1754803"/>
          </a:xfrm>
          <a:prstGeom prst="rect">
            <a:avLst/>
          </a:prstGeom>
          <a:noFill/>
          <a:ln w="9525" cap="flat" cmpd="sng" algn="ctr">
            <a:solidFill>
              <a:srgbClr val="FFFFFF">
                <a:lumMod val="75000"/>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3D3D3D"/>
              </a:solidFill>
              <a:effectLst/>
              <a:uLnTx/>
              <a:uFillTx/>
              <a:latin typeface="+mn-ea"/>
            </a:endParaRPr>
          </a:p>
        </p:txBody>
      </p:sp>
      <p:sp>
        <p:nvSpPr>
          <p:cNvPr id="15" name="PA-1022139">
            <a:extLst>
              <a:ext uri="{FF2B5EF4-FFF2-40B4-BE49-F238E27FC236}">
                <a16:creationId xmlns:a16="http://schemas.microsoft.com/office/drawing/2014/main" id="{63870078-15B0-4F99-8760-3A257E7B4D61}"/>
              </a:ext>
            </a:extLst>
          </p:cNvPr>
          <p:cNvSpPr/>
          <p:nvPr>
            <p:custDataLst>
              <p:tags r:id="rId2"/>
            </p:custDataLst>
          </p:nvPr>
        </p:nvSpPr>
        <p:spPr>
          <a:xfrm>
            <a:off x="293683" y="2374836"/>
            <a:ext cx="4143772" cy="1504386"/>
          </a:xfrm>
          <a:prstGeom prst="rect">
            <a:avLst/>
          </a:prstGeom>
        </p:spPr>
        <p:txBody>
          <a:bodyPr wrap="square">
            <a:spAutoFit/>
          </a:bodyPr>
          <a:lstStyle/>
          <a:p>
            <a:pPr algn="just" fontAlgn="base">
              <a:lnSpc>
                <a:spcPct val="130000"/>
              </a:lnSpc>
              <a:spcBef>
                <a:spcPct val="0"/>
              </a:spcBef>
              <a:spcAft>
                <a:spcPct val="0"/>
              </a:spcAft>
              <a:defRPr/>
            </a:pPr>
            <a:r>
              <a:rPr lang="zh-CN" altLang="en-US" b="1" kern="0" dirty="0">
                <a:solidFill>
                  <a:srgbClr val="C00000"/>
                </a:solidFill>
                <a:latin typeface="+mn-ea"/>
              </a:rPr>
              <a:t>要</a:t>
            </a:r>
            <a:r>
              <a:rPr lang="zh-CN" altLang="en-US" kern="0" dirty="0">
                <a:latin typeface="+mn-ea"/>
              </a:rPr>
              <a:t>在斗争一线考察识别干部，对表现突出的干部要大力褒奖、大胆使用，对不担当不作为、失职渎职的要严肃问责，对紧要关头当“逃兵”的要就地免职。</a:t>
            </a:r>
          </a:p>
        </p:txBody>
      </p:sp>
      <p:sp>
        <p:nvSpPr>
          <p:cNvPr id="17" name="PA-1022139">
            <a:extLst>
              <a:ext uri="{FF2B5EF4-FFF2-40B4-BE49-F238E27FC236}">
                <a16:creationId xmlns:a16="http://schemas.microsoft.com/office/drawing/2014/main" id="{5D0527E3-939B-449F-A520-EF412EA4FB46}"/>
              </a:ext>
            </a:extLst>
          </p:cNvPr>
          <p:cNvSpPr/>
          <p:nvPr>
            <p:custDataLst>
              <p:tags r:id="rId3"/>
            </p:custDataLst>
          </p:nvPr>
        </p:nvSpPr>
        <p:spPr>
          <a:xfrm>
            <a:off x="4799195" y="2639360"/>
            <a:ext cx="4051225" cy="777457"/>
          </a:xfrm>
          <a:prstGeom prst="rect">
            <a:avLst/>
          </a:prstGeom>
        </p:spPr>
        <p:txBody>
          <a:bodyPr wrap="square">
            <a:spAutoFit/>
          </a:bodyPr>
          <a:lstStyle/>
          <a:p>
            <a:pPr algn="just" fontAlgn="base">
              <a:lnSpc>
                <a:spcPct val="130000"/>
              </a:lnSpc>
              <a:spcBef>
                <a:spcPct val="0"/>
              </a:spcBef>
              <a:spcAft>
                <a:spcPct val="0"/>
              </a:spcAft>
              <a:defRPr/>
            </a:pPr>
            <a:r>
              <a:rPr lang="zh-CN" altLang="en-US" b="1" kern="0" dirty="0">
                <a:solidFill>
                  <a:srgbClr val="C00000"/>
                </a:solidFill>
                <a:latin typeface="+mn-ea"/>
              </a:rPr>
              <a:t>要</a:t>
            </a:r>
            <a:r>
              <a:rPr lang="zh-CN" altLang="en-US" kern="0" dirty="0">
                <a:latin typeface="+mn-ea"/>
              </a:rPr>
              <a:t>及时宣传和表彰表现突出的党员、干部和先进集体。</a:t>
            </a:r>
          </a:p>
        </p:txBody>
      </p:sp>
      <p:sp>
        <p:nvSpPr>
          <p:cNvPr id="19" name="PA-1022139">
            <a:extLst>
              <a:ext uri="{FF2B5EF4-FFF2-40B4-BE49-F238E27FC236}">
                <a16:creationId xmlns:a16="http://schemas.microsoft.com/office/drawing/2014/main" id="{28E84720-D2A6-40BE-B4B7-DEB8B250E1C7}"/>
              </a:ext>
            </a:extLst>
          </p:cNvPr>
          <p:cNvSpPr/>
          <p:nvPr>
            <p:custDataLst>
              <p:tags r:id="rId4"/>
            </p:custDataLst>
          </p:nvPr>
        </p:nvSpPr>
        <p:spPr>
          <a:xfrm>
            <a:off x="293683" y="4810518"/>
            <a:ext cx="4143772" cy="777457"/>
          </a:xfrm>
          <a:prstGeom prst="rect">
            <a:avLst/>
          </a:prstGeom>
        </p:spPr>
        <p:txBody>
          <a:bodyPr wrap="square">
            <a:spAutoFit/>
          </a:bodyPr>
          <a:lstStyle/>
          <a:p>
            <a:pPr algn="just" fontAlgn="base">
              <a:lnSpc>
                <a:spcPct val="130000"/>
              </a:lnSpc>
              <a:spcBef>
                <a:spcPct val="0"/>
              </a:spcBef>
              <a:spcAft>
                <a:spcPct val="0"/>
              </a:spcAft>
              <a:defRPr/>
            </a:pPr>
            <a:r>
              <a:rPr lang="zh-CN" altLang="en-US" kern="0" dirty="0">
                <a:latin typeface="+mn-ea"/>
              </a:rPr>
              <a:t>对在斗争一线表现突出的入党积极分子，可火线发展入党。</a:t>
            </a:r>
          </a:p>
        </p:txBody>
      </p:sp>
      <p:sp>
        <p:nvSpPr>
          <p:cNvPr id="21" name="PA-1022139">
            <a:extLst>
              <a:ext uri="{FF2B5EF4-FFF2-40B4-BE49-F238E27FC236}">
                <a16:creationId xmlns:a16="http://schemas.microsoft.com/office/drawing/2014/main" id="{0DAFC989-53AA-4143-96D2-D9B4F69EFC8B}"/>
              </a:ext>
            </a:extLst>
          </p:cNvPr>
          <p:cNvSpPr/>
          <p:nvPr>
            <p:custDataLst>
              <p:tags r:id="rId5"/>
            </p:custDataLst>
          </p:nvPr>
        </p:nvSpPr>
        <p:spPr>
          <a:xfrm>
            <a:off x="4799195" y="4534536"/>
            <a:ext cx="4174484" cy="1504386"/>
          </a:xfrm>
          <a:prstGeom prst="rect">
            <a:avLst/>
          </a:prstGeom>
        </p:spPr>
        <p:txBody>
          <a:bodyPr wrap="square">
            <a:spAutoFit/>
          </a:bodyPr>
          <a:lstStyle/>
          <a:p>
            <a:pPr algn="just" fontAlgn="base">
              <a:lnSpc>
                <a:spcPct val="130000"/>
              </a:lnSpc>
              <a:spcBef>
                <a:spcPct val="0"/>
              </a:spcBef>
              <a:spcAft>
                <a:spcPct val="0"/>
              </a:spcAft>
              <a:defRPr/>
            </a:pPr>
            <a:r>
              <a:rPr lang="zh-CN" altLang="en-US" kern="0" dirty="0">
                <a:latin typeface="+mn-ea"/>
              </a:rPr>
              <a:t>对在斗争一线表现突出的先进集体和个人，党中央、国务院、中央军委，各级党委和政府，各地区各部门各方面，要根据情况分层分级予以表彰和嘉奖。</a:t>
            </a:r>
          </a:p>
        </p:txBody>
      </p:sp>
      <p:sp>
        <p:nvSpPr>
          <p:cNvPr id="22" name="PA-1022137">
            <a:extLst>
              <a:ext uri="{FF2B5EF4-FFF2-40B4-BE49-F238E27FC236}">
                <a16:creationId xmlns:a16="http://schemas.microsoft.com/office/drawing/2014/main" id="{169844B1-E232-4078-AFC7-3A9DF60E465D}"/>
              </a:ext>
            </a:extLst>
          </p:cNvPr>
          <p:cNvSpPr/>
          <p:nvPr>
            <p:custDataLst>
              <p:tags r:id="rId6"/>
            </p:custDataLst>
          </p:nvPr>
        </p:nvSpPr>
        <p:spPr bwMode="auto">
          <a:xfrm>
            <a:off x="4650815" y="2325999"/>
            <a:ext cx="4347986" cy="1754803"/>
          </a:xfrm>
          <a:prstGeom prst="rect">
            <a:avLst/>
          </a:prstGeom>
          <a:noFill/>
          <a:ln w="9525" cap="flat" cmpd="sng" algn="ctr">
            <a:solidFill>
              <a:srgbClr val="FFFFFF">
                <a:lumMod val="75000"/>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3D3D3D"/>
              </a:solidFill>
              <a:effectLst/>
              <a:uLnTx/>
              <a:uFillTx/>
              <a:latin typeface="+mn-ea"/>
            </a:endParaRPr>
          </a:p>
        </p:txBody>
      </p:sp>
      <p:sp>
        <p:nvSpPr>
          <p:cNvPr id="23" name="PA-1022137">
            <a:extLst>
              <a:ext uri="{FF2B5EF4-FFF2-40B4-BE49-F238E27FC236}">
                <a16:creationId xmlns:a16="http://schemas.microsoft.com/office/drawing/2014/main" id="{2449D00D-CE51-4405-B3E6-B4D109B89812}"/>
              </a:ext>
            </a:extLst>
          </p:cNvPr>
          <p:cNvSpPr/>
          <p:nvPr>
            <p:custDataLst>
              <p:tags r:id="rId7"/>
            </p:custDataLst>
          </p:nvPr>
        </p:nvSpPr>
        <p:spPr bwMode="auto">
          <a:xfrm>
            <a:off x="170321" y="4409329"/>
            <a:ext cx="4347986" cy="1754803"/>
          </a:xfrm>
          <a:prstGeom prst="rect">
            <a:avLst/>
          </a:prstGeom>
          <a:noFill/>
          <a:ln w="9525" cap="flat" cmpd="sng" algn="ctr">
            <a:solidFill>
              <a:srgbClr val="FFFFFF">
                <a:lumMod val="75000"/>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3D3D3D"/>
              </a:solidFill>
              <a:effectLst/>
              <a:uLnTx/>
              <a:uFillTx/>
              <a:latin typeface="+mn-ea"/>
            </a:endParaRPr>
          </a:p>
        </p:txBody>
      </p:sp>
      <p:sp>
        <p:nvSpPr>
          <p:cNvPr id="24" name="PA-1022137">
            <a:extLst>
              <a:ext uri="{FF2B5EF4-FFF2-40B4-BE49-F238E27FC236}">
                <a16:creationId xmlns:a16="http://schemas.microsoft.com/office/drawing/2014/main" id="{EBB4AD72-7AAE-4496-9145-90868C586DF1}"/>
              </a:ext>
            </a:extLst>
          </p:cNvPr>
          <p:cNvSpPr/>
          <p:nvPr>
            <p:custDataLst>
              <p:tags r:id="rId8"/>
            </p:custDataLst>
          </p:nvPr>
        </p:nvSpPr>
        <p:spPr bwMode="auto">
          <a:xfrm>
            <a:off x="4650815" y="4409328"/>
            <a:ext cx="4347986" cy="1754803"/>
          </a:xfrm>
          <a:prstGeom prst="rect">
            <a:avLst/>
          </a:prstGeom>
          <a:noFill/>
          <a:ln w="9525" cap="flat" cmpd="sng" algn="ctr">
            <a:solidFill>
              <a:srgbClr val="FFFFFF">
                <a:lumMod val="75000"/>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3D3D3D"/>
              </a:solidFill>
              <a:effectLst/>
              <a:uLnTx/>
              <a:uFillTx/>
              <a:latin typeface="+mn-ea"/>
            </a:endParaRPr>
          </a:p>
        </p:txBody>
      </p:sp>
    </p:spTree>
    <p:extLst>
      <p:ext uri="{BB962C8B-B14F-4D97-AF65-F5344CB8AC3E}">
        <p14:creationId xmlns:p14="http://schemas.microsoft.com/office/powerpoint/2010/main" val="102942195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909955" y="206581"/>
            <a:ext cx="8234045" cy="541338"/>
          </a:xfrm>
        </p:spPr>
        <p:txBody>
          <a:bodyPr/>
          <a:lstStyle/>
          <a:p>
            <a:r>
              <a:rPr lang="zh-CN" altLang="en-US" sz="2400" dirty="0"/>
              <a:t>关于加强党对统筹推进疫情防控和经济社会发展工作的领导</a:t>
            </a:r>
          </a:p>
        </p:txBody>
      </p:sp>
      <p:grpSp>
        <p:nvGrpSpPr>
          <p:cNvPr id="3" name="组合 2">
            <a:extLst>
              <a:ext uri="{FF2B5EF4-FFF2-40B4-BE49-F238E27FC236}">
                <a16:creationId xmlns:a16="http://schemas.microsoft.com/office/drawing/2014/main" id="{6CA9E9FE-E761-4BBB-9AF3-C3DA220E019D}"/>
              </a:ext>
            </a:extLst>
          </p:cNvPr>
          <p:cNvGrpSpPr/>
          <p:nvPr/>
        </p:nvGrpSpPr>
        <p:grpSpPr>
          <a:xfrm>
            <a:off x="165554" y="1244471"/>
            <a:ext cx="5795191" cy="761416"/>
            <a:chOff x="681492" y="3783159"/>
            <a:chExt cx="5795191" cy="761416"/>
          </a:xfrm>
        </p:grpSpPr>
        <p:cxnSp>
          <p:nvCxnSpPr>
            <p:cNvPr id="4" name="直接连接符 3">
              <a:extLst>
                <a:ext uri="{FF2B5EF4-FFF2-40B4-BE49-F238E27FC236}">
                  <a16:creationId xmlns:a16="http://schemas.microsoft.com/office/drawing/2014/main" id="{0A9249BF-1BFC-48B6-ACF5-AB1208C711F9}"/>
                </a:ext>
              </a:extLst>
            </p:cNvPr>
            <p:cNvCxnSpPr/>
            <p:nvPr/>
          </p:nvCxnSpPr>
          <p:spPr bwMode="auto">
            <a:xfrm>
              <a:off x="1459645" y="4344588"/>
              <a:ext cx="5017038" cy="0"/>
            </a:xfrm>
            <a:prstGeom prst="line">
              <a:avLst/>
            </a:prstGeom>
            <a:solidFill>
              <a:srgbClr val="BD2531"/>
            </a:solidFill>
            <a:ln w="9525" cap="flat" cmpd="sng" algn="ctr">
              <a:solidFill>
                <a:srgbClr val="3D3D3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5" name="组合 4">
              <a:extLst>
                <a:ext uri="{FF2B5EF4-FFF2-40B4-BE49-F238E27FC236}">
                  <a16:creationId xmlns:a16="http://schemas.microsoft.com/office/drawing/2014/main" id="{2C1F8C33-76A8-4327-8621-69BEC91CAD6F}"/>
                </a:ext>
              </a:extLst>
            </p:cNvPr>
            <p:cNvGrpSpPr/>
            <p:nvPr/>
          </p:nvGrpSpPr>
          <p:grpSpPr>
            <a:xfrm>
              <a:off x="681492" y="3783159"/>
              <a:ext cx="1012229" cy="761416"/>
              <a:chOff x="613246" y="2493034"/>
              <a:chExt cx="1324422" cy="996252"/>
            </a:xfrm>
          </p:grpSpPr>
          <p:grpSp>
            <p:nvGrpSpPr>
              <p:cNvPr id="7" name="组合 6">
                <a:extLst>
                  <a:ext uri="{FF2B5EF4-FFF2-40B4-BE49-F238E27FC236}">
                    <a16:creationId xmlns:a16="http://schemas.microsoft.com/office/drawing/2014/main" id="{F615A82A-C50D-431B-89E2-03A39EAE40C3}"/>
                  </a:ext>
                </a:extLst>
              </p:cNvPr>
              <p:cNvGrpSpPr/>
              <p:nvPr/>
            </p:nvGrpSpPr>
            <p:grpSpPr>
              <a:xfrm>
                <a:off x="613246" y="2493034"/>
                <a:ext cx="1324422" cy="996252"/>
                <a:chOff x="3202171" y="1462739"/>
                <a:chExt cx="1919019" cy="1443518"/>
              </a:xfrm>
            </p:grpSpPr>
            <p:grpSp>
              <p:nvGrpSpPr>
                <p:cNvPr id="9" name="组合 8">
                  <a:extLst>
                    <a:ext uri="{FF2B5EF4-FFF2-40B4-BE49-F238E27FC236}">
                      <a16:creationId xmlns:a16="http://schemas.microsoft.com/office/drawing/2014/main" id="{11C64AD7-A96F-4669-BD20-7B21176E51B5}"/>
                    </a:ext>
                  </a:extLst>
                </p:cNvPr>
                <p:cNvGrpSpPr/>
                <p:nvPr/>
              </p:nvGrpSpPr>
              <p:grpSpPr>
                <a:xfrm>
                  <a:off x="3433282" y="1462739"/>
                  <a:ext cx="1443518" cy="1443518"/>
                  <a:chOff x="2681608" y="1294395"/>
                  <a:chExt cx="1506218" cy="1506218"/>
                </a:xfrm>
              </p:grpSpPr>
              <p:sp>
                <p:nvSpPr>
                  <p:cNvPr id="11" name="椭圆 10">
                    <a:extLst>
                      <a:ext uri="{FF2B5EF4-FFF2-40B4-BE49-F238E27FC236}">
                        <a16:creationId xmlns:a16="http://schemas.microsoft.com/office/drawing/2014/main" id="{3575B610-6AF1-4BFA-BB64-46592A724042}"/>
                      </a:ext>
                    </a:extLst>
                  </p:cNvPr>
                  <p:cNvSpPr/>
                  <p:nvPr/>
                </p:nvSpPr>
                <p:spPr>
                  <a:xfrm>
                    <a:off x="2681608" y="1294395"/>
                    <a:ext cx="1506218" cy="1506218"/>
                  </a:xfrm>
                  <a:prstGeom prst="ellipse">
                    <a:avLst/>
                  </a:prstGeom>
                  <a:solidFill>
                    <a:schemeClr val="bg1"/>
                  </a:solidFill>
                  <a:ln w="12700" cap="flat" cmpd="sng" algn="ctr">
                    <a:solidFill>
                      <a:srgbClr val="C00000"/>
                    </a:solidFill>
                    <a:prstDash val="solid"/>
                  </a:ln>
                  <a:effectLst/>
                </p:spPr>
                <p:txBody>
                  <a:bodyPr wrap="square" rtlCol="0" anchor="ctr">
                    <a:noAutofit/>
                  </a:bodyPr>
                  <a:lstStyle/>
                  <a:p>
                    <a:pPr algn="ctr" defTabSz="1219200">
                      <a:defRPr/>
                    </a:pPr>
                    <a:endParaRPr lang="zh-CN" altLang="en-US" sz="2400" kern="0" dirty="0">
                      <a:solidFill>
                        <a:srgbClr val="000000"/>
                      </a:solidFill>
                      <a:latin typeface="Calibri" panose="020F0502020204030204"/>
                      <a:ea typeface="阿里巴巴普惠体" panose="00020600040101010101" pitchFamily="18" charset="-122"/>
                    </a:endParaRPr>
                  </a:p>
                </p:txBody>
              </p:sp>
              <p:sp>
                <p:nvSpPr>
                  <p:cNvPr id="12" name="Freeform 5">
                    <a:extLst>
                      <a:ext uri="{FF2B5EF4-FFF2-40B4-BE49-F238E27FC236}">
                        <a16:creationId xmlns:a16="http://schemas.microsoft.com/office/drawing/2014/main" id="{57CD0466-37A2-4F7E-BD4B-7D33AC94256A}"/>
                      </a:ext>
                    </a:extLst>
                  </p:cNvPr>
                  <p:cNvSpPr/>
                  <p:nvPr/>
                </p:nvSpPr>
                <p:spPr bwMode="auto">
                  <a:xfrm flipV="1">
                    <a:off x="2777383" y="1390167"/>
                    <a:ext cx="1314666" cy="1314675"/>
                  </a:xfrm>
                  <a:prstGeom prst="ellipse">
                    <a:avLst/>
                  </a:prstGeom>
                  <a:solidFill>
                    <a:srgbClr val="C00000"/>
                  </a:solidFill>
                  <a:ln w="9525" cap="flat" cmpd="sng" algn="ctr">
                    <a:noFill/>
                    <a:prstDash val="solid"/>
                  </a:ln>
                  <a:effectLst/>
                </p:spPr>
                <p:txBody>
                  <a:bodyPr wrap="square" rtlCol="0" anchor="ctr">
                    <a:noAutofit/>
                  </a:bodyPr>
                  <a:lstStyle/>
                  <a:p>
                    <a:pPr algn="ctr" defTabSz="1219200">
                      <a:defRPr/>
                    </a:pPr>
                    <a:endParaRPr lang="zh-CN" altLang="en-US" sz="2400" kern="0" dirty="0">
                      <a:solidFill>
                        <a:srgbClr val="000000"/>
                      </a:solidFill>
                      <a:latin typeface="Calibri" panose="020F0502020204030204"/>
                      <a:ea typeface="阿里巴巴普惠体" panose="00020600040101010101" pitchFamily="18" charset="-122"/>
                    </a:endParaRPr>
                  </a:p>
                </p:txBody>
              </p:sp>
              <p:sp>
                <p:nvSpPr>
                  <p:cNvPr id="13" name="任意多边形 43">
                    <a:extLst>
                      <a:ext uri="{FF2B5EF4-FFF2-40B4-BE49-F238E27FC236}">
                        <a16:creationId xmlns:a16="http://schemas.microsoft.com/office/drawing/2014/main" id="{242867B0-E544-48E2-9970-A5C05B700915}"/>
                      </a:ext>
                    </a:extLst>
                  </p:cNvPr>
                  <p:cNvSpPr/>
                  <p:nvPr/>
                </p:nvSpPr>
                <p:spPr bwMode="auto">
                  <a:xfrm flipV="1">
                    <a:off x="2688967" y="1301750"/>
                    <a:ext cx="1326030"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0000">
                        <a:srgbClr val="FFFFFF">
                          <a:alpha val="0"/>
                        </a:srgbClr>
                      </a:gs>
                      <a:gs pos="95000">
                        <a:srgbClr val="FFFFFF">
                          <a:alpha val="90000"/>
                        </a:srgbClr>
                      </a:gs>
                    </a:gsLst>
                    <a:lin ang="8100000" scaled="1"/>
                    <a:tileRect/>
                  </a:gradFill>
                  <a:ln w="9525" cap="flat" cmpd="sng" algn="ctr">
                    <a:noFill/>
                    <a:prstDash val="solid"/>
                  </a:ln>
                  <a:effectLst/>
                </p:spPr>
                <p:txBody>
                  <a:bodyPr wrap="square" rtlCol="0" anchor="ctr">
                    <a:noAutofit/>
                  </a:bodyPr>
                  <a:lstStyle/>
                  <a:p>
                    <a:pPr algn="ctr" defTabSz="1219200">
                      <a:defRPr/>
                    </a:pPr>
                    <a:endParaRPr lang="zh-CN" altLang="en-US" sz="2400" kern="0" dirty="0">
                      <a:solidFill>
                        <a:srgbClr val="000000"/>
                      </a:solidFill>
                      <a:latin typeface="Calibri" panose="020F0502020204030204"/>
                      <a:ea typeface="阿里巴巴普惠体" panose="00020600040101010101" pitchFamily="18" charset="-122"/>
                    </a:endParaRPr>
                  </a:p>
                </p:txBody>
              </p:sp>
            </p:grpSp>
            <p:sp>
              <p:nvSpPr>
                <p:cNvPr id="10" name="TextBox 14">
                  <a:extLst>
                    <a:ext uri="{FF2B5EF4-FFF2-40B4-BE49-F238E27FC236}">
                      <a16:creationId xmlns:a16="http://schemas.microsoft.com/office/drawing/2014/main" id="{ADC78EC5-1674-4F2C-B150-19194A4074A3}"/>
                    </a:ext>
                  </a:extLst>
                </p:cNvPr>
                <p:cNvSpPr txBox="1"/>
                <p:nvPr/>
              </p:nvSpPr>
              <p:spPr>
                <a:xfrm>
                  <a:off x="3202171" y="1856142"/>
                  <a:ext cx="1919019" cy="953161"/>
                </a:xfrm>
                <a:prstGeom prst="rect">
                  <a:avLst/>
                </a:prstGeom>
                <a:noFill/>
                <a:effectLst/>
              </p:spPr>
              <p:txBody>
                <a:bodyPr wrap="square" rtlCol="0">
                  <a:spAutoFit/>
                </a:bodyPr>
                <a:lstStyle/>
                <a:p>
                  <a:pPr algn="ctr" defTabSz="1219200">
                    <a:defRPr/>
                  </a:pPr>
                  <a:endParaRPr lang="zh-CN" altLang="en-US" sz="2665" b="1" kern="0" dirty="0">
                    <a:solidFill>
                      <a:prstClr val="white"/>
                    </a:solidFill>
                    <a:latin typeface="阿里巴巴普惠体" panose="00020600040101010101" pitchFamily="18" charset="-122"/>
                    <a:ea typeface="阿里巴巴普惠体" panose="00020600040101010101" pitchFamily="18" charset="-122"/>
                  </a:endParaRPr>
                </a:p>
              </p:txBody>
            </p:sp>
          </p:grpSp>
          <p:sp>
            <p:nvSpPr>
              <p:cNvPr id="8" name="Freeform 5">
                <a:extLst>
                  <a:ext uri="{FF2B5EF4-FFF2-40B4-BE49-F238E27FC236}">
                    <a16:creationId xmlns:a16="http://schemas.microsoft.com/office/drawing/2014/main" id="{51593E35-28D1-4B24-B702-3F5267D79350}"/>
                  </a:ext>
                </a:extLst>
              </p:cNvPr>
              <p:cNvSpPr>
                <a:spLocks noChangeAspect="1"/>
              </p:cNvSpPr>
              <p:nvPr/>
            </p:nvSpPr>
            <p:spPr bwMode="auto">
              <a:xfrm>
                <a:off x="979358" y="2677314"/>
                <a:ext cx="576000" cy="585713"/>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DFBF7"/>
              </a:solidFill>
              <a:ln>
                <a:noFill/>
              </a:ln>
              <a:effectLst/>
            </p:spPr>
            <p:txBody>
              <a:bodyPr vert="horz" wrap="square" lIns="121920" tIns="60960" rIns="121920" bIns="60960" numCol="1" anchor="t" anchorCtr="0" compatLnSpc="1"/>
              <a:lstStyle/>
              <a:p>
                <a:pPr defTabSz="914400"/>
                <a:endParaRPr lang="zh-CN" altLang="en-US" sz="2400">
                  <a:solidFill>
                    <a:prstClr val="black"/>
                  </a:solidFill>
                  <a:latin typeface="Calibri" panose="020F0502020204030204"/>
                  <a:ea typeface="宋体" panose="02010600030101010101" pitchFamily="2" charset="-122"/>
                </a:endParaRPr>
              </a:p>
            </p:txBody>
          </p:sp>
        </p:grpSp>
        <p:sp>
          <p:nvSpPr>
            <p:cNvPr id="6" name="矩形 5">
              <a:extLst>
                <a:ext uri="{FF2B5EF4-FFF2-40B4-BE49-F238E27FC236}">
                  <a16:creationId xmlns:a16="http://schemas.microsoft.com/office/drawing/2014/main" id="{D8456CF2-9086-487F-8BD1-D7BC271D5D89}"/>
                </a:ext>
              </a:extLst>
            </p:cNvPr>
            <p:cNvSpPr/>
            <p:nvPr/>
          </p:nvSpPr>
          <p:spPr>
            <a:xfrm>
              <a:off x="1941025" y="3790933"/>
              <a:ext cx="4288353" cy="584775"/>
            </a:xfrm>
            <a:prstGeom prst="rect">
              <a:avLst/>
            </a:prstGeom>
          </p:spPr>
          <p:txBody>
            <a:bodyPr wrap="none">
              <a:spAutoFit/>
            </a:bodyPr>
            <a:lstStyle/>
            <a:p>
              <a:r>
                <a:rPr lang="zh-CN" altLang="en-US" sz="3200" b="1" i="1" dirty="0">
                  <a:solidFill>
                    <a:srgbClr val="C00000"/>
                  </a:solidFill>
                  <a:latin typeface="+mn-ea"/>
                </a:rPr>
                <a:t>基层党组织和基层干部</a:t>
              </a:r>
              <a:endParaRPr lang="zh-CN" altLang="en-US" sz="3200" b="1" dirty="0">
                <a:latin typeface="+mn-ea"/>
              </a:endParaRPr>
            </a:p>
          </p:txBody>
        </p:sp>
      </p:grpSp>
      <p:cxnSp>
        <p:nvCxnSpPr>
          <p:cNvPr id="14" name="PA-1022197">
            <a:extLst>
              <a:ext uri="{FF2B5EF4-FFF2-40B4-BE49-F238E27FC236}">
                <a16:creationId xmlns:a16="http://schemas.microsoft.com/office/drawing/2014/main" id="{E40B8776-97EF-461C-8E93-5935586EC118}"/>
              </a:ext>
            </a:extLst>
          </p:cNvPr>
          <p:cNvCxnSpPr/>
          <p:nvPr>
            <p:custDataLst>
              <p:tags r:id="rId1"/>
            </p:custDataLst>
          </p:nvPr>
        </p:nvCxnSpPr>
        <p:spPr>
          <a:xfrm>
            <a:off x="649130" y="2215709"/>
            <a:ext cx="0" cy="358045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5" name="PA-1022198">
            <a:extLst>
              <a:ext uri="{FF2B5EF4-FFF2-40B4-BE49-F238E27FC236}">
                <a16:creationId xmlns:a16="http://schemas.microsoft.com/office/drawing/2014/main" id="{6E86DF01-50EC-41FF-974D-72CABD2095E4}"/>
              </a:ext>
            </a:extLst>
          </p:cNvPr>
          <p:cNvSpPr/>
          <p:nvPr>
            <p:custDataLst>
              <p:tags r:id="rId2"/>
            </p:custDataLst>
          </p:nvPr>
        </p:nvSpPr>
        <p:spPr>
          <a:xfrm>
            <a:off x="393370" y="2410996"/>
            <a:ext cx="511520" cy="51152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思源黑体 CN Bold" panose="020B0800000000000000" pitchFamily="34" charset="-122"/>
                <a:ea typeface="思源黑体 CN Bold" panose="020B0800000000000000" pitchFamily="34" charset="-122"/>
              </a:rPr>
              <a:t>要</a:t>
            </a:r>
          </a:p>
        </p:txBody>
      </p:sp>
      <p:sp>
        <p:nvSpPr>
          <p:cNvPr id="16" name="PA-1022200">
            <a:extLst>
              <a:ext uri="{FF2B5EF4-FFF2-40B4-BE49-F238E27FC236}">
                <a16:creationId xmlns:a16="http://schemas.microsoft.com/office/drawing/2014/main" id="{8EA373D9-6C85-4A19-836C-F40D6867FA8A}"/>
              </a:ext>
            </a:extLst>
          </p:cNvPr>
          <p:cNvSpPr/>
          <p:nvPr>
            <p:custDataLst>
              <p:tags r:id="rId3"/>
            </p:custDataLst>
          </p:nvPr>
        </p:nvSpPr>
        <p:spPr>
          <a:xfrm>
            <a:off x="948601" y="2308666"/>
            <a:ext cx="5873278" cy="687239"/>
          </a:xfrm>
          <a:prstGeom prst="rect">
            <a:avLst/>
          </a:prstGeom>
        </p:spPr>
        <p:txBody>
          <a:bodyPr wrap="square">
            <a:spAutoFit/>
          </a:bodyPr>
          <a:lstStyle/>
          <a:p>
            <a:pPr algn="just">
              <a:lnSpc>
                <a:spcPct val="110000"/>
              </a:lnSpc>
            </a:pPr>
            <a:r>
              <a:rPr lang="zh-CN" altLang="en-US" dirty="0">
                <a:latin typeface="+mj-ea"/>
                <a:ea typeface="+mj-ea"/>
              </a:rPr>
              <a:t>广泛动员群众、组织群众、凝聚群众，全面落实联防联控措施，构筑群防群治的严密防线。</a:t>
            </a:r>
          </a:p>
        </p:txBody>
      </p:sp>
      <p:sp>
        <p:nvSpPr>
          <p:cNvPr id="17" name="PA-1022198">
            <a:extLst>
              <a:ext uri="{FF2B5EF4-FFF2-40B4-BE49-F238E27FC236}">
                <a16:creationId xmlns:a16="http://schemas.microsoft.com/office/drawing/2014/main" id="{8ADF7695-1CCA-4BBF-983F-7F3379B5262C}"/>
              </a:ext>
            </a:extLst>
          </p:cNvPr>
          <p:cNvSpPr/>
          <p:nvPr>
            <p:custDataLst>
              <p:tags r:id="rId4"/>
            </p:custDataLst>
          </p:nvPr>
        </p:nvSpPr>
        <p:spPr>
          <a:xfrm>
            <a:off x="393370" y="3234153"/>
            <a:ext cx="511520" cy="51152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思源黑体 CN Bold" panose="020B0800000000000000" pitchFamily="34" charset="-122"/>
                <a:ea typeface="思源黑体 CN Bold" panose="020B0800000000000000" pitchFamily="34" charset="-122"/>
              </a:rPr>
              <a:t>要</a:t>
            </a:r>
          </a:p>
        </p:txBody>
      </p:sp>
      <p:sp>
        <p:nvSpPr>
          <p:cNvPr id="18" name="PA-1022200">
            <a:extLst>
              <a:ext uri="{FF2B5EF4-FFF2-40B4-BE49-F238E27FC236}">
                <a16:creationId xmlns:a16="http://schemas.microsoft.com/office/drawing/2014/main" id="{EF244685-9AF2-4AD1-B520-DDE2DD44DA66}"/>
              </a:ext>
            </a:extLst>
          </p:cNvPr>
          <p:cNvSpPr/>
          <p:nvPr>
            <p:custDataLst>
              <p:tags r:id="rId5"/>
            </p:custDataLst>
          </p:nvPr>
        </p:nvSpPr>
        <p:spPr>
          <a:xfrm>
            <a:off x="948601" y="3150873"/>
            <a:ext cx="5873278" cy="687239"/>
          </a:xfrm>
          <a:prstGeom prst="rect">
            <a:avLst/>
          </a:prstGeom>
        </p:spPr>
        <p:txBody>
          <a:bodyPr wrap="square">
            <a:spAutoFit/>
          </a:bodyPr>
          <a:lstStyle/>
          <a:p>
            <a:pPr algn="just">
              <a:lnSpc>
                <a:spcPct val="110000"/>
              </a:lnSpc>
            </a:pPr>
            <a:r>
              <a:rPr lang="zh-CN" altLang="en-US" dirty="0">
                <a:latin typeface="+mj-ea"/>
                <a:ea typeface="+mj-ea"/>
              </a:rPr>
              <a:t>开展耐心细致的思想工作，教育引导广大群众服从大局、遵守疫情防控各项规定，自觉维护社会秩序。</a:t>
            </a:r>
          </a:p>
        </p:txBody>
      </p:sp>
      <p:sp>
        <p:nvSpPr>
          <p:cNvPr id="19" name="PA-1022198">
            <a:extLst>
              <a:ext uri="{FF2B5EF4-FFF2-40B4-BE49-F238E27FC236}">
                <a16:creationId xmlns:a16="http://schemas.microsoft.com/office/drawing/2014/main" id="{45A5C7CA-00D9-48AA-86B0-43B1A983591B}"/>
              </a:ext>
            </a:extLst>
          </p:cNvPr>
          <p:cNvSpPr/>
          <p:nvPr>
            <p:custDataLst>
              <p:tags r:id="rId6"/>
            </p:custDataLst>
          </p:nvPr>
        </p:nvSpPr>
        <p:spPr>
          <a:xfrm>
            <a:off x="393370" y="4153593"/>
            <a:ext cx="511520" cy="51152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思源黑体 CN Bold" panose="020B0800000000000000" pitchFamily="34" charset="-122"/>
                <a:ea typeface="思源黑体 CN Bold" panose="020B0800000000000000" pitchFamily="34" charset="-122"/>
              </a:rPr>
              <a:t>要</a:t>
            </a:r>
          </a:p>
        </p:txBody>
      </p:sp>
      <p:sp>
        <p:nvSpPr>
          <p:cNvPr id="20" name="PA-1022200">
            <a:extLst>
              <a:ext uri="{FF2B5EF4-FFF2-40B4-BE49-F238E27FC236}">
                <a16:creationId xmlns:a16="http://schemas.microsoft.com/office/drawing/2014/main" id="{C818A049-35B4-4607-92DD-0E8A36593904}"/>
              </a:ext>
            </a:extLst>
          </p:cNvPr>
          <p:cNvSpPr/>
          <p:nvPr>
            <p:custDataLst>
              <p:tags r:id="rId7"/>
            </p:custDataLst>
          </p:nvPr>
        </p:nvSpPr>
        <p:spPr>
          <a:xfrm>
            <a:off x="948601" y="4070313"/>
            <a:ext cx="8073478" cy="701731"/>
          </a:xfrm>
          <a:prstGeom prst="rect">
            <a:avLst/>
          </a:prstGeom>
        </p:spPr>
        <p:txBody>
          <a:bodyPr wrap="square">
            <a:spAutoFit/>
          </a:bodyPr>
          <a:lstStyle/>
          <a:p>
            <a:pPr algn="just">
              <a:lnSpc>
                <a:spcPct val="110000"/>
              </a:lnSpc>
            </a:pPr>
            <a:r>
              <a:rPr lang="zh-CN" altLang="en-US" dirty="0">
                <a:latin typeface="+mj-ea"/>
                <a:ea typeface="+mj-ea"/>
              </a:rPr>
              <a:t>多关心关爱疫情严重地区的干部群众，及时帮助他们解决遇到的实际困难和问题，从上级党政机关、企事业单位等抽调更多干部支援基层。</a:t>
            </a:r>
          </a:p>
        </p:txBody>
      </p:sp>
      <p:sp>
        <p:nvSpPr>
          <p:cNvPr id="21" name="PA-1022198">
            <a:extLst>
              <a:ext uri="{FF2B5EF4-FFF2-40B4-BE49-F238E27FC236}">
                <a16:creationId xmlns:a16="http://schemas.microsoft.com/office/drawing/2014/main" id="{C9B96645-F9F9-48F6-9313-C5537CACB611}"/>
              </a:ext>
            </a:extLst>
          </p:cNvPr>
          <p:cNvSpPr/>
          <p:nvPr>
            <p:custDataLst>
              <p:tags r:id="rId8"/>
            </p:custDataLst>
          </p:nvPr>
        </p:nvSpPr>
        <p:spPr>
          <a:xfrm>
            <a:off x="393370" y="5068315"/>
            <a:ext cx="511520" cy="51152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思源黑体 CN Bold" panose="020B0800000000000000" pitchFamily="34" charset="-122"/>
                <a:ea typeface="思源黑体 CN Bold" panose="020B0800000000000000" pitchFamily="34" charset="-122"/>
              </a:rPr>
              <a:t>要</a:t>
            </a:r>
          </a:p>
        </p:txBody>
      </p:sp>
      <p:sp>
        <p:nvSpPr>
          <p:cNvPr id="22" name="PA-1022200">
            <a:extLst>
              <a:ext uri="{FF2B5EF4-FFF2-40B4-BE49-F238E27FC236}">
                <a16:creationId xmlns:a16="http://schemas.microsoft.com/office/drawing/2014/main" id="{9B361A8B-A285-4735-B870-0F24DF270F0F}"/>
              </a:ext>
            </a:extLst>
          </p:cNvPr>
          <p:cNvSpPr/>
          <p:nvPr>
            <p:custDataLst>
              <p:tags r:id="rId9"/>
            </p:custDataLst>
          </p:nvPr>
        </p:nvSpPr>
        <p:spPr>
          <a:xfrm>
            <a:off x="948601" y="4985035"/>
            <a:ext cx="8073478" cy="701731"/>
          </a:xfrm>
          <a:prstGeom prst="rect">
            <a:avLst/>
          </a:prstGeom>
        </p:spPr>
        <p:txBody>
          <a:bodyPr wrap="square">
            <a:spAutoFit/>
          </a:bodyPr>
          <a:lstStyle/>
          <a:p>
            <a:pPr algn="just">
              <a:lnSpc>
                <a:spcPct val="110000"/>
              </a:lnSpc>
            </a:pPr>
            <a:r>
              <a:rPr lang="zh-CN" altLang="en-US" dirty="0">
                <a:latin typeface="+mj-ea"/>
                <a:ea typeface="+mj-ea"/>
              </a:rPr>
              <a:t>防止各条线多头重复向基层派任务、要表格，坚决纠正形式主义、官僚主义做法，让广大基层干部把更多精力投入到抓好疫情防控和复工复产一线工作之中。</a:t>
            </a:r>
          </a:p>
        </p:txBody>
      </p:sp>
      <p:pic>
        <p:nvPicPr>
          <p:cNvPr id="23" name="PA-1022166" descr="图片包含 游戏机, 旗子&#10;&#10;描述已自动生成">
            <a:extLst>
              <a:ext uri="{FF2B5EF4-FFF2-40B4-BE49-F238E27FC236}">
                <a16:creationId xmlns:a16="http://schemas.microsoft.com/office/drawing/2014/main" id="{FF24A40F-26CE-405E-8331-20541E35D59C}"/>
              </a:ext>
            </a:extLst>
          </p:cNvPr>
          <p:cNvPicPr>
            <a:picLocks noChangeAspect="1"/>
          </p:cNvPicPr>
          <p:nvPr>
            <p:custDataLst>
              <p:tags r:id="rId10"/>
            </p:custDataLst>
          </p:nvPr>
        </p:nvPicPr>
        <p:blipFill>
          <a:blip r:embed="rId13" cstate="print">
            <a:extLst>
              <a:ext uri="{28A0092B-C50C-407E-A947-70E740481C1C}">
                <a14:useLocalDpi xmlns:a14="http://schemas.microsoft.com/office/drawing/2010/main" val="0"/>
              </a:ext>
            </a:extLst>
          </a:blip>
          <a:stretch>
            <a:fillRect/>
          </a:stretch>
        </p:blipFill>
        <p:spPr>
          <a:xfrm>
            <a:off x="6488815" y="1171234"/>
            <a:ext cx="2857988" cy="2857988"/>
          </a:xfrm>
          <a:prstGeom prst="rect">
            <a:avLst/>
          </a:prstGeom>
        </p:spPr>
      </p:pic>
    </p:spTree>
    <p:extLst>
      <p:ext uri="{BB962C8B-B14F-4D97-AF65-F5344CB8AC3E}">
        <p14:creationId xmlns:p14="http://schemas.microsoft.com/office/powerpoint/2010/main" val="86475109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909955" y="206581"/>
            <a:ext cx="8234045" cy="541338"/>
          </a:xfrm>
        </p:spPr>
        <p:txBody>
          <a:bodyPr/>
          <a:lstStyle/>
          <a:p>
            <a:r>
              <a:rPr lang="zh-CN" altLang="en-US" sz="2400" dirty="0"/>
              <a:t>关于加强党对统筹推进疫情防控和经济社会发展工作的领导</a:t>
            </a:r>
          </a:p>
        </p:txBody>
      </p:sp>
      <p:grpSp>
        <p:nvGrpSpPr>
          <p:cNvPr id="3" name="组合 2">
            <a:extLst>
              <a:ext uri="{FF2B5EF4-FFF2-40B4-BE49-F238E27FC236}">
                <a16:creationId xmlns:a16="http://schemas.microsoft.com/office/drawing/2014/main" id="{0A114D46-CBC7-4804-A486-D5078884E39A}"/>
              </a:ext>
            </a:extLst>
          </p:cNvPr>
          <p:cNvGrpSpPr/>
          <p:nvPr/>
        </p:nvGrpSpPr>
        <p:grpSpPr>
          <a:xfrm>
            <a:off x="351314" y="1260098"/>
            <a:ext cx="11010106" cy="461665"/>
            <a:chOff x="1147021" y="1884568"/>
            <a:chExt cx="11010106" cy="461665"/>
          </a:xfrm>
        </p:grpSpPr>
        <p:grpSp>
          <p:nvGrpSpPr>
            <p:cNvPr id="4" name="Group 4">
              <a:extLst>
                <a:ext uri="{FF2B5EF4-FFF2-40B4-BE49-F238E27FC236}">
                  <a16:creationId xmlns:a16="http://schemas.microsoft.com/office/drawing/2014/main" id="{E89EB506-3F9A-4532-97C4-F74159E29795}"/>
                </a:ext>
              </a:extLst>
            </p:cNvPr>
            <p:cNvGrpSpPr>
              <a:grpSpLocks noChangeAspect="1"/>
            </p:cNvGrpSpPr>
            <p:nvPr/>
          </p:nvGrpSpPr>
          <p:grpSpPr bwMode="auto">
            <a:xfrm>
              <a:off x="1147021" y="1884568"/>
              <a:ext cx="903606" cy="461665"/>
              <a:chOff x="3222" y="1845"/>
              <a:chExt cx="1237" cy="632"/>
            </a:xfrm>
            <a:solidFill>
              <a:srgbClr val="C00000"/>
            </a:solidFill>
          </p:grpSpPr>
          <p:sp>
            <p:nvSpPr>
              <p:cNvPr id="6" name="Freeform 5">
                <a:extLst>
                  <a:ext uri="{FF2B5EF4-FFF2-40B4-BE49-F238E27FC236}">
                    <a16:creationId xmlns:a16="http://schemas.microsoft.com/office/drawing/2014/main" id="{803EDB0E-E64E-425A-853A-F64389DBAFE6}"/>
                  </a:ext>
                </a:extLst>
              </p:cNvPr>
              <p:cNvSpPr/>
              <p:nvPr/>
            </p:nvSpPr>
            <p:spPr bwMode="auto">
              <a:xfrm>
                <a:off x="3608" y="1845"/>
                <a:ext cx="851" cy="632"/>
              </a:xfrm>
              <a:custGeom>
                <a:avLst/>
                <a:gdLst>
                  <a:gd name="T0" fmla="*/ 366 w 626"/>
                  <a:gd name="T1" fmla="*/ 413 h 465"/>
                  <a:gd name="T2" fmla="*/ 313 w 626"/>
                  <a:gd name="T3" fmla="*/ 362 h 465"/>
                  <a:gd name="T4" fmla="*/ 338 w 626"/>
                  <a:gd name="T5" fmla="*/ 362 h 465"/>
                  <a:gd name="T6" fmla="*/ 392 w 626"/>
                  <a:gd name="T7" fmla="*/ 310 h 465"/>
                  <a:gd name="T8" fmla="*/ 338 w 626"/>
                  <a:gd name="T9" fmla="*/ 258 h 465"/>
                  <a:gd name="T10" fmla="*/ 414 w 626"/>
                  <a:gd name="T11" fmla="*/ 207 h 465"/>
                  <a:gd name="T12" fmla="*/ 361 w 626"/>
                  <a:gd name="T13" fmla="*/ 155 h 465"/>
                  <a:gd name="T14" fmla="*/ 573 w 626"/>
                  <a:gd name="T15" fmla="*/ 155 h 465"/>
                  <a:gd name="T16" fmla="*/ 626 w 626"/>
                  <a:gd name="T17" fmla="*/ 103 h 465"/>
                  <a:gd name="T18" fmla="*/ 573 w 626"/>
                  <a:gd name="T19" fmla="*/ 52 h 465"/>
                  <a:gd name="T20" fmla="*/ 260 w 626"/>
                  <a:gd name="T21" fmla="*/ 52 h 465"/>
                  <a:gd name="T22" fmla="*/ 207 w 626"/>
                  <a:gd name="T23" fmla="*/ 0 h 465"/>
                  <a:gd name="T24" fmla="*/ 102 w 626"/>
                  <a:gd name="T25" fmla="*/ 0 h 465"/>
                  <a:gd name="T26" fmla="*/ 48 w 626"/>
                  <a:gd name="T27" fmla="*/ 52 h 465"/>
                  <a:gd name="T28" fmla="*/ 49 w 626"/>
                  <a:gd name="T29" fmla="*/ 54 h 465"/>
                  <a:gd name="T30" fmla="*/ 0 w 626"/>
                  <a:gd name="T31" fmla="*/ 113 h 465"/>
                  <a:gd name="T32" fmla="*/ 0 w 626"/>
                  <a:gd name="T33" fmla="*/ 403 h 465"/>
                  <a:gd name="T34" fmla="*/ 65 w 626"/>
                  <a:gd name="T35" fmla="*/ 465 h 465"/>
                  <a:gd name="T36" fmla="*/ 208 w 626"/>
                  <a:gd name="T37" fmla="*/ 465 h 465"/>
                  <a:gd name="T38" fmla="*/ 244 w 626"/>
                  <a:gd name="T39" fmla="*/ 465 h 465"/>
                  <a:gd name="T40" fmla="*/ 313 w 626"/>
                  <a:gd name="T41" fmla="*/ 465 h 465"/>
                  <a:gd name="T42" fmla="*/ 366 w 626"/>
                  <a:gd name="T43" fmla="*/ 41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26" h="465">
                    <a:moveTo>
                      <a:pt x="366" y="413"/>
                    </a:moveTo>
                    <a:cubicBezTo>
                      <a:pt x="366" y="385"/>
                      <a:pt x="342" y="362"/>
                      <a:pt x="313" y="362"/>
                    </a:cubicBezTo>
                    <a:cubicBezTo>
                      <a:pt x="338" y="362"/>
                      <a:pt x="338" y="362"/>
                      <a:pt x="338" y="362"/>
                    </a:cubicBezTo>
                    <a:cubicBezTo>
                      <a:pt x="368" y="362"/>
                      <a:pt x="392" y="338"/>
                      <a:pt x="392" y="310"/>
                    </a:cubicBezTo>
                    <a:cubicBezTo>
                      <a:pt x="392" y="281"/>
                      <a:pt x="368" y="258"/>
                      <a:pt x="338" y="258"/>
                    </a:cubicBezTo>
                    <a:cubicBezTo>
                      <a:pt x="368" y="258"/>
                      <a:pt x="416" y="258"/>
                      <a:pt x="414" y="207"/>
                    </a:cubicBezTo>
                    <a:cubicBezTo>
                      <a:pt x="413" y="178"/>
                      <a:pt x="390" y="155"/>
                      <a:pt x="361" y="155"/>
                    </a:cubicBezTo>
                    <a:cubicBezTo>
                      <a:pt x="573" y="155"/>
                      <a:pt x="573" y="155"/>
                      <a:pt x="573" y="155"/>
                    </a:cubicBezTo>
                    <a:cubicBezTo>
                      <a:pt x="602" y="155"/>
                      <a:pt x="626" y="132"/>
                      <a:pt x="626" y="103"/>
                    </a:cubicBezTo>
                    <a:cubicBezTo>
                      <a:pt x="626" y="75"/>
                      <a:pt x="602" y="52"/>
                      <a:pt x="573" y="52"/>
                    </a:cubicBezTo>
                    <a:cubicBezTo>
                      <a:pt x="260" y="52"/>
                      <a:pt x="260" y="52"/>
                      <a:pt x="260" y="52"/>
                    </a:cubicBezTo>
                    <a:cubicBezTo>
                      <a:pt x="260" y="23"/>
                      <a:pt x="236" y="0"/>
                      <a:pt x="207" y="0"/>
                    </a:cubicBezTo>
                    <a:cubicBezTo>
                      <a:pt x="102" y="0"/>
                      <a:pt x="102" y="0"/>
                      <a:pt x="102" y="0"/>
                    </a:cubicBezTo>
                    <a:cubicBezTo>
                      <a:pt x="72" y="0"/>
                      <a:pt x="48" y="23"/>
                      <a:pt x="48" y="52"/>
                    </a:cubicBezTo>
                    <a:cubicBezTo>
                      <a:pt x="48" y="52"/>
                      <a:pt x="48" y="53"/>
                      <a:pt x="49" y="54"/>
                    </a:cubicBezTo>
                    <a:cubicBezTo>
                      <a:pt x="21" y="60"/>
                      <a:pt x="0" y="85"/>
                      <a:pt x="0" y="113"/>
                    </a:cubicBezTo>
                    <a:cubicBezTo>
                      <a:pt x="0" y="403"/>
                      <a:pt x="0" y="403"/>
                      <a:pt x="0" y="403"/>
                    </a:cubicBezTo>
                    <a:cubicBezTo>
                      <a:pt x="0" y="437"/>
                      <a:pt x="29" y="465"/>
                      <a:pt x="65" y="465"/>
                    </a:cubicBezTo>
                    <a:cubicBezTo>
                      <a:pt x="208" y="465"/>
                      <a:pt x="208" y="465"/>
                      <a:pt x="208" y="465"/>
                    </a:cubicBezTo>
                    <a:cubicBezTo>
                      <a:pt x="244" y="465"/>
                      <a:pt x="244" y="465"/>
                      <a:pt x="244" y="465"/>
                    </a:cubicBezTo>
                    <a:cubicBezTo>
                      <a:pt x="313" y="465"/>
                      <a:pt x="313" y="465"/>
                      <a:pt x="313" y="465"/>
                    </a:cubicBezTo>
                    <a:cubicBezTo>
                      <a:pt x="342" y="465"/>
                      <a:pt x="366" y="442"/>
                      <a:pt x="366" y="4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 name="Rectangle 6">
                <a:extLst>
                  <a:ext uri="{FF2B5EF4-FFF2-40B4-BE49-F238E27FC236}">
                    <a16:creationId xmlns:a16="http://schemas.microsoft.com/office/drawing/2014/main" id="{D6A58460-0A27-4973-BF88-D9F0A580234E}"/>
                  </a:ext>
                </a:extLst>
              </p:cNvPr>
              <p:cNvSpPr>
                <a:spLocks noChangeArrowheads="1"/>
              </p:cNvSpPr>
              <p:nvPr/>
            </p:nvSpPr>
            <p:spPr bwMode="auto">
              <a:xfrm>
                <a:off x="3222" y="1931"/>
                <a:ext cx="319" cy="5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sp>
          <p:nvSpPr>
            <p:cNvPr id="5" name="矩形 4">
              <a:extLst>
                <a:ext uri="{FF2B5EF4-FFF2-40B4-BE49-F238E27FC236}">
                  <a16:creationId xmlns:a16="http://schemas.microsoft.com/office/drawing/2014/main" id="{5F302FB8-BF8D-4CA0-BE98-CC078E73FDE0}"/>
                </a:ext>
              </a:extLst>
            </p:cNvPr>
            <p:cNvSpPr/>
            <p:nvPr/>
          </p:nvSpPr>
          <p:spPr>
            <a:xfrm>
              <a:off x="2358649" y="1884568"/>
              <a:ext cx="9798478" cy="461665"/>
            </a:xfrm>
            <a:prstGeom prst="rect">
              <a:avLst/>
            </a:prstGeom>
          </p:spPr>
          <p:txBody>
            <a:bodyPr wrap="square">
              <a:spAutoFit/>
            </a:bodyPr>
            <a:lstStyle/>
            <a:p>
              <a:pPr lvl="0">
                <a:defRPr/>
              </a:pPr>
              <a:r>
                <a:rPr lang="zh-CN" altLang="en-US" sz="2400" b="1" dirty="0">
                  <a:solidFill>
                    <a:srgbClr val="C00000"/>
                  </a:solidFill>
                  <a:latin typeface="思源黑体 CN Heavy" panose="020B0A00000000000000" pitchFamily="34" charset="-122"/>
                  <a:ea typeface="思源黑体 CN Heavy" panose="020B0A00000000000000" pitchFamily="34" charset="-122"/>
                  <a:cs typeface="Gisha" panose="020B0502040204020203" pitchFamily="34" charset="-79"/>
                </a:rPr>
                <a:t>打赢疫情防控这场人民战争，必须紧紧依靠人民群众</a:t>
              </a:r>
              <a:endParaRPr lang="zh-CN" altLang="en-US" sz="2400" dirty="0">
                <a:latin typeface="思源黑体 CN Normal" panose="020B0400000000000000" pitchFamily="34" charset="-122"/>
                <a:ea typeface="思源黑体 CN Normal" panose="020B0400000000000000" pitchFamily="34" charset="-122"/>
                <a:cs typeface="Gisha" panose="020B0502040204020203" pitchFamily="34" charset="-79"/>
              </a:endParaRPr>
            </a:p>
          </p:txBody>
        </p:sp>
      </p:grpSp>
      <p:sp>
        <p:nvSpPr>
          <p:cNvPr id="8" name="PA-1022137">
            <a:extLst>
              <a:ext uri="{FF2B5EF4-FFF2-40B4-BE49-F238E27FC236}">
                <a16:creationId xmlns:a16="http://schemas.microsoft.com/office/drawing/2014/main" id="{06AD479D-8DED-420D-B9EF-62ACE1368ACD}"/>
              </a:ext>
            </a:extLst>
          </p:cNvPr>
          <p:cNvSpPr/>
          <p:nvPr>
            <p:custDataLst>
              <p:tags r:id="rId1"/>
            </p:custDataLst>
          </p:nvPr>
        </p:nvSpPr>
        <p:spPr bwMode="auto">
          <a:xfrm>
            <a:off x="351314" y="2049271"/>
            <a:ext cx="3939419" cy="1379729"/>
          </a:xfrm>
          <a:prstGeom prst="rect">
            <a:avLst/>
          </a:prstGeom>
          <a:noFill/>
          <a:ln w="9525" cap="flat" cmpd="sng" algn="ctr">
            <a:solidFill>
              <a:srgbClr val="FFFFFF">
                <a:lumMod val="75000"/>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3D3D3D"/>
              </a:solidFill>
              <a:effectLst/>
              <a:uLnTx/>
              <a:uFillTx/>
              <a:latin typeface="Arial" panose="020B0604020202020204" pitchFamily="34" charset="0"/>
              <a:ea typeface="宋体" panose="02010600030101010101" pitchFamily="2" charset="-122"/>
            </a:endParaRPr>
          </a:p>
        </p:txBody>
      </p:sp>
      <p:sp>
        <p:nvSpPr>
          <p:cNvPr id="9" name="PA-1022139">
            <a:extLst>
              <a:ext uri="{FF2B5EF4-FFF2-40B4-BE49-F238E27FC236}">
                <a16:creationId xmlns:a16="http://schemas.microsoft.com/office/drawing/2014/main" id="{7BACFD40-7CFE-47A6-92FF-16149D5BC8E5}"/>
              </a:ext>
            </a:extLst>
          </p:cNvPr>
          <p:cNvSpPr/>
          <p:nvPr>
            <p:custDataLst>
              <p:tags r:id="rId2"/>
            </p:custDataLst>
          </p:nvPr>
        </p:nvSpPr>
        <p:spPr>
          <a:xfrm>
            <a:off x="471019" y="2098107"/>
            <a:ext cx="3754394" cy="1144288"/>
          </a:xfrm>
          <a:prstGeom prst="rect">
            <a:avLst/>
          </a:prstGeom>
        </p:spPr>
        <p:txBody>
          <a:bodyPr wrap="square">
            <a:spAutoFit/>
          </a:bodyPr>
          <a:lstStyle/>
          <a:p>
            <a:pPr algn="just" fontAlgn="base">
              <a:lnSpc>
                <a:spcPct val="130000"/>
              </a:lnSpc>
              <a:spcBef>
                <a:spcPct val="0"/>
              </a:spcBef>
              <a:spcAft>
                <a:spcPct val="0"/>
              </a:spcAft>
              <a:defRPr/>
            </a:pPr>
            <a:r>
              <a:rPr lang="zh-CN" altLang="en-US" b="1" kern="0" dirty="0">
                <a:solidFill>
                  <a:srgbClr val="FF0000"/>
                </a:solidFill>
                <a:latin typeface="+mn-ea"/>
              </a:rPr>
              <a:t>社区</a:t>
            </a:r>
            <a:r>
              <a:rPr lang="zh-CN" altLang="en-US" kern="0" dirty="0">
                <a:latin typeface="+mn-ea"/>
              </a:rPr>
              <a:t>是疫情联防联控、群防群控的关键防线，要推动防控资源和力量下沉，把社区这道防线守严守牢。</a:t>
            </a:r>
          </a:p>
        </p:txBody>
      </p:sp>
      <p:sp>
        <p:nvSpPr>
          <p:cNvPr id="10" name="PA-1022137">
            <a:extLst>
              <a:ext uri="{FF2B5EF4-FFF2-40B4-BE49-F238E27FC236}">
                <a16:creationId xmlns:a16="http://schemas.microsoft.com/office/drawing/2014/main" id="{E37DBFD9-CB56-40BE-B76B-CD9DE3E46CC6}"/>
              </a:ext>
            </a:extLst>
          </p:cNvPr>
          <p:cNvSpPr/>
          <p:nvPr>
            <p:custDataLst>
              <p:tags r:id="rId3"/>
            </p:custDataLst>
          </p:nvPr>
        </p:nvSpPr>
        <p:spPr bwMode="auto">
          <a:xfrm>
            <a:off x="351314" y="3638975"/>
            <a:ext cx="3939419" cy="1285561"/>
          </a:xfrm>
          <a:prstGeom prst="rect">
            <a:avLst/>
          </a:prstGeom>
          <a:noFill/>
          <a:ln w="9525" cap="flat" cmpd="sng" algn="ctr">
            <a:solidFill>
              <a:srgbClr val="FFFFFF">
                <a:lumMod val="75000"/>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3D3D3D"/>
              </a:solidFill>
              <a:effectLst/>
              <a:uLnTx/>
              <a:uFillTx/>
              <a:latin typeface="Arial" panose="020B0604020202020204" pitchFamily="34" charset="0"/>
              <a:ea typeface="宋体" panose="02010600030101010101" pitchFamily="2" charset="-122"/>
            </a:endParaRPr>
          </a:p>
        </p:txBody>
      </p:sp>
      <p:sp>
        <p:nvSpPr>
          <p:cNvPr id="11" name="PA-1022139">
            <a:extLst>
              <a:ext uri="{FF2B5EF4-FFF2-40B4-BE49-F238E27FC236}">
                <a16:creationId xmlns:a16="http://schemas.microsoft.com/office/drawing/2014/main" id="{D7B2D18D-5EC6-4EBC-BCE9-A59F27592D37}"/>
              </a:ext>
            </a:extLst>
          </p:cNvPr>
          <p:cNvSpPr/>
          <p:nvPr>
            <p:custDataLst>
              <p:tags r:id="rId4"/>
            </p:custDataLst>
          </p:nvPr>
        </p:nvSpPr>
        <p:spPr>
          <a:xfrm>
            <a:off x="408525" y="3672153"/>
            <a:ext cx="3754394" cy="1144288"/>
          </a:xfrm>
          <a:prstGeom prst="rect">
            <a:avLst/>
          </a:prstGeom>
        </p:spPr>
        <p:txBody>
          <a:bodyPr wrap="square">
            <a:spAutoFit/>
          </a:bodyPr>
          <a:lstStyle/>
          <a:p>
            <a:pPr algn="just" fontAlgn="base">
              <a:lnSpc>
                <a:spcPct val="130000"/>
              </a:lnSpc>
              <a:spcBef>
                <a:spcPct val="0"/>
              </a:spcBef>
              <a:spcAft>
                <a:spcPct val="0"/>
              </a:spcAft>
              <a:defRPr/>
            </a:pPr>
            <a:r>
              <a:rPr lang="zh-CN" altLang="en-US" b="1" kern="0" dirty="0">
                <a:solidFill>
                  <a:srgbClr val="C00000"/>
                </a:solidFill>
                <a:latin typeface="+mn-ea"/>
              </a:rPr>
              <a:t>工会、共青团、妇联</a:t>
            </a:r>
            <a:r>
              <a:rPr lang="zh-CN" altLang="en-US" kern="0" dirty="0">
                <a:latin typeface="+mn-ea"/>
              </a:rPr>
              <a:t>等人民团体要组织动员所联系群众积极投身疫情防控。</a:t>
            </a:r>
          </a:p>
        </p:txBody>
      </p:sp>
      <p:sp>
        <p:nvSpPr>
          <p:cNvPr id="12" name="PA-1022137">
            <a:extLst>
              <a:ext uri="{FF2B5EF4-FFF2-40B4-BE49-F238E27FC236}">
                <a16:creationId xmlns:a16="http://schemas.microsoft.com/office/drawing/2014/main" id="{2D6857D7-B93A-4F33-AA20-76FDAA696E8D}"/>
              </a:ext>
            </a:extLst>
          </p:cNvPr>
          <p:cNvSpPr/>
          <p:nvPr>
            <p:custDataLst>
              <p:tags r:id="rId5"/>
            </p:custDataLst>
          </p:nvPr>
        </p:nvSpPr>
        <p:spPr bwMode="auto">
          <a:xfrm>
            <a:off x="351314" y="5094653"/>
            <a:ext cx="3939419" cy="1144288"/>
          </a:xfrm>
          <a:prstGeom prst="rect">
            <a:avLst/>
          </a:prstGeom>
          <a:noFill/>
          <a:ln w="9525" cap="flat" cmpd="sng" algn="ctr">
            <a:solidFill>
              <a:srgbClr val="FFFFFF">
                <a:lumMod val="75000"/>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3D3D3D"/>
              </a:solidFill>
              <a:effectLst/>
              <a:uLnTx/>
              <a:uFillTx/>
              <a:latin typeface="Arial" panose="020B0604020202020204" pitchFamily="34" charset="0"/>
              <a:ea typeface="宋体" panose="02010600030101010101" pitchFamily="2" charset="-122"/>
            </a:endParaRPr>
          </a:p>
        </p:txBody>
      </p:sp>
      <p:sp>
        <p:nvSpPr>
          <p:cNvPr id="13" name="PA-1022139">
            <a:extLst>
              <a:ext uri="{FF2B5EF4-FFF2-40B4-BE49-F238E27FC236}">
                <a16:creationId xmlns:a16="http://schemas.microsoft.com/office/drawing/2014/main" id="{95BC421D-B745-499C-B78D-0E2AEBBCC86E}"/>
              </a:ext>
            </a:extLst>
          </p:cNvPr>
          <p:cNvSpPr/>
          <p:nvPr>
            <p:custDataLst>
              <p:tags r:id="rId6"/>
            </p:custDataLst>
          </p:nvPr>
        </p:nvSpPr>
        <p:spPr>
          <a:xfrm>
            <a:off x="471019" y="5286364"/>
            <a:ext cx="3754394" cy="784189"/>
          </a:xfrm>
          <a:prstGeom prst="rect">
            <a:avLst/>
          </a:prstGeom>
        </p:spPr>
        <p:txBody>
          <a:bodyPr wrap="square">
            <a:spAutoFit/>
          </a:bodyPr>
          <a:lstStyle/>
          <a:p>
            <a:pPr algn="just" fontAlgn="base">
              <a:lnSpc>
                <a:spcPct val="130000"/>
              </a:lnSpc>
              <a:spcBef>
                <a:spcPct val="0"/>
              </a:spcBef>
              <a:spcAft>
                <a:spcPct val="0"/>
              </a:spcAft>
              <a:defRPr/>
            </a:pPr>
            <a:r>
              <a:rPr lang="zh-CN" altLang="en-US" kern="0" dirty="0">
                <a:latin typeface="+mn-ea"/>
              </a:rPr>
              <a:t>对</a:t>
            </a:r>
            <a:r>
              <a:rPr lang="zh-CN" altLang="en-US" b="1" kern="0" dirty="0">
                <a:solidFill>
                  <a:srgbClr val="C00000"/>
                </a:solidFill>
                <a:latin typeface="+mn-ea"/>
              </a:rPr>
              <a:t>社会力量</a:t>
            </a:r>
            <a:r>
              <a:rPr lang="zh-CN" altLang="en-US" kern="0" dirty="0">
                <a:latin typeface="+mn-ea"/>
              </a:rPr>
              <a:t>参与疫情防控，要加强组织引导、畅通渠道、鼓励支持。</a:t>
            </a:r>
          </a:p>
        </p:txBody>
      </p:sp>
      <p:sp>
        <p:nvSpPr>
          <p:cNvPr id="14" name="PA-1022137">
            <a:extLst>
              <a:ext uri="{FF2B5EF4-FFF2-40B4-BE49-F238E27FC236}">
                <a16:creationId xmlns:a16="http://schemas.microsoft.com/office/drawing/2014/main" id="{C13D0A44-5C6B-4DE8-8C2D-A1AD411E9C65}"/>
              </a:ext>
            </a:extLst>
          </p:cNvPr>
          <p:cNvSpPr/>
          <p:nvPr>
            <p:custDataLst>
              <p:tags r:id="rId7"/>
            </p:custDataLst>
          </p:nvPr>
        </p:nvSpPr>
        <p:spPr bwMode="auto">
          <a:xfrm>
            <a:off x="4733562" y="2056382"/>
            <a:ext cx="3939419" cy="1408461"/>
          </a:xfrm>
          <a:prstGeom prst="rect">
            <a:avLst/>
          </a:prstGeom>
          <a:noFill/>
          <a:ln w="9525" cap="flat" cmpd="sng" algn="ctr">
            <a:solidFill>
              <a:srgbClr val="FFFFFF">
                <a:lumMod val="75000"/>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3D3D3D"/>
              </a:solidFill>
              <a:effectLst/>
              <a:uLnTx/>
              <a:uFillTx/>
              <a:latin typeface="Arial" panose="020B0604020202020204" pitchFamily="34" charset="0"/>
              <a:ea typeface="宋体" panose="02010600030101010101" pitchFamily="2" charset="-122"/>
            </a:endParaRPr>
          </a:p>
        </p:txBody>
      </p:sp>
      <p:sp>
        <p:nvSpPr>
          <p:cNvPr id="15" name="PA-1022139">
            <a:extLst>
              <a:ext uri="{FF2B5EF4-FFF2-40B4-BE49-F238E27FC236}">
                <a16:creationId xmlns:a16="http://schemas.microsoft.com/office/drawing/2014/main" id="{FA4EB9E9-D15E-48DC-851B-2E27DECF2275}"/>
              </a:ext>
            </a:extLst>
          </p:cNvPr>
          <p:cNvSpPr/>
          <p:nvPr>
            <p:custDataLst>
              <p:tags r:id="rId8"/>
            </p:custDataLst>
          </p:nvPr>
        </p:nvSpPr>
        <p:spPr>
          <a:xfrm>
            <a:off x="4853267" y="2105218"/>
            <a:ext cx="3754394" cy="1144288"/>
          </a:xfrm>
          <a:prstGeom prst="rect">
            <a:avLst/>
          </a:prstGeom>
        </p:spPr>
        <p:txBody>
          <a:bodyPr wrap="square">
            <a:spAutoFit/>
          </a:bodyPr>
          <a:lstStyle/>
          <a:p>
            <a:pPr algn="just" fontAlgn="base">
              <a:lnSpc>
                <a:spcPct val="130000"/>
              </a:lnSpc>
              <a:spcBef>
                <a:spcPct val="0"/>
              </a:spcBef>
              <a:spcAft>
                <a:spcPct val="0"/>
              </a:spcAft>
              <a:defRPr/>
            </a:pPr>
            <a:r>
              <a:rPr lang="zh-CN" altLang="en-US" kern="0" dirty="0">
                <a:latin typeface="+mn-ea"/>
              </a:rPr>
              <a:t>要发挥</a:t>
            </a:r>
            <a:r>
              <a:rPr lang="zh-CN" altLang="en-US" b="1" kern="0" dirty="0">
                <a:solidFill>
                  <a:srgbClr val="C00000"/>
                </a:solidFill>
                <a:latin typeface="+mn-ea"/>
              </a:rPr>
              <a:t>行业协会、商会等社会组织</a:t>
            </a:r>
            <a:r>
              <a:rPr lang="zh-CN" altLang="en-US" kern="0" dirty="0">
                <a:latin typeface="+mn-ea"/>
              </a:rPr>
              <a:t>的作用，指导和帮助企业等会员单位科学精准防疫、有序复工复产。</a:t>
            </a:r>
          </a:p>
        </p:txBody>
      </p:sp>
      <p:sp>
        <p:nvSpPr>
          <p:cNvPr id="16" name="PA-1022137">
            <a:extLst>
              <a:ext uri="{FF2B5EF4-FFF2-40B4-BE49-F238E27FC236}">
                <a16:creationId xmlns:a16="http://schemas.microsoft.com/office/drawing/2014/main" id="{89C49F8B-CD77-46A1-A5D2-C678FF0DC667}"/>
              </a:ext>
            </a:extLst>
          </p:cNvPr>
          <p:cNvSpPr/>
          <p:nvPr>
            <p:custDataLst>
              <p:tags r:id="rId9"/>
            </p:custDataLst>
          </p:nvPr>
        </p:nvSpPr>
        <p:spPr bwMode="auto">
          <a:xfrm>
            <a:off x="4733562" y="3646086"/>
            <a:ext cx="3939419" cy="1285561"/>
          </a:xfrm>
          <a:prstGeom prst="rect">
            <a:avLst/>
          </a:prstGeom>
          <a:noFill/>
          <a:ln w="9525" cap="flat" cmpd="sng" algn="ctr">
            <a:solidFill>
              <a:srgbClr val="FFFFFF">
                <a:lumMod val="75000"/>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3D3D3D"/>
              </a:solidFill>
              <a:effectLst/>
              <a:uLnTx/>
              <a:uFillTx/>
              <a:latin typeface="Arial" panose="020B0604020202020204" pitchFamily="34" charset="0"/>
              <a:ea typeface="宋体" panose="02010600030101010101" pitchFamily="2" charset="-122"/>
            </a:endParaRPr>
          </a:p>
        </p:txBody>
      </p:sp>
      <p:sp>
        <p:nvSpPr>
          <p:cNvPr id="17" name="PA-1022139">
            <a:extLst>
              <a:ext uri="{FF2B5EF4-FFF2-40B4-BE49-F238E27FC236}">
                <a16:creationId xmlns:a16="http://schemas.microsoft.com/office/drawing/2014/main" id="{CCA6C8F0-503C-4B70-A868-26946D327C9D}"/>
              </a:ext>
            </a:extLst>
          </p:cNvPr>
          <p:cNvSpPr/>
          <p:nvPr>
            <p:custDataLst>
              <p:tags r:id="rId10"/>
            </p:custDataLst>
          </p:nvPr>
        </p:nvSpPr>
        <p:spPr>
          <a:xfrm>
            <a:off x="4853267" y="3694922"/>
            <a:ext cx="3754394" cy="1144288"/>
          </a:xfrm>
          <a:prstGeom prst="rect">
            <a:avLst/>
          </a:prstGeom>
        </p:spPr>
        <p:txBody>
          <a:bodyPr wrap="square">
            <a:spAutoFit/>
          </a:bodyPr>
          <a:lstStyle/>
          <a:p>
            <a:pPr algn="just" fontAlgn="base">
              <a:lnSpc>
                <a:spcPct val="130000"/>
              </a:lnSpc>
              <a:spcBef>
                <a:spcPct val="0"/>
              </a:spcBef>
              <a:spcAft>
                <a:spcPct val="0"/>
              </a:spcAft>
              <a:defRPr/>
            </a:pPr>
            <a:r>
              <a:rPr lang="zh-CN" altLang="en-US" kern="0" dirty="0">
                <a:latin typeface="+mn-ea"/>
              </a:rPr>
              <a:t>要发挥社会工作的专业优势，支持广大</a:t>
            </a:r>
            <a:r>
              <a:rPr lang="zh-CN" altLang="en-US" b="1" kern="0" dirty="0">
                <a:solidFill>
                  <a:srgbClr val="C00000"/>
                </a:solidFill>
                <a:latin typeface="+mn-ea"/>
              </a:rPr>
              <a:t>社工、义工和志愿者</a:t>
            </a:r>
            <a:r>
              <a:rPr lang="zh-CN" altLang="en-US" kern="0" dirty="0">
                <a:latin typeface="+mn-ea"/>
              </a:rPr>
              <a:t>开展心理疏导、情绪支持、保障支持等服务。</a:t>
            </a:r>
          </a:p>
        </p:txBody>
      </p:sp>
      <p:sp>
        <p:nvSpPr>
          <p:cNvPr id="18" name="PA-1022137">
            <a:extLst>
              <a:ext uri="{FF2B5EF4-FFF2-40B4-BE49-F238E27FC236}">
                <a16:creationId xmlns:a16="http://schemas.microsoft.com/office/drawing/2014/main" id="{E3F5DA2F-D7B7-4704-AB7F-350E9AAC13B6}"/>
              </a:ext>
            </a:extLst>
          </p:cNvPr>
          <p:cNvSpPr/>
          <p:nvPr>
            <p:custDataLst>
              <p:tags r:id="rId11"/>
            </p:custDataLst>
          </p:nvPr>
        </p:nvSpPr>
        <p:spPr bwMode="auto">
          <a:xfrm>
            <a:off x="4733562" y="5101764"/>
            <a:ext cx="3939419" cy="1137177"/>
          </a:xfrm>
          <a:prstGeom prst="rect">
            <a:avLst/>
          </a:prstGeom>
          <a:noFill/>
          <a:ln w="9525" cap="flat" cmpd="sng" algn="ctr">
            <a:solidFill>
              <a:srgbClr val="FFFFFF">
                <a:lumMod val="75000"/>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3D3D3D"/>
              </a:solidFill>
              <a:effectLst/>
              <a:uLnTx/>
              <a:uFillTx/>
              <a:latin typeface="Arial" panose="020B0604020202020204" pitchFamily="34" charset="0"/>
              <a:ea typeface="宋体" panose="02010600030101010101" pitchFamily="2" charset="-122"/>
            </a:endParaRPr>
          </a:p>
        </p:txBody>
      </p:sp>
      <p:sp>
        <p:nvSpPr>
          <p:cNvPr id="19" name="PA-1022139">
            <a:extLst>
              <a:ext uri="{FF2B5EF4-FFF2-40B4-BE49-F238E27FC236}">
                <a16:creationId xmlns:a16="http://schemas.microsoft.com/office/drawing/2014/main" id="{C295ADE4-777F-4B09-ACCF-829018E36BA9}"/>
              </a:ext>
            </a:extLst>
          </p:cNvPr>
          <p:cNvSpPr/>
          <p:nvPr>
            <p:custDataLst>
              <p:tags r:id="rId12"/>
            </p:custDataLst>
          </p:nvPr>
        </p:nvSpPr>
        <p:spPr>
          <a:xfrm>
            <a:off x="4853267" y="5131550"/>
            <a:ext cx="3754394" cy="1144288"/>
          </a:xfrm>
          <a:prstGeom prst="rect">
            <a:avLst/>
          </a:prstGeom>
        </p:spPr>
        <p:txBody>
          <a:bodyPr wrap="square">
            <a:spAutoFit/>
          </a:bodyPr>
          <a:lstStyle/>
          <a:p>
            <a:pPr algn="just" fontAlgn="base">
              <a:lnSpc>
                <a:spcPct val="130000"/>
              </a:lnSpc>
              <a:spcBef>
                <a:spcPct val="0"/>
              </a:spcBef>
              <a:spcAft>
                <a:spcPct val="0"/>
              </a:spcAft>
              <a:defRPr/>
            </a:pPr>
            <a:r>
              <a:rPr lang="zh-CN" altLang="en-US" b="1" kern="0" dirty="0">
                <a:solidFill>
                  <a:srgbClr val="C00000"/>
                </a:solidFill>
                <a:latin typeface="+mn-ea"/>
              </a:rPr>
              <a:t>慈善组织、红十字会</a:t>
            </a:r>
            <a:r>
              <a:rPr lang="zh-CN" altLang="en-US" kern="0" dirty="0">
                <a:latin typeface="+mn-ea"/>
              </a:rPr>
              <a:t>要高效运转，增强透明度，主动接受监督，让每一份爱心善意都及时得到落实。</a:t>
            </a:r>
          </a:p>
        </p:txBody>
      </p:sp>
    </p:spTree>
    <p:extLst>
      <p:ext uri="{BB962C8B-B14F-4D97-AF65-F5344CB8AC3E}">
        <p14:creationId xmlns:p14="http://schemas.microsoft.com/office/powerpoint/2010/main" val="329180949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909955" y="206581"/>
            <a:ext cx="8234045" cy="541338"/>
          </a:xfrm>
        </p:spPr>
        <p:txBody>
          <a:bodyPr/>
          <a:lstStyle/>
          <a:p>
            <a:r>
              <a:rPr lang="zh-CN" altLang="en-US" sz="2400" dirty="0"/>
              <a:t>关于加强党对统筹推进疫情防控和经济社会发展工作的领导</a:t>
            </a:r>
          </a:p>
        </p:txBody>
      </p:sp>
      <p:grpSp>
        <p:nvGrpSpPr>
          <p:cNvPr id="3" name="组合 2">
            <a:extLst>
              <a:ext uri="{FF2B5EF4-FFF2-40B4-BE49-F238E27FC236}">
                <a16:creationId xmlns:a16="http://schemas.microsoft.com/office/drawing/2014/main" id="{B81D5E4E-375D-40A9-9239-3446829F7A82}"/>
              </a:ext>
            </a:extLst>
          </p:cNvPr>
          <p:cNvGrpSpPr/>
          <p:nvPr/>
        </p:nvGrpSpPr>
        <p:grpSpPr>
          <a:xfrm>
            <a:off x="182880" y="1275343"/>
            <a:ext cx="8778240" cy="830997"/>
            <a:chOff x="1147021" y="1627398"/>
            <a:chExt cx="8778240" cy="830997"/>
          </a:xfrm>
        </p:grpSpPr>
        <p:grpSp>
          <p:nvGrpSpPr>
            <p:cNvPr id="4" name="Group 4">
              <a:extLst>
                <a:ext uri="{FF2B5EF4-FFF2-40B4-BE49-F238E27FC236}">
                  <a16:creationId xmlns:a16="http://schemas.microsoft.com/office/drawing/2014/main" id="{33292544-5F08-4BAC-A3DF-8DC5772E0C0D}"/>
                </a:ext>
              </a:extLst>
            </p:cNvPr>
            <p:cNvGrpSpPr>
              <a:grpSpLocks noChangeAspect="1"/>
            </p:cNvGrpSpPr>
            <p:nvPr/>
          </p:nvGrpSpPr>
          <p:grpSpPr bwMode="auto">
            <a:xfrm>
              <a:off x="1147021" y="1884568"/>
              <a:ext cx="903606" cy="461665"/>
              <a:chOff x="3222" y="1845"/>
              <a:chExt cx="1237" cy="632"/>
            </a:xfrm>
            <a:solidFill>
              <a:srgbClr val="C00000"/>
            </a:solidFill>
          </p:grpSpPr>
          <p:sp>
            <p:nvSpPr>
              <p:cNvPr id="6" name="Freeform 5">
                <a:extLst>
                  <a:ext uri="{FF2B5EF4-FFF2-40B4-BE49-F238E27FC236}">
                    <a16:creationId xmlns:a16="http://schemas.microsoft.com/office/drawing/2014/main" id="{CA0CA6C4-54B1-4DD0-8E47-1BA7D2375D01}"/>
                  </a:ext>
                </a:extLst>
              </p:cNvPr>
              <p:cNvSpPr/>
              <p:nvPr/>
            </p:nvSpPr>
            <p:spPr bwMode="auto">
              <a:xfrm>
                <a:off x="3608" y="1845"/>
                <a:ext cx="851" cy="632"/>
              </a:xfrm>
              <a:custGeom>
                <a:avLst/>
                <a:gdLst>
                  <a:gd name="T0" fmla="*/ 366 w 626"/>
                  <a:gd name="T1" fmla="*/ 413 h 465"/>
                  <a:gd name="T2" fmla="*/ 313 w 626"/>
                  <a:gd name="T3" fmla="*/ 362 h 465"/>
                  <a:gd name="T4" fmla="*/ 338 w 626"/>
                  <a:gd name="T5" fmla="*/ 362 h 465"/>
                  <a:gd name="T6" fmla="*/ 392 w 626"/>
                  <a:gd name="T7" fmla="*/ 310 h 465"/>
                  <a:gd name="T8" fmla="*/ 338 w 626"/>
                  <a:gd name="T9" fmla="*/ 258 h 465"/>
                  <a:gd name="T10" fmla="*/ 414 w 626"/>
                  <a:gd name="T11" fmla="*/ 207 h 465"/>
                  <a:gd name="T12" fmla="*/ 361 w 626"/>
                  <a:gd name="T13" fmla="*/ 155 h 465"/>
                  <a:gd name="T14" fmla="*/ 573 w 626"/>
                  <a:gd name="T15" fmla="*/ 155 h 465"/>
                  <a:gd name="T16" fmla="*/ 626 w 626"/>
                  <a:gd name="T17" fmla="*/ 103 h 465"/>
                  <a:gd name="T18" fmla="*/ 573 w 626"/>
                  <a:gd name="T19" fmla="*/ 52 h 465"/>
                  <a:gd name="T20" fmla="*/ 260 w 626"/>
                  <a:gd name="T21" fmla="*/ 52 h 465"/>
                  <a:gd name="T22" fmla="*/ 207 w 626"/>
                  <a:gd name="T23" fmla="*/ 0 h 465"/>
                  <a:gd name="T24" fmla="*/ 102 w 626"/>
                  <a:gd name="T25" fmla="*/ 0 h 465"/>
                  <a:gd name="T26" fmla="*/ 48 w 626"/>
                  <a:gd name="T27" fmla="*/ 52 h 465"/>
                  <a:gd name="T28" fmla="*/ 49 w 626"/>
                  <a:gd name="T29" fmla="*/ 54 h 465"/>
                  <a:gd name="T30" fmla="*/ 0 w 626"/>
                  <a:gd name="T31" fmla="*/ 113 h 465"/>
                  <a:gd name="T32" fmla="*/ 0 w 626"/>
                  <a:gd name="T33" fmla="*/ 403 h 465"/>
                  <a:gd name="T34" fmla="*/ 65 w 626"/>
                  <a:gd name="T35" fmla="*/ 465 h 465"/>
                  <a:gd name="T36" fmla="*/ 208 w 626"/>
                  <a:gd name="T37" fmla="*/ 465 h 465"/>
                  <a:gd name="T38" fmla="*/ 244 w 626"/>
                  <a:gd name="T39" fmla="*/ 465 h 465"/>
                  <a:gd name="T40" fmla="*/ 313 w 626"/>
                  <a:gd name="T41" fmla="*/ 465 h 465"/>
                  <a:gd name="T42" fmla="*/ 366 w 626"/>
                  <a:gd name="T43" fmla="*/ 41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26" h="465">
                    <a:moveTo>
                      <a:pt x="366" y="413"/>
                    </a:moveTo>
                    <a:cubicBezTo>
                      <a:pt x="366" y="385"/>
                      <a:pt x="342" y="362"/>
                      <a:pt x="313" y="362"/>
                    </a:cubicBezTo>
                    <a:cubicBezTo>
                      <a:pt x="338" y="362"/>
                      <a:pt x="338" y="362"/>
                      <a:pt x="338" y="362"/>
                    </a:cubicBezTo>
                    <a:cubicBezTo>
                      <a:pt x="368" y="362"/>
                      <a:pt x="392" y="338"/>
                      <a:pt x="392" y="310"/>
                    </a:cubicBezTo>
                    <a:cubicBezTo>
                      <a:pt x="392" y="281"/>
                      <a:pt x="368" y="258"/>
                      <a:pt x="338" y="258"/>
                    </a:cubicBezTo>
                    <a:cubicBezTo>
                      <a:pt x="368" y="258"/>
                      <a:pt x="416" y="258"/>
                      <a:pt x="414" y="207"/>
                    </a:cubicBezTo>
                    <a:cubicBezTo>
                      <a:pt x="413" y="178"/>
                      <a:pt x="390" y="155"/>
                      <a:pt x="361" y="155"/>
                    </a:cubicBezTo>
                    <a:cubicBezTo>
                      <a:pt x="573" y="155"/>
                      <a:pt x="573" y="155"/>
                      <a:pt x="573" y="155"/>
                    </a:cubicBezTo>
                    <a:cubicBezTo>
                      <a:pt x="602" y="155"/>
                      <a:pt x="626" y="132"/>
                      <a:pt x="626" y="103"/>
                    </a:cubicBezTo>
                    <a:cubicBezTo>
                      <a:pt x="626" y="75"/>
                      <a:pt x="602" y="52"/>
                      <a:pt x="573" y="52"/>
                    </a:cubicBezTo>
                    <a:cubicBezTo>
                      <a:pt x="260" y="52"/>
                      <a:pt x="260" y="52"/>
                      <a:pt x="260" y="52"/>
                    </a:cubicBezTo>
                    <a:cubicBezTo>
                      <a:pt x="260" y="23"/>
                      <a:pt x="236" y="0"/>
                      <a:pt x="207" y="0"/>
                    </a:cubicBezTo>
                    <a:cubicBezTo>
                      <a:pt x="102" y="0"/>
                      <a:pt x="102" y="0"/>
                      <a:pt x="102" y="0"/>
                    </a:cubicBezTo>
                    <a:cubicBezTo>
                      <a:pt x="72" y="0"/>
                      <a:pt x="48" y="23"/>
                      <a:pt x="48" y="52"/>
                    </a:cubicBezTo>
                    <a:cubicBezTo>
                      <a:pt x="48" y="52"/>
                      <a:pt x="48" y="53"/>
                      <a:pt x="49" y="54"/>
                    </a:cubicBezTo>
                    <a:cubicBezTo>
                      <a:pt x="21" y="60"/>
                      <a:pt x="0" y="85"/>
                      <a:pt x="0" y="113"/>
                    </a:cubicBezTo>
                    <a:cubicBezTo>
                      <a:pt x="0" y="403"/>
                      <a:pt x="0" y="403"/>
                      <a:pt x="0" y="403"/>
                    </a:cubicBezTo>
                    <a:cubicBezTo>
                      <a:pt x="0" y="437"/>
                      <a:pt x="29" y="465"/>
                      <a:pt x="65" y="465"/>
                    </a:cubicBezTo>
                    <a:cubicBezTo>
                      <a:pt x="208" y="465"/>
                      <a:pt x="208" y="465"/>
                      <a:pt x="208" y="465"/>
                    </a:cubicBezTo>
                    <a:cubicBezTo>
                      <a:pt x="244" y="465"/>
                      <a:pt x="244" y="465"/>
                      <a:pt x="244" y="465"/>
                    </a:cubicBezTo>
                    <a:cubicBezTo>
                      <a:pt x="313" y="465"/>
                      <a:pt x="313" y="465"/>
                      <a:pt x="313" y="465"/>
                    </a:cubicBezTo>
                    <a:cubicBezTo>
                      <a:pt x="342" y="465"/>
                      <a:pt x="366" y="442"/>
                      <a:pt x="366" y="4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7" name="Rectangle 6">
                <a:extLst>
                  <a:ext uri="{FF2B5EF4-FFF2-40B4-BE49-F238E27FC236}">
                    <a16:creationId xmlns:a16="http://schemas.microsoft.com/office/drawing/2014/main" id="{51B2EE0F-D164-40E5-994C-361F4D8E306A}"/>
                  </a:ext>
                </a:extLst>
              </p:cNvPr>
              <p:cNvSpPr>
                <a:spLocks noChangeArrowheads="1"/>
              </p:cNvSpPr>
              <p:nvPr/>
            </p:nvSpPr>
            <p:spPr bwMode="auto">
              <a:xfrm>
                <a:off x="3222" y="1931"/>
                <a:ext cx="319" cy="5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sp>
          <p:nvSpPr>
            <p:cNvPr id="5" name="矩形 4">
              <a:extLst>
                <a:ext uri="{FF2B5EF4-FFF2-40B4-BE49-F238E27FC236}">
                  <a16:creationId xmlns:a16="http://schemas.microsoft.com/office/drawing/2014/main" id="{68D5423C-94C7-4421-81C4-1965C2FA96D8}"/>
                </a:ext>
              </a:extLst>
            </p:cNvPr>
            <p:cNvSpPr/>
            <p:nvPr/>
          </p:nvSpPr>
          <p:spPr>
            <a:xfrm>
              <a:off x="2099569" y="1627398"/>
              <a:ext cx="7825692" cy="830997"/>
            </a:xfrm>
            <a:prstGeom prst="rect">
              <a:avLst/>
            </a:prstGeom>
          </p:spPr>
          <p:txBody>
            <a:bodyPr wrap="square">
              <a:spAutoFit/>
            </a:bodyPr>
            <a:lstStyle/>
            <a:p>
              <a:pPr lvl="0">
                <a:defRPr/>
              </a:pPr>
              <a:r>
                <a:rPr lang="zh-CN" altLang="en-US" sz="2400" b="1" dirty="0">
                  <a:solidFill>
                    <a:srgbClr val="C00000"/>
                  </a:solidFill>
                  <a:latin typeface="思源黑体 CN Heavy" panose="020B0A00000000000000" pitchFamily="34" charset="-122"/>
                  <a:ea typeface="思源黑体 CN Heavy" panose="020B0A00000000000000" pitchFamily="34" charset="-122"/>
                  <a:cs typeface="Gisha" panose="020B0502040204020203" pitchFamily="34" charset="-79"/>
                </a:rPr>
                <a:t>在重大疫情防控体制机制、公共卫生应急管理体系等方面存在的明显短板</a:t>
              </a:r>
              <a:endParaRPr lang="zh-CN" altLang="en-US" sz="2400" dirty="0">
                <a:latin typeface="思源黑体 CN Normal" panose="020B0400000000000000" pitchFamily="34" charset="-122"/>
                <a:ea typeface="思源黑体 CN Normal" panose="020B0400000000000000" pitchFamily="34" charset="-122"/>
                <a:cs typeface="Gisha" panose="020B0502040204020203" pitchFamily="34" charset="-79"/>
              </a:endParaRPr>
            </a:p>
          </p:txBody>
        </p:sp>
      </p:grpSp>
      <p:grpSp>
        <p:nvGrpSpPr>
          <p:cNvPr id="8" name="组合 7">
            <a:extLst>
              <a:ext uri="{FF2B5EF4-FFF2-40B4-BE49-F238E27FC236}">
                <a16:creationId xmlns:a16="http://schemas.microsoft.com/office/drawing/2014/main" id="{F704BAE0-6C18-4644-9317-4CAC1BC4F6D1}"/>
              </a:ext>
            </a:extLst>
          </p:cNvPr>
          <p:cNvGrpSpPr/>
          <p:nvPr/>
        </p:nvGrpSpPr>
        <p:grpSpPr>
          <a:xfrm>
            <a:off x="192405" y="2755392"/>
            <a:ext cx="4196715" cy="3538728"/>
            <a:chOff x="1698479" y="2846878"/>
            <a:chExt cx="15061974" cy="4011122"/>
          </a:xfrm>
        </p:grpSpPr>
        <p:sp>
          <p:nvSpPr>
            <p:cNvPr id="9" name="同侧圆角矩形 7">
              <a:extLst>
                <a:ext uri="{FF2B5EF4-FFF2-40B4-BE49-F238E27FC236}">
                  <a16:creationId xmlns:a16="http://schemas.microsoft.com/office/drawing/2014/main" id="{92F61A8D-1FCF-44F6-972C-8A4EC6D418BE}"/>
                </a:ext>
              </a:extLst>
            </p:cNvPr>
            <p:cNvSpPr/>
            <p:nvPr/>
          </p:nvSpPr>
          <p:spPr>
            <a:xfrm>
              <a:off x="1698479" y="2846878"/>
              <a:ext cx="15061974" cy="4011122"/>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71F803BA-48DE-4910-99E1-8BB24D058184}"/>
                </a:ext>
              </a:extLst>
            </p:cNvPr>
            <p:cNvSpPr/>
            <p:nvPr/>
          </p:nvSpPr>
          <p:spPr>
            <a:xfrm>
              <a:off x="2138331" y="3241196"/>
              <a:ext cx="14326625" cy="3405573"/>
            </a:xfrm>
            <a:prstGeom prst="rect">
              <a:avLst/>
            </a:prstGeom>
          </p:spPr>
          <p:txBody>
            <a:bodyPr wrap="square">
              <a:spAutoFit/>
            </a:bodyPr>
            <a:lstStyle/>
            <a:p>
              <a:pPr algn="just">
                <a:lnSpc>
                  <a:spcPct val="130000"/>
                </a:lnSpc>
              </a:pPr>
              <a:r>
                <a:rPr lang="zh-CN" altLang="en-US" dirty="0">
                  <a:solidFill>
                    <a:schemeClr val="bg1"/>
                  </a:solidFill>
                </a:rPr>
                <a:t>总结经验、吸取教训，深入研究如何强化公共卫生法治保障、改革完善疾病预防控制体系、改革完善重大疫情防控救治体系、健全重大疾病医疗保险和救助制度、健全统一的应急物资保障体系等重大问题，抓紧补短板、堵漏洞、强弱项，提高应对突发重大公共卫生事件的能力和水平。</a:t>
              </a:r>
              <a:endParaRPr lang="zh-CN" altLang="en-US" b="1" dirty="0">
                <a:solidFill>
                  <a:srgbClr val="FFFF00"/>
                </a:solidFill>
              </a:endParaRPr>
            </a:p>
          </p:txBody>
        </p:sp>
      </p:grpSp>
      <p:sp>
        <p:nvSpPr>
          <p:cNvPr id="11" name="椭圆 10">
            <a:extLst>
              <a:ext uri="{FF2B5EF4-FFF2-40B4-BE49-F238E27FC236}">
                <a16:creationId xmlns:a16="http://schemas.microsoft.com/office/drawing/2014/main" id="{78FE4AB5-A84C-4711-B785-0CB407219B88}"/>
              </a:ext>
            </a:extLst>
          </p:cNvPr>
          <p:cNvSpPr/>
          <p:nvPr/>
        </p:nvSpPr>
        <p:spPr>
          <a:xfrm>
            <a:off x="1933120" y="2287949"/>
            <a:ext cx="691629" cy="691629"/>
          </a:xfrm>
          <a:prstGeom prst="ellipse">
            <a:avLst/>
          </a:prstGeom>
          <a:gradFill>
            <a:gsLst>
              <a:gs pos="89000">
                <a:srgbClr val="C00000"/>
              </a:gs>
              <a:gs pos="35000">
                <a:srgbClr val="FF3300"/>
              </a:gs>
            </a:gsLst>
            <a:lin ang="5400000" scaled="1"/>
          </a:gradFill>
          <a:ln w="38100" cap="flat" cmpd="sng" algn="ctr">
            <a:solidFill>
              <a:schemeClr val="bg1"/>
            </a:solidFill>
            <a:prstDash val="solid"/>
          </a:ln>
          <a:effectLst>
            <a:reflection blurRad="6350" endPos="0" dir="5400000" sy="-100000" algn="bl" rotWithShape="0"/>
          </a:effectLst>
        </p:spPr>
        <p:txBody>
          <a:bodyPr rtlCol="0" anchor="ctr"/>
          <a:lstStyle/>
          <a:p>
            <a:pPr algn="ctr"/>
            <a:r>
              <a:rPr lang="zh-CN" altLang="en-US" sz="2160" b="1" kern="0" dirty="0">
                <a:solidFill>
                  <a:prstClr val="white"/>
                </a:solidFill>
                <a:cs typeface="+mn-ea"/>
              </a:rPr>
              <a:t>要</a:t>
            </a:r>
          </a:p>
        </p:txBody>
      </p:sp>
      <p:grpSp>
        <p:nvGrpSpPr>
          <p:cNvPr id="12" name="组合 11">
            <a:extLst>
              <a:ext uri="{FF2B5EF4-FFF2-40B4-BE49-F238E27FC236}">
                <a16:creationId xmlns:a16="http://schemas.microsoft.com/office/drawing/2014/main" id="{F00877C2-4F10-4B46-B681-6EDBE2BE39A7}"/>
              </a:ext>
            </a:extLst>
          </p:cNvPr>
          <p:cNvGrpSpPr/>
          <p:nvPr/>
        </p:nvGrpSpPr>
        <p:grpSpPr>
          <a:xfrm>
            <a:off x="4572000" y="2755392"/>
            <a:ext cx="4379595" cy="3538728"/>
            <a:chOff x="1698479" y="2846878"/>
            <a:chExt cx="15061974" cy="4011122"/>
          </a:xfrm>
        </p:grpSpPr>
        <p:sp>
          <p:nvSpPr>
            <p:cNvPr id="13" name="同侧圆角矩形 11">
              <a:extLst>
                <a:ext uri="{FF2B5EF4-FFF2-40B4-BE49-F238E27FC236}">
                  <a16:creationId xmlns:a16="http://schemas.microsoft.com/office/drawing/2014/main" id="{A2C7C150-14C6-439A-BA37-E5FA63C25687}"/>
                </a:ext>
              </a:extLst>
            </p:cNvPr>
            <p:cNvSpPr/>
            <p:nvPr/>
          </p:nvSpPr>
          <p:spPr>
            <a:xfrm>
              <a:off x="1698479" y="2846878"/>
              <a:ext cx="15061974" cy="4011122"/>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5CD6245A-DFF2-4AE3-8D36-BCB6F81BD3F7}"/>
                </a:ext>
              </a:extLst>
            </p:cNvPr>
            <p:cNvSpPr/>
            <p:nvPr/>
          </p:nvSpPr>
          <p:spPr>
            <a:xfrm>
              <a:off x="2138331" y="3241196"/>
              <a:ext cx="14326625" cy="3099395"/>
            </a:xfrm>
            <a:prstGeom prst="rect">
              <a:avLst/>
            </a:prstGeom>
          </p:spPr>
          <p:txBody>
            <a:bodyPr wrap="square">
              <a:spAutoFit/>
            </a:bodyPr>
            <a:lstStyle/>
            <a:p>
              <a:pPr algn="just">
                <a:lnSpc>
                  <a:spcPct val="150000"/>
                </a:lnSpc>
              </a:pPr>
              <a:r>
                <a:rPr lang="zh-CN" altLang="en-US" sz="2000" dirty="0">
                  <a:solidFill>
                    <a:schemeClr val="bg1"/>
                  </a:solidFill>
                </a:rPr>
                <a:t>坚持预防为主的卫生与健康工作方针，大力开展爱国卫生运动，加强公共卫生队伍建设和基层防控能力建设，推动医防结合，真正把问题解决在萌芽之时、成灾之前。</a:t>
              </a:r>
              <a:endParaRPr lang="zh-CN" altLang="en-US" sz="2000" b="1" dirty="0">
                <a:solidFill>
                  <a:srgbClr val="FFFF00"/>
                </a:solidFill>
              </a:endParaRPr>
            </a:p>
          </p:txBody>
        </p:sp>
      </p:grpSp>
      <p:sp>
        <p:nvSpPr>
          <p:cNvPr id="15" name="椭圆 14">
            <a:extLst>
              <a:ext uri="{FF2B5EF4-FFF2-40B4-BE49-F238E27FC236}">
                <a16:creationId xmlns:a16="http://schemas.microsoft.com/office/drawing/2014/main" id="{6F5C8AD2-3FB1-482C-92F4-5D9F664781C8}"/>
              </a:ext>
            </a:extLst>
          </p:cNvPr>
          <p:cNvSpPr/>
          <p:nvPr/>
        </p:nvSpPr>
        <p:spPr>
          <a:xfrm>
            <a:off x="6312715" y="2394669"/>
            <a:ext cx="691629" cy="691629"/>
          </a:xfrm>
          <a:prstGeom prst="ellipse">
            <a:avLst/>
          </a:prstGeom>
          <a:gradFill>
            <a:gsLst>
              <a:gs pos="89000">
                <a:srgbClr val="C00000"/>
              </a:gs>
              <a:gs pos="35000">
                <a:srgbClr val="FF3300"/>
              </a:gs>
            </a:gsLst>
            <a:lin ang="5400000" scaled="1"/>
          </a:gradFill>
          <a:ln w="38100" cap="flat" cmpd="sng" algn="ctr">
            <a:solidFill>
              <a:schemeClr val="bg1"/>
            </a:solidFill>
            <a:prstDash val="solid"/>
          </a:ln>
          <a:effectLst>
            <a:reflection blurRad="6350" endPos="0" dir="5400000" sy="-100000" algn="bl" rotWithShape="0"/>
          </a:effectLst>
        </p:spPr>
        <p:txBody>
          <a:bodyPr rtlCol="0" anchor="ctr"/>
          <a:lstStyle/>
          <a:p>
            <a:pPr algn="ctr"/>
            <a:r>
              <a:rPr lang="zh-CN" altLang="en-US" sz="2160" b="1" kern="0" dirty="0">
                <a:solidFill>
                  <a:prstClr val="white"/>
                </a:solidFill>
                <a:cs typeface="+mn-ea"/>
              </a:rPr>
              <a:t>要</a:t>
            </a:r>
          </a:p>
        </p:txBody>
      </p:sp>
    </p:spTree>
    <p:extLst>
      <p:ext uri="{BB962C8B-B14F-4D97-AF65-F5344CB8AC3E}">
        <p14:creationId xmlns:p14="http://schemas.microsoft.com/office/powerpoint/2010/main" val="259975018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909955" y="206581"/>
            <a:ext cx="8234045" cy="541338"/>
          </a:xfrm>
        </p:spPr>
        <p:txBody>
          <a:bodyPr/>
          <a:lstStyle/>
          <a:p>
            <a:r>
              <a:rPr lang="zh-CN" altLang="en-US" sz="2400" dirty="0"/>
              <a:t>关于加强党对统筹推进疫情防控和经济社会发展工作的领导</a:t>
            </a:r>
          </a:p>
        </p:txBody>
      </p:sp>
      <p:sp>
        <p:nvSpPr>
          <p:cNvPr id="3" name="矩形 2">
            <a:extLst>
              <a:ext uri="{FF2B5EF4-FFF2-40B4-BE49-F238E27FC236}">
                <a16:creationId xmlns:a16="http://schemas.microsoft.com/office/drawing/2014/main" id="{92A5A5E0-6D21-42A9-9191-937AE5FF049B}"/>
              </a:ext>
            </a:extLst>
          </p:cNvPr>
          <p:cNvSpPr/>
          <p:nvPr/>
        </p:nvSpPr>
        <p:spPr>
          <a:xfrm>
            <a:off x="1355081" y="2588441"/>
            <a:ext cx="7779135" cy="923330"/>
          </a:xfrm>
          <a:prstGeom prst="rect">
            <a:avLst/>
          </a:prstGeom>
        </p:spPr>
        <p:txBody>
          <a:bodyPr wrap="square">
            <a:spAutoFit/>
          </a:bodyPr>
          <a:lstStyle/>
          <a:p>
            <a:pPr algn="just" defTabSz="914400"/>
            <a:r>
              <a:rPr lang="zh-CN" altLang="en-US" kern="100" dirty="0">
                <a:solidFill>
                  <a:srgbClr val="502800"/>
                </a:solidFill>
                <a:latin typeface="微软雅黑" panose="020B0503020204020204" pitchFamily="34" charset="-122"/>
                <a:cs typeface="Times New Roman" panose="02020603050405020304" pitchFamily="18" charset="0"/>
              </a:rPr>
              <a:t>要以“咬定青山不放松”的韧劲、“不破楼兰终不还”的拼劲，沉下心来、扑下身子，坚持问题导向，分层级理清影响落实的问题，一个一个去解决，把工作落到实处。</a:t>
            </a:r>
            <a:endParaRPr lang="zh-CN" altLang="zh-CN" kern="100" dirty="0">
              <a:solidFill>
                <a:srgbClr val="502800"/>
              </a:solidFill>
              <a:latin typeface="微软雅黑" panose="020B0503020204020204" pitchFamily="34" charset="-122"/>
              <a:cs typeface="Times New Roman" panose="02020603050405020304" pitchFamily="18" charset="0"/>
            </a:endParaRPr>
          </a:p>
        </p:txBody>
      </p:sp>
      <p:sp>
        <p:nvSpPr>
          <p:cNvPr id="4" name="矩形 3">
            <a:extLst>
              <a:ext uri="{FF2B5EF4-FFF2-40B4-BE49-F238E27FC236}">
                <a16:creationId xmlns:a16="http://schemas.microsoft.com/office/drawing/2014/main" id="{CB49424E-72C3-4C13-8918-09BA42AD7FE0}"/>
              </a:ext>
            </a:extLst>
          </p:cNvPr>
          <p:cNvSpPr/>
          <p:nvPr/>
        </p:nvSpPr>
        <p:spPr>
          <a:xfrm>
            <a:off x="1355082" y="4130011"/>
            <a:ext cx="7779134" cy="923330"/>
          </a:xfrm>
          <a:prstGeom prst="rect">
            <a:avLst/>
          </a:prstGeom>
        </p:spPr>
        <p:txBody>
          <a:bodyPr wrap="square">
            <a:spAutoFit/>
          </a:bodyPr>
          <a:lstStyle/>
          <a:p>
            <a:pPr algn="just" defTabSz="914400"/>
            <a:r>
              <a:rPr lang="zh-CN" altLang="en-US" kern="100" dirty="0">
                <a:solidFill>
                  <a:srgbClr val="502800"/>
                </a:solidFill>
                <a:latin typeface="微软雅黑" panose="020B0503020204020204" pitchFamily="34" charset="-122"/>
                <a:cs typeface="Times New Roman" panose="02020603050405020304" pitchFamily="18" charset="0"/>
              </a:rPr>
              <a:t>要时刻保持如履薄冰的谨慎、见叶知秋的敏锐，既要高度警惕和防范自己所负责领域内的重大风险，也要密切关注全局性重大风险，第一时间提出意见和建议。</a:t>
            </a:r>
            <a:endParaRPr lang="en-US" altLang="zh-CN" kern="100" dirty="0">
              <a:solidFill>
                <a:srgbClr val="502800"/>
              </a:solidFill>
              <a:latin typeface="微软雅黑" panose="020B0503020204020204" pitchFamily="34" charset="-122"/>
              <a:cs typeface="Times New Roman" panose="02020603050405020304" pitchFamily="18" charset="0"/>
            </a:endParaRPr>
          </a:p>
        </p:txBody>
      </p:sp>
      <p:cxnSp>
        <p:nvCxnSpPr>
          <p:cNvPr id="5" name="直接连接符 4">
            <a:extLst>
              <a:ext uri="{FF2B5EF4-FFF2-40B4-BE49-F238E27FC236}">
                <a16:creationId xmlns:a16="http://schemas.microsoft.com/office/drawing/2014/main" id="{51049D41-E497-4FB4-B083-28A3D7E76972}"/>
              </a:ext>
            </a:extLst>
          </p:cNvPr>
          <p:cNvCxnSpPr/>
          <p:nvPr/>
        </p:nvCxnSpPr>
        <p:spPr>
          <a:xfrm>
            <a:off x="601864" y="2100657"/>
            <a:ext cx="0" cy="3852101"/>
          </a:xfrm>
          <a:prstGeom prst="line">
            <a:avLst/>
          </a:prstGeom>
          <a:noFill/>
          <a:ln w="6350" cap="flat" cmpd="sng" algn="ctr">
            <a:solidFill>
              <a:srgbClr val="FF9500"/>
            </a:solidFill>
            <a:prstDash val="solid"/>
            <a:miter lim="800000"/>
          </a:ln>
          <a:effectLst/>
        </p:spPr>
      </p:cxnSp>
      <p:sp>
        <p:nvSpPr>
          <p:cNvPr id="6" name="椭圆 5">
            <a:extLst>
              <a:ext uri="{FF2B5EF4-FFF2-40B4-BE49-F238E27FC236}">
                <a16:creationId xmlns:a16="http://schemas.microsoft.com/office/drawing/2014/main" id="{AC73026F-146C-47EA-8DD5-A3C7B801389D}"/>
              </a:ext>
            </a:extLst>
          </p:cNvPr>
          <p:cNvSpPr/>
          <p:nvPr/>
        </p:nvSpPr>
        <p:spPr>
          <a:xfrm>
            <a:off x="321448" y="1966633"/>
            <a:ext cx="560832" cy="560832"/>
          </a:xfrm>
          <a:prstGeom prst="ellipse">
            <a:avLst/>
          </a:prstGeom>
          <a:solidFill>
            <a:srgbClr val="C80000"/>
          </a:solidFill>
          <a:ln w="12700" cap="flat" cmpd="sng" algn="ctr">
            <a:noFill/>
            <a:prstDash val="solid"/>
            <a:miter lim="800000"/>
          </a:ln>
          <a:effectLst/>
        </p:spPr>
        <p:txBody>
          <a:bodyPr rtlCol="0" anchor="ctr"/>
          <a:lstStyle/>
          <a:p>
            <a:pPr algn="ctr" defTabSz="914400">
              <a:defRPr/>
            </a:pPr>
            <a:r>
              <a:rPr lang="en-US" altLang="zh-CN" sz="2800" kern="0" dirty="0">
                <a:solidFill>
                  <a:prstClr val="white"/>
                </a:solidFill>
                <a:latin typeface="Agency FB" panose="020B0503020202020204" pitchFamily="34" charset="0"/>
              </a:rPr>
              <a:t>1</a:t>
            </a:r>
            <a:endParaRPr lang="zh-CN" altLang="en-US" sz="2800" kern="0" dirty="0">
              <a:solidFill>
                <a:prstClr val="white"/>
              </a:solidFill>
              <a:latin typeface="Agency FB" panose="020B0503020202020204" pitchFamily="34" charset="0"/>
            </a:endParaRPr>
          </a:p>
        </p:txBody>
      </p:sp>
      <p:sp>
        <p:nvSpPr>
          <p:cNvPr id="7" name="椭圆 6">
            <a:extLst>
              <a:ext uri="{FF2B5EF4-FFF2-40B4-BE49-F238E27FC236}">
                <a16:creationId xmlns:a16="http://schemas.microsoft.com/office/drawing/2014/main" id="{54429B4B-AD47-46FF-8E99-D042E1A6D3BF}"/>
              </a:ext>
            </a:extLst>
          </p:cNvPr>
          <p:cNvSpPr/>
          <p:nvPr/>
        </p:nvSpPr>
        <p:spPr>
          <a:xfrm>
            <a:off x="321448" y="3511768"/>
            <a:ext cx="560832" cy="560832"/>
          </a:xfrm>
          <a:prstGeom prst="ellipse">
            <a:avLst/>
          </a:prstGeom>
          <a:solidFill>
            <a:srgbClr val="FFC000"/>
          </a:solidFill>
          <a:ln w="12700" cap="flat" cmpd="sng" algn="ctr">
            <a:noFill/>
            <a:prstDash val="solid"/>
            <a:miter lim="800000"/>
          </a:ln>
          <a:effectLst/>
        </p:spPr>
        <p:txBody>
          <a:bodyPr rtlCol="0" anchor="ctr"/>
          <a:lstStyle/>
          <a:p>
            <a:pPr algn="ctr" defTabSz="914400">
              <a:defRPr/>
            </a:pPr>
            <a:r>
              <a:rPr lang="en-US" altLang="zh-CN" sz="2800" kern="0" dirty="0">
                <a:solidFill>
                  <a:prstClr val="white"/>
                </a:solidFill>
                <a:latin typeface="Agency FB" panose="020B0503020202020204" pitchFamily="34" charset="0"/>
              </a:rPr>
              <a:t>2</a:t>
            </a:r>
            <a:endParaRPr lang="zh-CN" altLang="en-US" sz="2800" kern="0" dirty="0">
              <a:solidFill>
                <a:prstClr val="white"/>
              </a:solidFill>
              <a:latin typeface="Agency FB" panose="020B0503020202020204" pitchFamily="34" charset="0"/>
            </a:endParaRPr>
          </a:p>
        </p:txBody>
      </p:sp>
      <p:cxnSp>
        <p:nvCxnSpPr>
          <p:cNvPr id="8" name="直接箭头连接符 7">
            <a:extLst>
              <a:ext uri="{FF2B5EF4-FFF2-40B4-BE49-F238E27FC236}">
                <a16:creationId xmlns:a16="http://schemas.microsoft.com/office/drawing/2014/main" id="{A8C0BF20-E987-4EFE-9207-4702DDA04D66}"/>
              </a:ext>
            </a:extLst>
          </p:cNvPr>
          <p:cNvCxnSpPr>
            <a:stCxn id="6" idx="6"/>
          </p:cNvCxnSpPr>
          <p:nvPr/>
        </p:nvCxnSpPr>
        <p:spPr>
          <a:xfrm>
            <a:off x="882280" y="2247049"/>
            <a:ext cx="457200" cy="0"/>
          </a:xfrm>
          <a:prstGeom prst="straightConnector1">
            <a:avLst/>
          </a:prstGeom>
          <a:noFill/>
          <a:ln w="6350" cap="flat" cmpd="sng" algn="ctr">
            <a:solidFill>
              <a:srgbClr val="FF9500"/>
            </a:solidFill>
            <a:prstDash val="solid"/>
            <a:miter lim="800000"/>
            <a:tailEnd type="triangle"/>
          </a:ln>
          <a:effectLst/>
        </p:spPr>
      </p:cxnSp>
      <p:cxnSp>
        <p:nvCxnSpPr>
          <p:cNvPr id="9" name="直接箭头连接符 8">
            <a:extLst>
              <a:ext uri="{FF2B5EF4-FFF2-40B4-BE49-F238E27FC236}">
                <a16:creationId xmlns:a16="http://schemas.microsoft.com/office/drawing/2014/main" id="{677F8B04-FC11-48D8-9368-638E73D84664}"/>
              </a:ext>
            </a:extLst>
          </p:cNvPr>
          <p:cNvCxnSpPr/>
          <p:nvPr/>
        </p:nvCxnSpPr>
        <p:spPr>
          <a:xfrm>
            <a:off x="882280" y="3792184"/>
            <a:ext cx="457200" cy="0"/>
          </a:xfrm>
          <a:prstGeom prst="straightConnector1">
            <a:avLst/>
          </a:prstGeom>
          <a:noFill/>
          <a:ln w="6350" cap="flat" cmpd="sng" algn="ctr">
            <a:solidFill>
              <a:srgbClr val="FF9500"/>
            </a:solidFill>
            <a:prstDash val="solid"/>
            <a:miter lim="800000"/>
            <a:tailEnd type="triangle"/>
          </a:ln>
          <a:effectLst/>
        </p:spPr>
      </p:cxnSp>
      <p:sp>
        <p:nvSpPr>
          <p:cNvPr id="10" name="矩形 9">
            <a:extLst>
              <a:ext uri="{FF2B5EF4-FFF2-40B4-BE49-F238E27FC236}">
                <a16:creationId xmlns:a16="http://schemas.microsoft.com/office/drawing/2014/main" id="{D18541FA-38EE-4648-9B15-8D898A61BD00}"/>
              </a:ext>
            </a:extLst>
          </p:cNvPr>
          <p:cNvSpPr/>
          <p:nvPr/>
        </p:nvSpPr>
        <p:spPr>
          <a:xfrm>
            <a:off x="1355084" y="1966633"/>
            <a:ext cx="4876814" cy="560829"/>
          </a:xfrm>
          <a:prstGeom prst="rect">
            <a:avLst/>
          </a:prstGeom>
          <a:solidFill>
            <a:srgbClr val="C80000"/>
          </a:solidFill>
          <a:ln w="12700" cap="flat" cmpd="sng" algn="ctr">
            <a:noFill/>
            <a:prstDash val="solid"/>
            <a:miter lim="800000"/>
          </a:ln>
          <a:effectLst/>
        </p:spPr>
        <p:txBody>
          <a:bodyPr rtlCol="0" anchor="ctr"/>
          <a:lstStyle/>
          <a:p>
            <a:pPr lvl="0" algn="ctr" defTabSz="914400"/>
            <a:r>
              <a:rPr lang="zh-CN" altLang="en-US" sz="2400" b="1" kern="100" dirty="0">
                <a:solidFill>
                  <a:srgbClr val="FFFDF8"/>
                </a:solidFill>
                <a:latin typeface="微软雅黑" panose="020B0503020204020204" pitchFamily="34" charset="-122"/>
                <a:cs typeface="Times New Roman" panose="02020603050405020304" pitchFamily="18" charset="0"/>
              </a:rPr>
              <a:t>要狠抓工作落实</a:t>
            </a:r>
            <a:endParaRPr kumimoji="0" lang="zh-CN" altLang="en-US" sz="2400" b="1" i="0" u="none" strike="noStrike" kern="0" cap="none" spc="0" normalizeH="0" baseline="0" noProof="0" dirty="0">
              <a:ln>
                <a:noFill/>
              </a:ln>
              <a:solidFill>
                <a:srgbClr val="FFFDF8"/>
              </a:solidFill>
              <a:effectLst/>
              <a:uLnTx/>
              <a:uFillTx/>
            </a:endParaRPr>
          </a:p>
        </p:txBody>
      </p:sp>
      <p:sp>
        <p:nvSpPr>
          <p:cNvPr id="11" name="矩形 10">
            <a:extLst>
              <a:ext uri="{FF2B5EF4-FFF2-40B4-BE49-F238E27FC236}">
                <a16:creationId xmlns:a16="http://schemas.microsoft.com/office/drawing/2014/main" id="{D5B8B3D0-A07F-4CB3-AC56-F77747F5D14A}"/>
              </a:ext>
            </a:extLst>
          </p:cNvPr>
          <p:cNvSpPr/>
          <p:nvPr/>
        </p:nvSpPr>
        <p:spPr>
          <a:xfrm>
            <a:off x="1355084" y="3511771"/>
            <a:ext cx="4876814" cy="560829"/>
          </a:xfrm>
          <a:prstGeom prst="rect">
            <a:avLst/>
          </a:prstGeom>
          <a:solidFill>
            <a:srgbClr val="FFC000"/>
          </a:solidFill>
          <a:ln w="12700" cap="flat" cmpd="sng" algn="ctr">
            <a:noFill/>
            <a:prstDash val="solid"/>
            <a:miter lim="800000"/>
          </a:ln>
          <a:effectLst/>
        </p:spPr>
        <p:txBody>
          <a:bodyPr rtlCol="0" anchor="ctr"/>
          <a:lstStyle/>
          <a:p>
            <a:pPr algn="ctr" defTabSz="914400"/>
            <a:r>
              <a:rPr lang="zh-CN" altLang="en-US" sz="2400" b="1" kern="100" dirty="0">
                <a:solidFill>
                  <a:srgbClr val="FFFDF8"/>
                </a:solidFill>
                <a:latin typeface="微软雅黑" panose="020B0503020204020204" pitchFamily="34" charset="-122"/>
                <a:cs typeface="Times New Roman" panose="02020603050405020304" pitchFamily="18" charset="0"/>
              </a:rPr>
              <a:t>要增强忧患意识</a:t>
            </a:r>
          </a:p>
        </p:txBody>
      </p:sp>
      <p:sp>
        <p:nvSpPr>
          <p:cNvPr id="12" name="矩形 11">
            <a:extLst>
              <a:ext uri="{FF2B5EF4-FFF2-40B4-BE49-F238E27FC236}">
                <a16:creationId xmlns:a16="http://schemas.microsoft.com/office/drawing/2014/main" id="{F5D03529-C1B7-4BBD-8B84-35F03C5606C1}"/>
              </a:ext>
            </a:extLst>
          </p:cNvPr>
          <p:cNvSpPr/>
          <p:nvPr/>
        </p:nvSpPr>
        <p:spPr>
          <a:xfrm>
            <a:off x="1339480" y="5609080"/>
            <a:ext cx="7779135" cy="646331"/>
          </a:xfrm>
          <a:prstGeom prst="rect">
            <a:avLst/>
          </a:prstGeom>
        </p:spPr>
        <p:txBody>
          <a:bodyPr wrap="square">
            <a:spAutoFit/>
          </a:bodyPr>
          <a:lstStyle/>
          <a:p>
            <a:pPr algn="just" defTabSz="914400"/>
            <a:r>
              <a:rPr lang="zh-CN" altLang="en-US" kern="100" dirty="0">
                <a:solidFill>
                  <a:srgbClr val="502800"/>
                </a:solidFill>
                <a:latin typeface="微软雅黑" panose="020B0503020204020204" pitchFamily="34" charset="-122"/>
                <a:cs typeface="Times New Roman" panose="02020603050405020304" pitchFamily="18" charset="0"/>
              </a:rPr>
              <a:t>要增强综合能力和驾驭能力，学习掌握自己分管领域的专业知识，使自己成为内行领导。</a:t>
            </a:r>
            <a:endParaRPr lang="zh-CN" altLang="zh-CN" kern="100" dirty="0">
              <a:solidFill>
                <a:srgbClr val="502800"/>
              </a:solidFill>
              <a:latin typeface="微软雅黑" panose="020B0503020204020204" pitchFamily="34" charset="-122"/>
              <a:cs typeface="Times New Roman" panose="02020603050405020304" pitchFamily="18" charset="0"/>
            </a:endParaRPr>
          </a:p>
        </p:txBody>
      </p:sp>
      <p:sp>
        <p:nvSpPr>
          <p:cNvPr id="13" name="椭圆 12">
            <a:extLst>
              <a:ext uri="{FF2B5EF4-FFF2-40B4-BE49-F238E27FC236}">
                <a16:creationId xmlns:a16="http://schemas.microsoft.com/office/drawing/2014/main" id="{EF2A78B7-5A2B-41AE-9CB8-B890CF5134F4}"/>
              </a:ext>
            </a:extLst>
          </p:cNvPr>
          <p:cNvSpPr/>
          <p:nvPr/>
        </p:nvSpPr>
        <p:spPr>
          <a:xfrm>
            <a:off x="305844" y="5053341"/>
            <a:ext cx="560832" cy="560832"/>
          </a:xfrm>
          <a:prstGeom prst="ellipse">
            <a:avLst/>
          </a:prstGeom>
          <a:solidFill>
            <a:srgbClr val="C80000"/>
          </a:solidFill>
          <a:ln w="12700" cap="flat" cmpd="sng" algn="ctr">
            <a:noFill/>
            <a:prstDash val="solid"/>
            <a:miter lim="800000"/>
          </a:ln>
          <a:effectLst/>
        </p:spPr>
        <p:txBody>
          <a:bodyPr rtlCol="0" anchor="ctr"/>
          <a:lstStyle/>
          <a:p>
            <a:pPr algn="ctr" defTabSz="914400">
              <a:defRPr/>
            </a:pPr>
            <a:r>
              <a:rPr lang="en-US" altLang="zh-CN" sz="2800" kern="0" dirty="0">
                <a:solidFill>
                  <a:prstClr val="white"/>
                </a:solidFill>
                <a:latin typeface="Agency FB" panose="020B0503020202020204" pitchFamily="34" charset="0"/>
              </a:rPr>
              <a:t>3</a:t>
            </a:r>
            <a:endParaRPr lang="zh-CN" altLang="en-US" sz="2800" kern="0" dirty="0">
              <a:solidFill>
                <a:prstClr val="white"/>
              </a:solidFill>
              <a:latin typeface="Agency FB" panose="020B0503020202020204" pitchFamily="34" charset="0"/>
            </a:endParaRPr>
          </a:p>
        </p:txBody>
      </p:sp>
      <p:cxnSp>
        <p:nvCxnSpPr>
          <p:cNvPr id="14" name="直接箭头连接符 13">
            <a:extLst>
              <a:ext uri="{FF2B5EF4-FFF2-40B4-BE49-F238E27FC236}">
                <a16:creationId xmlns:a16="http://schemas.microsoft.com/office/drawing/2014/main" id="{FC123130-2E9A-4EDC-A5B6-461E4F16C769}"/>
              </a:ext>
            </a:extLst>
          </p:cNvPr>
          <p:cNvCxnSpPr>
            <a:stCxn id="13" idx="6"/>
          </p:cNvCxnSpPr>
          <p:nvPr/>
        </p:nvCxnSpPr>
        <p:spPr>
          <a:xfrm>
            <a:off x="866676" y="5333757"/>
            <a:ext cx="457200" cy="0"/>
          </a:xfrm>
          <a:prstGeom prst="straightConnector1">
            <a:avLst/>
          </a:prstGeom>
          <a:noFill/>
          <a:ln w="6350" cap="flat" cmpd="sng" algn="ctr">
            <a:solidFill>
              <a:srgbClr val="FF9500"/>
            </a:solidFill>
            <a:prstDash val="solid"/>
            <a:miter lim="800000"/>
            <a:tailEnd type="triangle"/>
          </a:ln>
          <a:effectLst/>
        </p:spPr>
      </p:cxnSp>
      <p:sp>
        <p:nvSpPr>
          <p:cNvPr id="15" name="矩形 14">
            <a:extLst>
              <a:ext uri="{FF2B5EF4-FFF2-40B4-BE49-F238E27FC236}">
                <a16:creationId xmlns:a16="http://schemas.microsoft.com/office/drawing/2014/main" id="{1258A7B1-712B-4F25-87B7-D421BA125D8C}"/>
              </a:ext>
            </a:extLst>
          </p:cNvPr>
          <p:cNvSpPr/>
          <p:nvPr/>
        </p:nvSpPr>
        <p:spPr>
          <a:xfrm>
            <a:off x="1339480" y="5053341"/>
            <a:ext cx="4876814" cy="560829"/>
          </a:xfrm>
          <a:prstGeom prst="rect">
            <a:avLst/>
          </a:prstGeom>
          <a:solidFill>
            <a:srgbClr val="C80000"/>
          </a:solidFill>
          <a:ln w="12700" cap="flat" cmpd="sng" algn="ctr">
            <a:noFill/>
            <a:prstDash val="solid"/>
            <a:miter lim="800000"/>
          </a:ln>
          <a:effectLst/>
        </p:spPr>
        <p:txBody>
          <a:bodyPr rtlCol="0" anchor="ctr"/>
          <a:lstStyle/>
          <a:p>
            <a:pPr lvl="0" algn="ctr" defTabSz="914400"/>
            <a:r>
              <a:rPr lang="zh-CN" altLang="en-US" sz="2400" b="1" kern="100" dirty="0">
                <a:solidFill>
                  <a:srgbClr val="FFFDF8"/>
                </a:solidFill>
                <a:latin typeface="微软雅黑" panose="020B0503020204020204" pitchFamily="34" charset="-122"/>
                <a:cs typeface="Times New Roman" panose="02020603050405020304" pitchFamily="18" charset="0"/>
              </a:rPr>
              <a:t>要提高工作本领</a:t>
            </a:r>
            <a:endParaRPr kumimoji="0" lang="zh-CN" altLang="en-US" sz="2400" b="1" i="0" u="none" strike="noStrike" kern="0" cap="none" spc="0" normalizeH="0" baseline="0" noProof="0" dirty="0">
              <a:ln>
                <a:noFill/>
              </a:ln>
              <a:solidFill>
                <a:srgbClr val="FFFDF8"/>
              </a:solidFill>
              <a:effectLst/>
              <a:uLnTx/>
              <a:uFillTx/>
            </a:endParaRPr>
          </a:p>
        </p:txBody>
      </p:sp>
      <p:grpSp>
        <p:nvGrpSpPr>
          <p:cNvPr id="16" name="组合 15">
            <a:extLst>
              <a:ext uri="{FF2B5EF4-FFF2-40B4-BE49-F238E27FC236}">
                <a16:creationId xmlns:a16="http://schemas.microsoft.com/office/drawing/2014/main" id="{6A2B3E45-39A2-459A-ADD3-8EAA290F5D09}"/>
              </a:ext>
            </a:extLst>
          </p:cNvPr>
          <p:cNvGrpSpPr/>
          <p:nvPr/>
        </p:nvGrpSpPr>
        <p:grpSpPr>
          <a:xfrm>
            <a:off x="164624" y="1240097"/>
            <a:ext cx="10751026" cy="523220"/>
            <a:chOff x="1147021" y="1858014"/>
            <a:chExt cx="10751026" cy="523220"/>
          </a:xfrm>
        </p:grpSpPr>
        <p:grpSp>
          <p:nvGrpSpPr>
            <p:cNvPr id="17" name="Group 4">
              <a:extLst>
                <a:ext uri="{FF2B5EF4-FFF2-40B4-BE49-F238E27FC236}">
                  <a16:creationId xmlns:a16="http://schemas.microsoft.com/office/drawing/2014/main" id="{5C65734E-5DF2-42F0-9305-7129B3F3424C}"/>
                </a:ext>
              </a:extLst>
            </p:cNvPr>
            <p:cNvGrpSpPr>
              <a:grpSpLocks noChangeAspect="1"/>
            </p:cNvGrpSpPr>
            <p:nvPr/>
          </p:nvGrpSpPr>
          <p:grpSpPr bwMode="auto">
            <a:xfrm>
              <a:off x="1147021" y="1884568"/>
              <a:ext cx="903606" cy="461665"/>
              <a:chOff x="3222" y="1845"/>
              <a:chExt cx="1237" cy="632"/>
            </a:xfrm>
            <a:solidFill>
              <a:srgbClr val="C00000"/>
            </a:solidFill>
          </p:grpSpPr>
          <p:sp>
            <p:nvSpPr>
              <p:cNvPr id="19" name="Freeform 5">
                <a:extLst>
                  <a:ext uri="{FF2B5EF4-FFF2-40B4-BE49-F238E27FC236}">
                    <a16:creationId xmlns:a16="http://schemas.microsoft.com/office/drawing/2014/main" id="{A57C611E-9162-44A1-8B22-1111582F1281}"/>
                  </a:ext>
                </a:extLst>
              </p:cNvPr>
              <p:cNvSpPr/>
              <p:nvPr/>
            </p:nvSpPr>
            <p:spPr bwMode="auto">
              <a:xfrm>
                <a:off x="3608" y="1845"/>
                <a:ext cx="851" cy="632"/>
              </a:xfrm>
              <a:custGeom>
                <a:avLst/>
                <a:gdLst>
                  <a:gd name="T0" fmla="*/ 366 w 626"/>
                  <a:gd name="T1" fmla="*/ 413 h 465"/>
                  <a:gd name="T2" fmla="*/ 313 w 626"/>
                  <a:gd name="T3" fmla="*/ 362 h 465"/>
                  <a:gd name="T4" fmla="*/ 338 w 626"/>
                  <a:gd name="T5" fmla="*/ 362 h 465"/>
                  <a:gd name="T6" fmla="*/ 392 w 626"/>
                  <a:gd name="T7" fmla="*/ 310 h 465"/>
                  <a:gd name="T8" fmla="*/ 338 w 626"/>
                  <a:gd name="T9" fmla="*/ 258 h 465"/>
                  <a:gd name="T10" fmla="*/ 414 w 626"/>
                  <a:gd name="T11" fmla="*/ 207 h 465"/>
                  <a:gd name="T12" fmla="*/ 361 w 626"/>
                  <a:gd name="T13" fmla="*/ 155 h 465"/>
                  <a:gd name="T14" fmla="*/ 573 w 626"/>
                  <a:gd name="T15" fmla="*/ 155 h 465"/>
                  <a:gd name="T16" fmla="*/ 626 w 626"/>
                  <a:gd name="T17" fmla="*/ 103 h 465"/>
                  <a:gd name="T18" fmla="*/ 573 w 626"/>
                  <a:gd name="T19" fmla="*/ 52 h 465"/>
                  <a:gd name="T20" fmla="*/ 260 w 626"/>
                  <a:gd name="T21" fmla="*/ 52 h 465"/>
                  <a:gd name="T22" fmla="*/ 207 w 626"/>
                  <a:gd name="T23" fmla="*/ 0 h 465"/>
                  <a:gd name="T24" fmla="*/ 102 w 626"/>
                  <a:gd name="T25" fmla="*/ 0 h 465"/>
                  <a:gd name="T26" fmla="*/ 48 w 626"/>
                  <a:gd name="T27" fmla="*/ 52 h 465"/>
                  <a:gd name="T28" fmla="*/ 49 w 626"/>
                  <a:gd name="T29" fmla="*/ 54 h 465"/>
                  <a:gd name="T30" fmla="*/ 0 w 626"/>
                  <a:gd name="T31" fmla="*/ 113 h 465"/>
                  <a:gd name="T32" fmla="*/ 0 w 626"/>
                  <a:gd name="T33" fmla="*/ 403 h 465"/>
                  <a:gd name="T34" fmla="*/ 65 w 626"/>
                  <a:gd name="T35" fmla="*/ 465 h 465"/>
                  <a:gd name="T36" fmla="*/ 208 w 626"/>
                  <a:gd name="T37" fmla="*/ 465 h 465"/>
                  <a:gd name="T38" fmla="*/ 244 w 626"/>
                  <a:gd name="T39" fmla="*/ 465 h 465"/>
                  <a:gd name="T40" fmla="*/ 313 w 626"/>
                  <a:gd name="T41" fmla="*/ 465 h 465"/>
                  <a:gd name="T42" fmla="*/ 366 w 626"/>
                  <a:gd name="T43" fmla="*/ 41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26" h="465">
                    <a:moveTo>
                      <a:pt x="366" y="413"/>
                    </a:moveTo>
                    <a:cubicBezTo>
                      <a:pt x="366" y="385"/>
                      <a:pt x="342" y="362"/>
                      <a:pt x="313" y="362"/>
                    </a:cubicBezTo>
                    <a:cubicBezTo>
                      <a:pt x="338" y="362"/>
                      <a:pt x="338" y="362"/>
                      <a:pt x="338" y="362"/>
                    </a:cubicBezTo>
                    <a:cubicBezTo>
                      <a:pt x="368" y="362"/>
                      <a:pt x="392" y="338"/>
                      <a:pt x="392" y="310"/>
                    </a:cubicBezTo>
                    <a:cubicBezTo>
                      <a:pt x="392" y="281"/>
                      <a:pt x="368" y="258"/>
                      <a:pt x="338" y="258"/>
                    </a:cubicBezTo>
                    <a:cubicBezTo>
                      <a:pt x="368" y="258"/>
                      <a:pt x="416" y="258"/>
                      <a:pt x="414" y="207"/>
                    </a:cubicBezTo>
                    <a:cubicBezTo>
                      <a:pt x="413" y="178"/>
                      <a:pt x="390" y="155"/>
                      <a:pt x="361" y="155"/>
                    </a:cubicBezTo>
                    <a:cubicBezTo>
                      <a:pt x="573" y="155"/>
                      <a:pt x="573" y="155"/>
                      <a:pt x="573" y="155"/>
                    </a:cubicBezTo>
                    <a:cubicBezTo>
                      <a:pt x="602" y="155"/>
                      <a:pt x="626" y="132"/>
                      <a:pt x="626" y="103"/>
                    </a:cubicBezTo>
                    <a:cubicBezTo>
                      <a:pt x="626" y="75"/>
                      <a:pt x="602" y="52"/>
                      <a:pt x="573" y="52"/>
                    </a:cubicBezTo>
                    <a:cubicBezTo>
                      <a:pt x="260" y="52"/>
                      <a:pt x="260" y="52"/>
                      <a:pt x="260" y="52"/>
                    </a:cubicBezTo>
                    <a:cubicBezTo>
                      <a:pt x="260" y="23"/>
                      <a:pt x="236" y="0"/>
                      <a:pt x="207" y="0"/>
                    </a:cubicBezTo>
                    <a:cubicBezTo>
                      <a:pt x="102" y="0"/>
                      <a:pt x="102" y="0"/>
                      <a:pt x="102" y="0"/>
                    </a:cubicBezTo>
                    <a:cubicBezTo>
                      <a:pt x="72" y="0"/>
                      <a:pt x="48" y="23"/>
                      <a:pt x="48" y="52"/>
                    </a:cubicBezTo>
                    <a:cubicBezTo>
                      <a:pt x="48" y="52"/>
                      <a:pt x="48" y="53"/>
                      <a:pt x="49" y="54"/>
                    </a:cubicBezTo>
                    <a:cubicBezTo>
                      <a:pt x="21" y="60"/>
                      <a:pt x="0" y="85"/>
                      <a:pt x="0" y="113"/>
                    </a:cubicBezTo>
                    <a:cubicBezTo>
                      <a:pt x="0" y="403"/>
                      <a:pt x="0" y="403"/>
                      <a:pt x="0" y="403"/>
                    </a:cubicBezTo>
                    <a:cubicBezTo>
                      <a:pt x="0" y="437"/>
                      <a:pt x="29" y="465"/>
                      <a:pt x="65" y="465"/>
                    </a:cubicBezTo>
                    <a:cubicBezTo>
                      <a:pt x="208" y="465"/>
                      <a:pt x="208" y="465"/>
                      <a:pt x="208" y="465"/>
                    </a:cubicBezTo>
                    <a:cubicBezTo>
                      <a:pt x="244" y="465"/>
                      <a:pt x="244" y="465"/>
                      <a:pt x="244" y="465"/>
                    </a:cubicBezTo>
                    <a:cubicBezTo>
                      <a:pt x="313" y="465"/>
                      <a:pt x="313" y="465"/>
                      <a:pt x="313" y="465"/>
                    </a:cubicBezTo>
                    <a:cubicBezTo>
                      <a:pt x="342" y="465"/>
                      <a:pt x="366" y="442"/>
                      <a:pt x="366" y="4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20" name="Rectangle 6">
                <a:extLst>
                  <a:ext uri="{FF2B5EF4-FFF2-40B4-BE49-F238E27FC236}">
                    <a16:creationId xmlns:a16="http://schemas.microsoft.com/office/drawing/2014/main" id="{8665DC67-0278-4C93-9340-640DEEEFA6A0}"/>
                  </a:ext>
                </a:extLst>
              </p:cNvPr>
              <p:cNvSpPr>
                <a:spLocks noChangeArrowheads="1"/>
              </p:cNvSpPr>
              <p:nvPr/>
            </p:nvSpPr>
            <p:spPr bwMode="auto">
              <a:xfrm>
                <a:off x="3222" y="1931"/>
                <a:ext cx="319" cy="5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sp>
          <p:nvSpPr>
            <p:cNvPr id="18" name="矩形 17">
              <a:extLst>
                <a:ext uri="{FF2B5EF4-FFF2-40B4-BE49-F238E27FC236}">
                  <a16:creationId xmlns:a16="http://schemas.microsoft.com/office/drawing/2014/main" id="{970158EB-EBFE-4EB6-94DA-E76E3B8F8282}"/>
                </a:ext>
              </a:extLst>
            </p:cNvPr>
            <p:cNvSpPr/>
            <p:nvPr/>
          </p:nvSpPr>
          <p:spPr>
            <a:xfrm>
              <a:off x="2099569" y="1858014"/>
              <a:ext cx="9798478" cy="523220"/>
            </a:xfrm>
            <a:prstGeom prst="rect">
              <a:avLst/>
            </a:prstGeom>
          </p:spPr>
          <p:txBody>
            <a:bodyPr wrap="square">
              <a:spAutoFit/>
            </a:bodyPr>
            <a:lstStyle/>
            <a:p>
              <a:pPr lvl="0">
                <a:defRPr/>
              </a:pPr>
              <a:r>
                <a:rPr lang="zh-CN" altLang="en-US" sz="2800" b="1" dirty="0">
                  <a:solidFill>
                    <a:srgbClr val="C00000"/>
                  </a:solidFill>
                  <a:latin typeface="思源黑体 CN Heavy" panose="020B0A00000000000000" pitchFamily="34" charset="-122"/>
                  <a:ea typeface="思源黑体 CN Heavy" panose="020B0A00000000000000" pitchFamily="34" charset="-122"/>
                  <a:cs typeface="Gisha" panose="020B0502040204020203" pitchFamily="34" charset="-79"/>
                </a:rPr>
                <a:t>对参加会议同志</a:t>
              </a:r>
              <a:r>
                <a:rPr lang="en-US" altLang="zh-CN" sz="2800" b="1" dirty="0">
                  <a:solidFill>
                    <a:srgbClr val="C00000"/>
                  </a:solidFill>
                  <a:latin typeface="思源黑体 CN Heavy" panose="020B0A00000000000000" pitchFamily="34" charset="-122"/>
                  <a:ea typeface="思源黑体 CN Heavy" panose="020B0A00000000000000" pitchFamily="34" charset="-122"/>
                  <a:cs typeface="Gisha" panose="020B0502040204020203" pitchFamily="34" charset="-79"/>
                </a:rPr>
                <a:t>3</a:t>
              </a:r>
              <a:r>
                <a:rPr lang="zh-CN" altLang="en-US" sz="2800" b="1" dirty="0">
                  <a:solidFill>
                    <a:srgbClr val="C00000"/>
                  </a:solidFill>
                  <a:latin typeface="思源黑体 CN Heavy" panose="020B0A00000000000000" pitchFamily="34" charset="-122"/>
                  <a:ea typeface="思源黑体 CN Heavy" panose="020B0A00000000000000" pitchFamily="34" charset="-122"/>
                  <a:cs typeface="Gisha" panose="020B0502040204020203" pitchFamily="34" charset="-79"/>
                </a:rPr>
                <a:t>点要求</a:t>
              </a:r>
              <a:endParaRPr lang="zh-CN" altLang="en-US" sz="2800" dirty="0">
                <a:latin typeface="思源黑体 CN Normal" panose="020B0400000000000000" pitchFamily="34" charset="-122"/>
                <a:ea typeface="思源黑体 CN Normal" panose="020B0400000000000000" pitchFamily="34" charset="-122"/>
                <a:cs typeface="Gisha" panose="020B0502040204020203" pitchFamily="34" charset="-79"/>
              </a:endParaRPr>
            </a:p>
          </p:txBody>
        </p:sp>
      </p:grpSp>
    </p:spTree>
    <p:extLst>
      <p:ext uri="{BB962C8B-B14F-4D97-AF65-F5344CB8AC3E}">
        <p14:creationId xmlns:p14="http://schemas.microsoft.com/office/powerpoint/2010/main" val="329116213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909955" y="206581"/>
            <a:ext cx="8234045" cy="541338"/>
          </a:xfrm>
        </p:spPr>
        <p:txBody>
          <a:bodyPr/>
          <a:lstStyle/>
          <a:p>
            <a:r>
              <a:rPr lang="zh-CN" altLang="en-US" sz="2400" dirty="0"/>
              <a:t>关于加强党对统筹推进疫情防控和经济社会发展工作的领导</a:t>
            </a:r>
          </a:p>
        </p:txBody>
      </p:sp>
      <p:grpSp>
        <p:nvGrpSpPr>
          <p:cNvPr id="3" name="组合 2">
            <a:extLst>
              <a:ext uri="{FF2B5EF4-FFF2-40B4-BE49-F238E27FC236}">
                <a16:creationId xmlns:a16="http://schemas.microsoft.com/office/drawing/2014/main" id="{D5DA0E25-61D8-4A79-AC3C-9164EC2C5491}"/>
              </a:ext>
            </a:extLst>
          </p:cNvPr>
          <p:cNvGrpSpPr/>
          <p:nvPr/>
        </p:nvGrpSpPr>
        <p:grpSpPr>
          <a:xfrm>
            <a:off x="-187801" y="2530259"/>
            <a:ext cx="3446061" cy="3736628"/>
            <a:chOff x="550656" y="2699896"/>
            <a:chExt cx="3194030" cy="3463346"/>
          </a:xfrm>
        </p:grpSpPr>
        <p:pic>
          <p:nvPicPr>
            <p:cNvPr id="4" name="图片 3">
              <a:extLst>
                <a:ext uri="{FF2B5EF4-FFF2-40B4-BE49-F238E27FC236}">
                  <a16:creationId xmlns:a16="http://schemas.microsoft.com/office/drawing/2014/main" id="{FB9C0345-2FDD-4C99-B277-B109613EBE7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817" t="7311" r="6168"/>
            <a:stretch>
              <a:fillRect/>
            </a:stretch>
          </p:blipFill>
          <p:spPr>
            <a:xfrm>
              <a:off x="550656" y="2699896"/>
              <a:ext cx="3194030" cy="3463346"/>
            </a:xfrm>
            <a:prstGeom prst="rect">
              <a:avLst/>
            </a:prstGeom>
          </p:spPr>
        </p:pic>
        <p:pic>
          <p:nvPicPr>
            <p:cNvPr id="5" name="图片 4">
              <a:extLst>
                <a:ext uri="{FF2B5EF4-FFF2-40B4-BE49-F238E27FC236}">
                  <a16:creationId xmlns:a16="http://schemas.microsoft.com/office/drawing/2014/main" id="{0FFCA2FE-E213-48BB-BD70-10B8726574F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3658" y="2994254"/>
              <a:ext cx="1559992" cy="2364919"/>
            </a:xfrm>
            <a:custGeom>
              <a:avLst/>
              <a:gdLst>
                <a:gd name="connsiteX0" fmla="*/ 0 w 1559992"/>
                <a:gd name="connsiteY0" fmla="*/ 0 h 2371725"/>
                <a:gd name="connsiteX1" fmla="*/ 1559992 w 1559992"/>
                <a:gd name="connsiteY1" fmla="*/ 0 h 2371725"/>
                <a:gd name="connsiteX2" fmla="*/ 1559992 w 1559992"/>
                <a:gd name="connsiteY2" fmla="*/ 2371725 h 2371725"/>
                <a:gd name="connsiteX3" fmla="*/ 0 w 1559992"/>
                <a:gd name="connsiteY3" fmla="*/ 2371725 h 2371725"/>
              </a:gdLst>
              <a:ahLst/>
              <a:cxnLst>
                <a:cxn ang="0">
                  <a:pos x="connsiteX0" y="connsiteY0"/>
                </a:cxn>
                <a:cxn ang="0">
                  <a:pos x="connsiteX1" y="connsiteY1"/>
                </a:cxn>
                <a:cxn ang="0">
                  <a:pos x="connsiteX2" y="connsiteY2"/>
                </a:cxn>
                <a:cxn ang="0">
                  <a:pos x="connsiteX3" y="connsiteY3"/>
                </a:cxn>
              </a:cxnLst>
              <a:rect l="l" t="t" r="r" b="b"/>
              <a:pathLst>
                <a:path w="1559992" h="2371725">
                  <a:moveTo>
                    <a:pt x="0" y="0"/>
                  </a:moveTo>
                  <a:lnTo>
                    <a:pt x="1559992" y="0"/>
                  </a:lnTo>
                  <a:lnTo>
                    <a:pt x="1559992" y="2371725"/>
                  </a:lnTo>
                  <a:lnTo>
                    <a:pt x="0" y="2371725"/>
                  </a:lnTo>
                  <a:close/>
                </a:path>
              </a:pathLst>
            </a:custGeom>
          </p:spPr>
        </p:pic>
      </p:grpSp>
      <p:sp>
        <p:nvSpPr>
          <p:cNvPr id="6" name="矩形 5">
            <a:extLst>
              <a:ext uri="{FF2B5EF4-FFF2-40B4-BE49-F238E27FC236}">
                <a16:creationId xmlns:a16="http://schemas.microsoft.com/office/drawing/2014/main" id="{11F209C1-0361-4BCA-8EE6-CB0DF0643F83}"/>
              </a:ext>
            </a:extLst>
          </p:cNvPr>
          <p:cNvSpPr/>
          <p:nvPr/>
        </p:nvSpPr>
        <p:spPr>
          <a:xfrm>
            <a:off x="4180703" y="1128708"/>
            <a:ext cx="4770220" cy="4654608"/>
          </a:xfrm>
          <a:prstGeom prst="rect">
            <a:avLst/>
          </a:prstGeom>
          <a:noFill/>
        </p:spPr>
        <p:txBody>
          <a:bodyPr wrap="square" rtlCol="0">
            <a:spAutoFit/>
          </a:bodyPr>
          <a:lstStyle/>
          <a:p>
            <a:pPr>
              <a:lnSpc>
                <a:spcPct val="15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       中华民族历史上经历过很多磨难，但从来没有被压垮过，而是愈挫愈勇，不断在磨难中成长、从磨难中奋起。我相信，有</a:t>
            </a:r>
            <a:r>
              <a:rPr lang="zh-CN" altLang="en-US" sz="2000" b="1" dirty="0">
                <a:solidFill>
                  <a:srgbClr val="C00000"/>
                </a:solidFill>
                <a:latin typeface="微软雅黑" panose="020B0503020204020204" pitchFamily="34" charset="-122"/>
                <a:ea typeface="微软雅黑" panose="020B0503020204020204" pitchFamily="34" charset="-122"/>
              </a:rPr>
              <a:t>党中央</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的坚强领导，有</a:t>
            </a:r>
            <a:r>
              <a:rPr lang="zh-CN" altLang="en-US" sz="2000" b="1" dirty="0">
                <a:solidFill>
                  <a:srgbClr val="C00000"/>
                </a:solidFill>
                <a:latin typeface="微软雅黑" panose="020B0503020204020204" pitchFamily="34" charset="-122"/>
                <a:ea typeface="微软雅黑" panose="020B0503020204020204" pitchFamily="34" charset="-122"/>
              </a:rPr>
              <a:t>中国特色社会主义制度</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的显著优势，有强大的</a:t>
            </a:r>
            <a:r>
              <a:rPr lang="zh-CN" altLang="en-US" sz="2000" b="1" dirty="0">
                <a:solidFill>
                  <a:srgbClr val="C00000"/>
                </a:solidFill>
                <a:latin typeface="微软雅黑" panose="020B0503020204020204" pitchFamily="34" charset="-122"/>
                <a:ea typeface="微软雅黑" panose="020B0503020204020204" pitchFamily="34" charset="-122"/>
              </a:rPr>
              <a:t>动员能力和雄厚的综合实力</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，有</a:t>
            </a:r>
            <a:r>
              <a:rPr lang="zh-CN" altLang="en-US" sz="2000" b="1" dirty="0">
                <a:solidFill>
                  <a:srgbClr val="C00000"/>
                </a:solidFill>
                <a:latin typeface="微软雅黑" panose="020B0503020204020204" pitchFamily="34" charset="-122"/>
                <a:ea typeface="微软雅黑" panose="020B0503020204020204" pitchFamily="34" charset="-122"/>
              </a:rPr>
              <a:t>全党全军全国各族人民</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的团结奋斗，我们一定能够战胜这场疫情，也一定能够保持我国经济社会良好发展势头，实现决胜全面建成小康社会、决战脱贫攻坚的目标任务。</a:t>
            </a:r>
            <a:endParaRPr lang="zh-CN"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椭圆 5">
            <a:extLst>
              <a:ext uri="{FF2B5EF4-FFF2-40B4-BE49-F238E27FC236}">
                <a16:creationId xmlns:a16="http://schemas.microsoft.com/office/drawing/2014/main" id="{1C6A4E6D-2A46-407F-8629-482ADD0F9996}"/>
              </a:ext>
            </a:extLst>
          </p:cNvPr>
          <p:cNvSpPr/>
          <p:nvPr/>
        </p:nvSpPr>
        <p:spPr>
          <a:xfrm>
            <a:off x="2838924" y="3429000"/>
            <a:ext cx="1339646" cy="1269936"/>
          </a:xfrm>
          <a:custGeom>
            <a:avLst/>
            <a:gdLst>
              <a:gd name="connsiteX0" fmla="*/ 92640 w 338277"/>
              <a:gd name="connsiteY0" fmla="*/ 182562 h 320675"/>
              <a:gd name="connsiteX1" fmla="*/ 120394 w 338277"/>
              <a:gd name="connsiteY1" fmla="*/ 210185 h 320675"/>
              <a:gd name="connsiteX2" fmla="*/ 108499 w 338277"/>
              <a:gd name="connsiteY2" fmla="*/ 291737 h 320675"/>
              <a:gd name="connsiteX3" fmla="*/ 108499 w 338277"/>
              <a:gd name="connsiteY3" fmla="*/ 293052 h 320675"/>
              <a:gd name="connsiteX4" fmla="*/ 121716 w 338277"/>
              <a:gd name="connsiteY4" fmla="*/ 310152 h 320675"/>
              <a:gd name="connsiteX5" fmla="*/ 123038 w 338277"/>
              <a:gd name="connsiteY5" fmla="*/ 310152 h 320675"/>
              <a:gd name="connsiteX6" fmla="*/ 136254 w 338277"/>
              <a:gd name="connsiteY6" fmla="*/ 293052 h 320675"/>
              <a:gd name="connsiteX7" fmla="*/ 136254 w 338277"/>
              <a:gd name="connsiteY7" fmla="*/ 291737 h 320675"/>
              <a:gd name="connsiteX8" fmla="*/ 124359 w 338277"/>
              <a:gd name="connsiteY8" fmla="*/ 210185 h 320675"/>
              <a:gd name="connsiteX9" fmla="*/ 152114 w 338277"/>
              <a:gd name="connsiteY9" fmla="*/ 182562 h 320675"/>
              <a:gd name="connsiteX10" fmla="*/ 170617 w 338277"/>
              <a:gd name="connsiteY10" fmla="*/ 197031 h 320675"/>
              <a:gd name="connsiteX11" fmla="*/ 206302 w 338277"/>
              <a:gd name="connsiteY11" fmla="*/ 214131 h 320675"/>
              <a:gd name="connsiteX12" fmla="*/ 220840 w 338277"/>
              <a:gd name="connsiteY12" fmla="*/ 225969 h 320675"/>
              <a:gd name="connsiteX13" fmla="*/ 238021 w 338277"/>
              <a:gd name="connsiteY13" fmla="*/ 320675 h 320675"/>
              <a:gd name="connsiteX14" fmla="*/ 6732 w 338277"/>
              <a:gd name="connsiteY14" fmla="*/ 320675 h 320675"/>
              <a:gd name="connsiteX15" fmla="*/ 25235 w 338277"/>
              <a:gd name="connsiteY15" fmla="*/ 225969 h 320675"/>
              <a:gd name="connsiteX16" fmla="*/ 38451 w 338277"/>
              <a:gd name="connsiteY16" fmla="*/ 214131 h 320675"/>
              <a:gd name="connsiteX17" fmla="*/ 75458 w 338277"/>
              <a:gd name="connsiteY17" fmla="*/ 197031 h 320675"/>
              <a:gd name="connsiteX18" fmla="*/ 92640 w 338277"/>
              <a:gd name="connsiteY18" fmla="*/ 182562 h 320675"/>
              <a:gd name="connsiteX19" fmla="*/ 97227 w 338277"/>
              <a:gd name="connsiteY19" fmla="*/ 88086 h 320675"/>
              <a:gd name="connsiteX20" fmla="*/ 72132 w 338277"/>
              <a:gd name="connsiteY20" fmla="*/ 110909 h 320675"/>
              <a:gd name="connsiteX21" fmla="*/ 122655 w 338277"/>
              <a:gd name="connsiteY21" fmla="*/ 176212 h 320675"/>
              <a:gd name="connsiteX22" fmla="*/ 173177 w 338277"/>
              <a:gd name="connsiteY22" fmla="*/ 110909 h 320675"/>
              <a:gd name="connsiteX23" fmla="*/ 109359 w 338277"/>
              <a:gd name="connsiteY23" fmla="*/ 112242 h 320675"/>
              <a:gd name="connsiteX24" fmla="*/ 97227 w 338277"/>
              <a:gd name="connsiteY24" fmla="*/ 88086 h 320675"/>
              <a:gd name="connsiteX25" fmla="*/ 123036 w 338277"/>
              <a:gd name="connsiteY25" fmla="*/ 31750 h 320675"/>
              <a:gd name="connsiteX26" fmla="*/ 189051 w 338277"/>
              <a:gd name="connsiteY26" fmla="*/ 96573 h 320675"/>
              <a:gd name="connsiteX27" fmla="*/ 123036 w 338277"/>
              <a:gd name="connsiteY27" fmla="*/ 190500 h 320675"/>
              <a:gd name="connsiteX28" fmla="*/ 57021 w 338277"/>
              <a:gd name="connsiteY28" fmla="*/ 96573 h 320675"/>
              <a:gd name="connsiteX29" fmla="*/ 123036 w 338277"/>
              <a:gd name="connsiteY29" fmla="*/ 31750 h 320675"/>
              <a:gd name="connsiteX30" fmla="*/ 266709 w 338277"/>
              <a:gd name="connsiteY30" fmla="*/ 15875 h 320675"/>
              <a:gd name="connsiteX31" fmla="*/ 225602 w 338277"/>
              <a:gd name="connsiteY31" fmla="*/ 27713 h 320675"/>
              <a:gd name="connsiteX32" fmla="*/ 209689 w 338277"/>
              <a:gd name="connsiteY32" fmla="*/ 55336 h 320675"/>
              <a:gd name="connsiteX33" fmla="*/ 221624 w 338277"/>
              <a:gd name="connsiteY33" fmla="*/ 79012 h 320675"/>
              <a:gd name="connsiteX34" fmla="*/ 225602 w 338277"/>
              <a:gd name="connsiteY34" fmla="*/ 82958 h 320675"/>
              <a:gd name="connsiteX35" fmla="*/ 225602 w 338277"/>
              <a:gd name="connsiteY35" fmla="*/ 107950 h 320675"/>
              <a:gd name="connsiteX36" fmla="*/ 244166 w 338277"/>
              <a:gd name="connsiteY36" fmla="*/ 96112 h 320675"/>
              <a:gd name="connsiteX37" fmla="*/ 248144 w 338277"/>
              <a:gd name="connsiteY37" fmla="*/ 93481 h 320675"/>
              <a:gd name="connsiteX38" fmla="*/ 254774 w 338277"/>
              <a:gd name="connsiteY38" fmla="*/ 93481 h 320675"/>
              <a:gd name="connsiteX39" fmla="*/ 266709 w 338277"/>
              <a:gd name="connsiteY39" fmla="*/ 94796 h 320675"/>
              <a:gd name="connsiteX40" fmla="*/ 307816 w 338277"/>
              <a:gd name="connsiteY40" fmla="*/ 82958 h 320675"/>
              <a:gd name="connsiteX41" fmla="*/ 322402 w 338277"/>
              <a:gd name="connsiteY41" fmla="*/ 55336 h 320675"/>
              <a:gd name="connsiteX42" fmla="*/ 307816 w 338277"/>
              <a:gd name="connsiteY42" fmla="*/ 27713 h 320675"/>
              <a:gd name="connsiteX43" fmla="*/ 266709 w 338277"/>
              <a:gd name="connsiteY43" fmla="*/ 15875 h 320675"/>
              <a:gd name="connsiteX44" fmla="*/ 266708 w 338277"/>
              <a:gd name="connsiteY44" fmla="*/ 0 h 320675"/>
              <a:gd name="connsiteX45" fmla="*/ 317072 w 338277"/>
              <a:gd name="connsiteY45" fmla="*/ 15621 h 320675"/>
              <a:gd name="connsiteX46" fmla="*/ 338277 w 338277"/>
              <a:gd name="connsiteY46" fmla="*/ 54673 h 320675"/>
              <a:gd name="connsiteX47" fmla="*/ 317072 w 338277"/>
              <a:gd name="connsiteY47" fmla="*/ 93726 h 320675"/>
              <a:gd name="connsiteX48" fmla="*/ 266708 w 338277"/>
              <a:gd name="connsiteY48" fmla="*/ 109347 h 320675"/>
              <a:gd name="connsiteX49" fmla="*/ 252130 w 338277"/>
              <a:gd name="connsiteY49" fmla="*/ 108045 h 320675"/>
              <a:gd name="connsiteX50" fmla="*/ 217671 w 338277"/>
              <a:gd name="connsiteY50" fmla="*/ 130175 h 320675"/>
              <a:gd name="connsiteX51" fmla="*/ 215020 w 338277"/>
              <a:gd name="connsiteY51" fmla="*/ 130175 h 320675"/>
              <a:gd name="connsiteX52" fmla="*/ 212369 w 338277"/>
              <a:gd name="connsiteY52" fmla="*/ 130175 h 320675"/>
              <a:gd name="connsiteX53" fmla="*/ 211044 w 338277"/>
              <a:gd name="connsiteY53" fmla="*/ 126270 h 320675"/>
              <a:gd name="connsiteX54" fmla="*/ 211044 w 338277"/>
              <a:gd name="connsiteY54" fmla="*/ 88519 h 320675"/>
              <a:gd name="connsiteX55" fmla="*/ 193814 w 338277"/>
              <a:gd name="connsiteY55" fmla="*/ 54673 h 320675"/>
              <a:gd name="connsiteX56" fmla="*/ 216345 w 338277"/>
              <a:gd name="connsiteY56" fmla="*/ 15621 h 320675"/>
              <a:gd name="connsiteX57" fmla="*/ 266708 w 338277"/>
              <a:gd name="connsiteY57" fmla="*/ 0 h 32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338277" h="320675">
                <a:moveTo>
                  <a:pt x="92640" y="182562"/>
                </a:moveTo>
                <a:cubicBezTo>
                  <a:pt x="92640" y="182562"/>
                  <a:pt x="92640" y="182562"/>
                  <a:pt x="120394" y="210185"/>
                </a:cubicBezTo>
                <a:cubicBezTo>
                  <a:pt x="120394" y="210185"/>
                  <a:pt x="120394" y="210185"/>
                  <a:pt x="108499" y="291737"/>
                </a:cubicBezTo>
                <a:cubicBezTo>
                  <a:pt x="108499" y="291737"/>
                  <a:pt x="108499" y="293052"/>
                  <a:pt x="108499" y="293052"/>
                </a:cubicBezTo>
                <a:cubicBezTo>
                  <a:pt x="108499" y="293052"/>
                  <a:pt x="108499" y="293052"/>
                  <a:pt x="121716" y="310152"/>
                </a:cubicBezTo>
                <a:cubicBezTo>
                  <a:pt x="121716" y="310152"/>
                  <a:pt x="121716" y="310152"/>
                  <a:pt x="123038" y="310152"/>
                </a:cubicBezTo>
                <a:cubicBezTo>
                  <a:pt x="123038" y="310152"/>
                  <a:pt x="123038" y="310152"/>
                  <a:pt x="136254" y="293052"/>
                </a:cubicBezTo>
                <a:cubicBezTo>
                  <a:pt x="136254" y="293052"/>
                  <a:pt x="136254" y="291737"/>
                  <a:pt x="136254" y="291737"/>
                </a:cubicBezTo>
                <a:cubicBezTo>
                  <a:pt x="136254" y="291737"/>
                  <a:pt x="136254" y="291737"/>
                  <a:pt x="124359" y="210185"/>
                </a:cubicBezTo>
                <a:cubicBezTo>
                  <a:pt x="124359" y="210185"/>
                  <a:pt x="124359" y="210185"/>
                  <a:pt x="152114" y="182562"/>
                </a:cubicBezTo>
                <a:cubicBezTo>
                  <a:pt x="152114" y="182562"/>
                  <a:pt x="152114" y="182562"/>
                  <a:pt x="170617" y="197031"/>
                </a:cubicBezTo>
                <a:cubicBezTo>
                  <a:pt x="170617" y="197031"/>
                  <a:pt x="170617" y="197031"/>
                  <a:pt x="206302" y="214131"/>
                </a:cubicBezTo>
                <a:cubicBezTo>
                  <a:pt x="212910" y="216761"/>
                  <a:pt x="218196" y="219392"/>
                  <a:pt x="220840" y="225969"/>
                </a:cubicBezTo>
                <a:cubicBezTo>
                  <a:pt x="220840" y="225969"/>
                  <a:pt x="260489" y="320675"/>
                  <a:pt x="238021" y="320675"/>
                </a:cubicBezTo>
                <a:cubicBezTo>
                  <a:pt x="238021" y="320675"/>
                  <a:pt x="238021" y="320675"/>
                  <a:pt x="6732" y="320675"/>
                </a:cubicBezTo>
                <a:cubicBezTo>
                  <a:pt x="-15736" y="320675"/>
                  <a:pt x="25235" y="225969"/>
                  <a:pt x="25235" y="225969"/>
                </a:cubicBezTo>
                <a:cubicBezTo>
                  <a:pt x="27878" y="219392"/>
                  <a:pt x="33165" y="216761"/>
                  <a:pt x="38451" y="214131"/>
                </a:cubicBezTo>
                <a:cubicBezTo>
                  <a:pt x="38451" y="214131"/>
                  <a:pt x="38451" y="214131"/>
                  <a:pt x="75458" y="197031"/>
                </a:cubicBezTo>
                <a:cubicBezTo>
                  <a:pt x="75458" y="197031"/>
                  <a:pt x="75458" y="197031"/>
                  <a:pt x="92640" y="182562"/>
                </a:cubicBezTo>
                <a:close/>
                <a:moveTo>
                  <a:pt x="97227" y="88086"/>
                </a:moveTo>
                <a:cubicBezTo>
                  <a:pt x="84431" y="86920"/>
                  <a:pt x="69473" y="93584"/>
                  <a:pt x="72132" y="110909"/>
                </a:cubicBezTo>
                <a:cubicBezTo>
                  <a:pt x="76121" y="144227"/>
                  <a:pt x="94735" y="176212"/>
                  <a:pt x="122655" y="176212"/>
                </a:cubicBezTo>
                <a:cubicBezTo>
                  <a:pt x="147916" y="176212"/>
                  <a:pt x="171848" y="137563"/>
                  <a:pt x="173177" y="110909"/>
                </a:cubicBezTo>
                <a:cubicBezTo>
                  <a:pt x="173177" y="68262"/>
                  <a:pt x="142598" y="116240"/>
                  <a:pt x="109359" y="112242"/>
                </a:cubicBezTo>
                <a:cubicBezTo>
                  <a:pt x="120661" y="98248"/>
                  <a:pt x="110024" y="89252"/>
                  <a:pt x="97227" y="88086"/>
                </a:cubicBezTo>
                <a:close/>
                <a:moveTo>
                  <a:pt x="123036" y="31750"/>
                </a:moveTo>
                <a:cubicBezTo>
                  <a:pt x="169247" y="31750"/>
                  <a:pt x="189051" y="55562"/>
                  <a:pt x="189051" y="96573"/>
                </a:cubicBezTo>
                <a:cubicBezTo>
                  <a:pt x="187731" y="154781"/>
                  <a:pt x="150763" y="190500"/>
                  <a:pt x="123036" y="190500"/>
                </a:cubicBezTo>
                <a:cubicBezTo>
                  <a:pt x="90029" y="190500"/>
                  <a:pt x="57021" y="154781"/>
                  <a:pt x="57021" y="96573"/>
                </a:cubicBezTo>
                <a:cubicBezTo>
                  <a:pt x="55701" y="55562"/>
                  <a:pt x="75506" y="31750"/>
                  <a:pt x="123036" y="31750"/>
                </a:cubicBezTo>
                <a:close/>
                <a:moveTo>
                  <a:pt x="266709" y="15875"/>
                </a:moveTo>
                <a:cubicBezTo>
                  <a:pt x="250796" y="15875"/>
                  <a:pt x="236210" y="19821"/>
                  <a:pt x="225602" y="27713"/>
                </a:cubicBezTo>
                <a:cubicBezTo>
                  <a:pt x="214993" y="35605"/>
                  <a:pt x="209689" y="44813"/>
                  <a:pt x="209689" y="55336"/>
                </a:cubicBezTo>
                <a:cubicBezTo>
                  <a:pt x="209689" y="63228"/>
                  <a:pt x="213667" y="72435"/>
                  <a:pt x="221624" y="79012"/>
                </a:cubicBezTo>
                <a:cubicBezTo>
                  <a:pt x="221624" y="79012"/>
                  <a:pt x="221624" y="79012"/>
                  <a:pt x="225602" y="82958"/>
                </a:cubicBezTo>
                <a:cubicBezTo>
                  <a:pt x="225602" y="82958"/>
                  <a:pt x="225602" y="82958"/>
                  <a:pt x="225602" y="107950"/>
                </a:cubicBezTo>
                <a:cubicBezTo>
                  <a:pt x="225602" y="107950"/>
                  <a:pt x="225602" y="107950"/>
                  <a:pt x="244166" y="96112"/>
                </a:cubicBezTo>
                <a:cubicBezTo>
                  <a:pt x="244166" y="96112"/>
                  <a:pt x="244166" y="96112"/>
                  <a:pt x="248144" y="93481"/>
                </a:cubicBezTo>
                <a:cubicBezTo>
                  <a:pt x="248144" y="93481"/>
                  <a:pt x="248144" y="93481"/>
                  <a:pt x="254774" y="93481"/>
                </a:cubicBezTo>
                <a:cubicBezTo>
                  <a:pt x="258753" y="94796"/>
                  <a:pt x="262731" y="94796"/>
                  <a:pt x="266709" y="94796"/>
                </a:cubicBezTo>
                <a:cubicBezTo>
                  <a:pt x="282621" y="94796"/>
                  <a:pt x="297208" y="90850"/>
                  <a:pt x="307816" y="82958"/>
                </a:cubicBezTo>
                <a:cubicBezTo>
                  <a:pt x="317098" y="75066"/>
                  <a:pt x="322402" y="65859"/>
                  <a:pt x="322402" y="55336"/>
                </a:cubicBezTo>
                <a:cubicBezTo>
                  <a:pt x="322402" y="44813"/>
                  <a:pt x="317098" y="35605"/>
                  <a:pt x="307816" y="27713"/>
                </a:cubicBezTo>
                <a:cubicBezTo>
                  <a:pt x="297208" y="19821"/>
                  <a:pt x="282621" y="15875"/>
                  <a:pt x="266709" y="15875"/>
                </a:cubicBezTo>
                <a:close/>
                <a:moveTo>
                  <a:pt x="266708" y="0"/>
                </a:moveTo>
                <a:cubicBezTo>
                  <a:pt x="285263" y="0"/>
                  <a:pt x="303818" y="5207"/>
                  <a:pt x="317072" y="15621"/>
                </a:cubicBezTo>
                <a:cubicBezTo>
                  <a:pt x="330325" y="26035"/>
                  <a:pt x="338277" y="40354"/>
                  <a:pt x="338277" y="54673"/>
                </a:cubicBezTo>
                <a:cubicBezTo>
                  <a:pt x="338277" y="68993"/>
                  <a:pt x="330325" y="83312"/>
                  <a:pt x="317072" y="93726"/>
                </a:cubicBezTo>
                <a:cubicBezTo>
                  <a:pt x="303818" y="104140"/>
                  <a:pt x="285263" y="109347"/>
                  <a:pt x="266708" y="109347"/>
                </a:cubicBezTo>
                <a:cubicBezTo>
                  <a:pt x="261407" y="109347"/>
                  <a:pt x="256106" y="108045"/>
                  <a:pt x="252130" y="108045"/>
                </a:cubicBezTo>
                <a:cubicBezTo>
                  <a:pt x="252130" y="108045"/>
                  <a:pt x="252130" y="108045"/>
                  <a:pt x="217671" y="130175"/>
                </a:cubicBezTo>
                <a:cubicBezTo>
                  <a:pt x="216345" y="130175"/>
                  <a:pt x="215020" y="130175"/>
                  <a:pt x="215020" y="130175"/>
                </a:cubicBezTo>
                <a:cubicBezTo>
                  <a:pt x="213694" y="130175"/>
                  <a:pt x="213694" y="130175"/>
                  <a:pt x="212369" y="130175"/>
                </a:cubicBezTo>
                <a:cubicBezTo>
                  <a:pt x="211044" y="128873"/>
                  <a:pt x="211044" y="127572"/>
                  <a:pt x="211044" y="126270"/>
                </a:cubicBezTo>
                <a:cubicBezTo>
                  <a:pt x="211044" y="126270"/>
                  <a:pt x="211044" y="126270"/>
                  <a:pt x="211044" y="88519"/>
                </a:cubicBezTo>
                <a:cubicBezTo>
                  <a:pt x="200441" y="79407"/>
                  <a:pt x="193814" y="67691"/>
                  <a:pt x="193814" y="54673"/>
                </a:cubicBezTo>
                <a:cubicBezTo>
                  <a:pt x="193814" y="40354"/>
                  <a:pt x="201766" y="26035"/>
                  <a:pt x="216345" y="15621"/>
                </a:cubicBezTo>
                <a:cubicBezTo>
                  <a:pt x="229599" y="5207"/>
                  <a:pt x="246828" y="0"/>
                  <a:pt x="266708" y="0"/>
                </a:cubicBezTo>
                <a:close/>
              </a:path>
            </a:pathLst>
          </a:custGeom>
          <a:solidFill>
            <a:srgbClr val="B4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pic>
        <p:nvPicPr>
          <p:cNvPr id="8" name="图片 7">
            <a:extLst>
              <a:ext uri="{FF2B5EF4-FFF2-40B4-BE49-F238E27FC236}">
                <a16:creationId xmlns:a16="http://schemas.microsoft.com/office/drawing/2014/main" id="{779899AF-0411-4EDC-8B5B-21C7D718C64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58873" y="5070067"/>
            <a:ext cx="333764" cy="329304"/>
          </a:xfrm>
          <a:prstGeom prst="rect">
            <a:avLst/>
          </a:prstGeom>
        </p:spPr>
      </p:pic>
      <p:grpSp>
        <p:nvGrpSpPr>
          <p:cNvPr id="9" name="组合 8">
            <a:extLst>
              <a:ext uri="{FF2B5EF4-FFF2-40B4-BE49-F238E27FC236}">
                <a16:creationId xmlns:a16="http://schemas.microsoft.com/office/drawing/2014/main" id="{D66FC511-E852-4D18-8412-69693344C9CB}"/>
              </a:ext>
            </a:extLst>
          </p:cNvPr>
          <p:cNvGrpSpPr/>
          <p:nvPr/>
        </p:nvGrpSpPr>
        <p:grpSpPr>
          <a:xfrm>
            <a:off x="3410196" y="5556896"/>
            <a:ext cx="5733804" cy="540754"/>
            <a:chOff x="4735318" y="5071952"/>
            <a:chExt cx="6760648" cy="540754"/>
          </a:xfrm>
        </p:grpSpPr>
        <p:sp>
          <p:nvSpPr>
            <p:cNvPr id="10" name="L 形 9">
              <a:extLst>
                <a:ext uri="{FF2B5EF4-FFF2-40B4-BE49-F238E27FC236}">
                  <a16:creationId xmlns:a16="http://schemas.microsoft.com/office/drawing/2014/main" id="{EC609BE8-E7EA-4519-ABA9-E20BD873E12A}"/>
                </a:ext>
              </a:extLst>
            </p:cNvPr>
            <p:cNvSpPr/>
            <p:nvPr/>
          </p:nvSpPr>
          <p:spPr>
            <a:xfrm>
              <a:off x="4735318" y="5071952"/>
              <a:ext cx="4065782" cy="467115"/>
            </a:xfrm>
            <a:prstGeom prst="corner">
              <a:avLst>
                <a:gd name="adj1" fmla="val 7476"/>
                <a:gd name="adj2" fmla="val 7583"/>
              </a:avLst>
            </a:prstGeom>
            <a:solidFill>
              <a:srgbClr val="B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CEAB5D04-B2CD-4604-9EDD-E2AEA4BF78D2}"/>
                </a:ext>
              </a:extLst>
            </p:cNvPr>
            <p:cNvSpPr/>
            <p:nvPr/>
          </p:nvSpPr>
          <p:spPr>
            <a:xfrm>
              <a:off x="8813800" y="5384800"/>
              <a:ext cx="2682166" cy="22790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a:extLst>
              <a:ext uri="{FF2B5EF4-FFF2-40B4-BE49-F238E27FC236}">
                <a16:creationId xmlns:a16="http://schemas.microsoft.com/office/drawing/2014/main" id="{3F14F6A8-7487-47DD-93F3-27BBB910AB40}"/>
              </a:ext>
            </a:extLst>
          </p:cNvPr>
          <p:cNvSpPr txBox="1"/>
          <p:nvPr/>
        </p:nvSpPr>
        <p:spPr>
          <a:xfrm>
            <a:off x="474222" y="1495581"/>
            <a:ext cx="2646878" cy="830997"/>
          </a:xfrm>
          <a:prstGeom prst="rect">
            <a:avLst/>
          </a:prstGeom>
          <a:noFill/>
        </p:spPr>
        <p:txBody>
          <a:bodyPr wrap="none" rtlCol="0">
            <a:spAutoFit/>
          </a:bodyPr>
          <a:lstStyle/>
          <a:p>
            <a:pPr algn="ctr"/>
            <a:r>
              <a:rPr lang="zh-CN" altLang="en-US" sz="4800" b="1" dirty="0">
                <a:gradFill>
                  <a:gsLst>
                    <a:gs pos="40000">
                      <a:srgbClr val="FF0000"/>
                    </a:gs>
                    <a:gs pos="0">
                      <a:srgbClr val="FF3300"/>
                    </a:gs>
                    <a:gs pos="85000">
                      <a:srgbClr val="740000"/>
                    </a:gs>
                  </a:gsLst>
                  <a:lin ang="5400000" scaled="1"/>
                </a:gradFill>
                <a:latin typeface="微软雅黑" panose="020B0503020204020204" pitchFamily="34" charset="-122"/>
                <a:ea typeface="微软雅黑" panose="020B0503020204020204" pitchFamily="34" charset="-122"/>
              </a:rPr>
              <a:t>同志们！</a:t>
            </a:r>
          </a:p>
        </p:txBody>
      </p:sp>
    </p:spTree>
    <p:extLst>
      <p:ext uri="{BB962C8B-B14F-4D97-AF65-F5344CB8AC3E}">
        <p14:creationId xmlns:p14="http://schemas.microsoft.com/office/powerpoint/2010/main" val="370509405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1031875" y="215900"/>
            <a:ext cx="7847013" cy="541338"/>
          </a:xfrm>
        </p:spPr>
        <p:txBody>
          <a:bodyPr/>
          <a:lstStyle/>
          <a:p>
            <a:r>
              <a:rPr lang="zh-CN" altLang="en-US" sz="2400" dirty="0"/>
              <a:t>关于前一段疫情防控工作</a:t>
            </a:r>
          </a:p>
        </p:txBody>
      </p:sp>
      <p:cxnSp>
        <p:nvCxnSpPr>
          <p:cNvPr id="17" name="直接箭头连接符 16">
            <a:extLst>
              <a:ext uri="{FF2B5EF4-FFF2-40B4-BE49-F238E27FC236}">
                <a16:creationId xmlns:a16="http://schemas.microsoft.com/office/drawing/2014/main" id="{C8267A03-E146-4886-AC6A-F1FFF1119C9B}"/>
              </a:ext>
            </a:extLst>
          </p:cNvPr>
          <p:cNvCxnSpPr>
            <a:cxnSpLocks/>
          </p:cNvCxnSpPr>
          <p:nvPr/>
        </p:nvCxnSpPr>
        <p:spPr>
          <a:xfrm>
            <a:off x="877512" y="2677008"/>
            <a:ext cx="0" cy="3386152"/>
          </a:xfrm>
          <a:prstGeom prst="straightConnector1">
            <a:avLst/>
          </a:prstGeom>
          <a:ln w="19050">
            <a:solidFill>
              <a:srgbClr val="FFC000"/>
            </a:solidFill>
            <a:tailEnd type="triangle"/>
          </a:ln>
        </p:spPr>
        <p:style>
          <a:lnRef idx="1">
            <a:schemeClr val="accent1"/>
          </a:lnRef>
          <a:fillRef idx="0">
            <a:schemeClr val="accent1"/>
          </a:fillRef>
          <a:effectRef idx="0">
            <a:schemeClr val="accent1"/>
          </a:effectRef>
          <a:fontRef idx="minor">
            <a:schemeClr val="tx1"/>
          </a:fontRef>
        </p:style>
      </p:cxnSp>
      <p:grpSp>
        <p:nvGrpSpPr>
          <p:cNvPr id="18" name="组合 17">
            <a:extLst>
              <a:ext uri="{FF2B5EF4-FFF2-40B4-BE49-F238E27FC236}">
                <a16:creationId xmlns:a16="http://schemas.microsoft.com/office/drawing/2014/main" id="{78B7A16C-83A3-40B5-8B51-528D4E4A3561}"/>
              </a:ext>
            </a:extLst>
          </p:cNvPr>
          <p:cNvGrpSpPr/>
          <p:nvPr/>
        </p:nvGrpSpPr>
        <p:grpSpPr>
          <a:xfrm>
            <a:off x="439394" y="1307532"/>
            <a:ext cx="8265212" cy="639855"/>
            <a:chOff x="1147021" y="1861736"/>
            <a:chExt cx="10734262" cy="830997"/>
          </a:xfrm>
        </p:grpSpPr>
        <p:grpSp>
          <p:nvGrpSpPr>
            <p:cNvPr id="19" name="Group 4">
              <a:extLst>
                <a:ext uri="{FF2B5EF4-FFF2-40B4-BE49-F238E27FC236}">
                  <a16:creationId xmlns:a16="http://schemas.microsoft.com/office/drawing/2014/main" id="{E086D07D-2769-4617-A7C9-F99C5AAD5FBD}"/>
                </a:ext>
              </a:extLst>
            </p:cNvPr>
            <p:cNvGrpSpPr>
              <a:grpSpLocks noChangeAspect="1"/>
            </p:cNvGrpSpPr>
            <p:nvPr/>
          </p:nvGrpSpPr>
          <p:grpSpPr bwMode="auto">
            <a:xfrm>
              <a:off x="1147021" y="2131471"/>
              <a:ext cx="903606" cy="461665"/>
              <a:chOff x="3222" y="2183"/>
              <a:chExt cx="1237" cy="632"/>
            </a:xfrm>
            <a:solidFill>
              <a:srgbClr val="C00000"/>
            </a:solidFill>
          </p:grpSpPr>
          <p:sp>
            <p:nvSpPr>
              <p:cNvPr id="21" name="Freeform 5">
                <a:extLst>
                  <a:ext uri="{FF2B5EF4-FFF2-40B4-BE49-F238E27FC236}">
                    <a16:creationId xmlns:a16="http://schemas.microsoft.com/office/drawing/2014/main" id="{0E653BFB-C5E2-4789-8533-26670C997F35}"/>
                  </a:ext>
                </a:extLst>
              </p:cNvPr>
              <p:cNvSpPr/>
              <p:nvPr/>
            </p:nvSpPr>
            <p:spPr bwMode="auto">
              <a:xfrm>
                <a:off x="3608" y="2183"/>
                <a:ext cx="851" cy="632"/>
              </a:xfrm>
              <a:custGeom>
                <a:avLst/>
                <a:gdLst>
                  <a:gd name="T0" fmla="*/ 366 w 626"/>
                  <a:gd name="T1" fmla="*/ 413 h 465"/>
                  <a:gd name="T2" fmla="*/ 313 w 626"/>
                  <a:gd name="T3" fmla="*/ 362 h 465"/>
                  <a:gd name="T4" fmla="*/ 338 w 626"/>
                  <a:gd name="T5" fmla="*/ 362 h 465"/>
                  <a:gd name="T6" fmla="*/ 392 w 626"/>
                  <a:gd name="T7" fmla="*/ 310 h 465"/>
                  <a:gd name="T8" fmla="*/ 338 w 626"/>
                  <a:gd name="T9" fmla="*/ 258 h 465"/>
                  <a:gd name="T10" fmla="*/ 414 w 626"/>
                  <a:gd name="T11" fmla="*/ 207 h 465"/>
                  <a:gd name="T12" fmla="*/ 361 w 626"/>
                  <a:gd name="T13" fmla="*/ 155 h 465"/>
                  <a:gd name="T14" fmla="*/ 573 w 626"/>
                  <a:gd name="T15" fmla="*/ 155 h 465"/>
                  <a:gd name="T16" fmla="*/ 626 w 626"/>
                  <a:gd name="T17" fmla="*/ 103 h 465"/>
                  <a:gd name="T18" fmla="*/ 573 w 626"/>
                  <a:gd name="T19" fmla="*/ 52 h 465"/>
                  <a:gd name="T20" fmla="*/ 260 w 626"/>
                  <a:gd name="T21" fmla="*/ 52 h 465"/>
                  <a:gd name="T22" fmla="*/ 207 w 626"/>
                  <a:gd name="T23" fmla="*/ 0 h 465"/>
                  <a:gd name="T24" fmla="*/ 102 w 626"/>
                  <a:gd name="T25" fmla="*/ 0 h 465"/>
                  <a:gd name="T26" fmla="*/ 48 w 626"/>
                  <a:gd name="T27" fmla="*/ 52 h 465"/>
                  <a:gd name="T28" fmla="*/ 49 w 626"/>
                  <a:gd name="T29" fmla="*/ 54 h 465"/>
                  <a:gd name="T30" fmla="*/ 0 w 626"/>
                  <a:gd name="T31" fmla="*/ 113 h 465"/>
                  <a:gd name="T32" fmla="*/ 0 w 626"/>
                  <a:gd name="T33" fmla="*/ 403 h 465"/>
                  <a:gd name="T34" fmla="*/ 65 w 626"/>
                  <a:gd name="T35" fmla="*/ 465 h 465"/>
                  <a:gd name="T36" fmla="*/ 208 w 626"/>
                  <a:gd name="T37" fmla="*/ 465 h 465"/>
                  <a:gd name="T38" fmla="*/ 244 w 626"/>
                  <a:gd name="T39" fmla="*/ 465 h 465"/>
                  <a:gd name="T40" fmla="*/ 313 w 626"/>
                  <a:gd name="T41" fmla="*/ 465 h 465"/>
                  <a:gd name="T42" fmla="*/ 366 w 626"/>
                  <a:gd name="T43" fmla="*/ 41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26" h="465">
                    <a:moveTo>
                      <a:pt x="366" y="413"/>
                    </a:moveTo>
                    <a:cubicBezTo>
                      <a:pt x="366" y="385"/>
                      <a:pt x="342" y="362"/>
                      <a:pt x="313" y="362"/>
                    </a:cubicBezTo>
                    <a:cubicBezTo>
                      <a:pt x="338" y="362"/>
                      <a:pt x="338" y="362"/>
                      <a:pt x="338" y="362"/>
                    </a:cubicBezTo>
                    <a:cubicBezTo>
                      <a:pt x="368" y="362"/>
                      <a:pt x="392" y="338"/>
                      <a:pt x="392" y="310"/>
                    </a:cubicBezTo>
                    <a:cubicBezTo>
                      <a:pt x="392" y="281"/>
                      <a:pt x="368" y="258"/>
                      <a:pt x="338" y="258"/>
                    </a:cubicBezTo>
                    <a:cubicBezTo>
                      <a:pt x="368" y="258"/>
                      <a:pt x="416" y="258"/>
                      <a:pt x="414" y="207"/>
                    </a:cubicBezTo>
                    <a:cubicBezTo>
                      <a:pt x="413" y="178"/>
                      <a:pt x="390" y="155"/>
                      <a:pt x="361" y="155"/>
                    </a:cubicBezTo>
                    <a:cubicBezTo>
                      <a:pt x="573" y="155"/>
                      <a:pt x="573" y="155"/>
                      <a:pt x="573" y="155"/>
                    </a:cubicBezTo>
                    <a:cubicBezTo>
                      <a:pt x="602" y="155"/>
                      <a:pt x="626" y="132"/>
                      <a:pt x="626" y="103"/>
                    </a:cubicBezTo>
                    <a:cubicBezTo>
                      <a:pt x="626" y="75"/>
                      <a:pt x="602" y="52"/>
                      <a:pt x="573" y="52"/>
                    </a:cubicBezTo>
                    <a:cubicBezTo>
                      <a:pt x="260" y="52"/>
                      <a:pt x="260" y="52"/>
                      <a:pt x="260" y="52"/>
                    </a:cubicBezTo>
                    <a:cubicBezTo>
                      <a:pt x="260" y="23"/>
                      <a:pt x="236" y="0"/>
                      <a:pt x="207" y="0"/>
                    </a:cubicBezTo>
                    <a:cubicBezTo>
                      <a:pt x="102" y="0"/>
                      <a:pt x="102" y="0"/>
                      <a:pt x="102" y="0"/>
                    </a:cubicBezTo>
                    <a:cubicBezTo>
                      <a:pt x="72" y="0"/>
                      <a:pt x="48" y="23"/>
                      <a:pt x="48" y="52"/>
                    </a:cubicBezTo>
                    <a:cubicBezTo>
                      <a:pt x="48" y="52"/>
                      <a:pt x="48" y="53"/>
                      <a:pt x="49" y="54"/>
                    </a:cubicBezTo>
                    <a:cubicBezTo>
                      <a:pt x="21" y="60"/>
                      <a:pt x="0" y="85"/>
                      <a:pt x="0" y="113"/>
                    </a:cubicBezTo>
                    <a:cubicBezTo>
                      <a:pt x="0" y="403"/>
                      <a:pt x="0" y="403"/>
                      <a:pt x="0" y="403"/>
                    </a:cubicBezTo>
                    <a:cubicBezTo>
                      <a:pt x="0" y="437"/>
                      <a:pt x="29" y="465"/>
                      <a:pt x="65" y="465"/>
                    </a:cubicBezTo>
                    <a:cubicBezTo>
                      <a:pt x="208" y="465"/>
                      <a:pt x="208" y="465"/>
                      <a:pt x="208" y="465"/>
                    </a:cubicBezTo>
                    <a:cubicBezTo>
                      <a:pt x="244" y="465"/>
                      <a:pt x="244" y="465"/>
                      <a:pt x="244" y="465"/>
                    </a:cubicBezTo>
                    <a:cubicBezTo>
                      <a:pt x="313" y="465"/>
                      <a:pt x="313" y="465"/>
                      <a:pt x="313" y="465"/>
                    </a:cubicBezTo>
                    <a:cubicBezTo>
                      <a:pt x="342" y="465"/>
                      <a:pt x="366" y="442"/>
                      <a:pt x="366" y="4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22" name="Rectangle 6">
                <a:extLst>
                  <a:ext uri="{FF2B5EF4-FFF2-40B4-BE49-F238E27FC236}">
                    <a16:creationId xmlns:a16="http://schemas.microsoft.com/office/drawing/2014/main" id="{38A8B0F2-0FF6-4CF1-A81C-99E98D2C088D}"/>
                  </a:ext>
                </a:extLst>
              </p:cNvPr>
              <p:cNvSpPr>
                <a:spLocks noChangeArrowheads="1"/>
              </p:cNvSpPr>
              <p:nvPr/>
            </p:nvSpPr>
            <p:spPr bwMode="auto">
              <a:xfrm>
                <a:off x="3222" y="2269"/>
                <a:ext cx="319" cy="5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sp>
          <p:nvSpPr>
            <p:cNvPr id="20" name="矩形 19">
              <a:extLst>
                <a:ext uri="{FF2B5EF4-FFF2-40B4-BE49-F238E27FC236}">
                  <a16:creationId xmlns:a16="http://schemas.microsoft.com/office/drawing/2014/main" id="{15FEC1D3-AF7A-460F-B117-E65314A052C8}"/>
                </a:ext>
              </a:extLst>
            </p:cNvPr>
            <p:cNvSpPr/>
            <p:nvPr/>
          </p:nvSpPr>
          <p:spPr>
            <a:xfrm>
              <a:off x="2099569" y="1861736"/>
              <a:ext cx="9781714" cy="830997"/>
            </a:xfrm>
            <a:prstGeom prst="rect">
              <a:avLst/>
            </a:prstGeom>
          </p:spPr>
          <p:txBody>
            <a:bodyPr wrap="square">
              <a:spAutoFit/>
            </a:bodyPr>
            <a:lstStyle/>
            <a:p>
              <a:pPr lvl="0">
                <a:defRPr/>
              </a:pPr>
              <a:r>
                <a:rPr lang="zh-CN" altLang="en-US" sz="2400" b="1" dirty="0">
                  <a:solidFill>
                    <a:srgbClr val="C00000"/>
                  </a:solidFill>
                  <a:latin typeface="微软雅黑" panose="020B0503020204020204" pitchFamily="34" charset="-122"/>
                  <a:ea typeface="微软雅黑" panose="020B0503020204020204" pitchFamily="34" charset="-122"/>
                  <a:cs typeface="Gisha" panose="020B0502040204020203" pitchFamily="34" charset="-79"/>
                </a:rPr>
                <a:t>新冠肺炎疫情发生后，党中央高度重视，迅速作出部署，全面加强对疫情防控的集中统一领导</a:t>
              </a:r>
            </a:p>
          </p:txBody>
        </p:sp>
      </p:grpSp>
      <p:sp>
        <p:nvSpPr>
          <p:cNvPr id="23" name="矩形: 圆角 26">
            <a:extLst>
              <a:ext uri="{FF2B5EF4-FFF2-40B4-BE49-F238E27FC236}">
                <a16:creationId xmlns:a16="http://schemas.microsoft.com/office/drawing/2014/main" id="{36DA21C1-FA3C-437F-B09B-D4A84FDF2460}"/>
              </a:ext>
            </a:extLst>
          </p:cNvPr>
          <p:cNvSpPr/>
          <p:nvPr/>
        </p:nvSpPr>
        <p:spPr>
          <a:xfrm>
            <a:off x="225118" y="2563247"/>
            <a:ext cx="1322453" cy="424831"/>
          </a:xfrm>
          <a:prstGeom prst="roundRect">
            <a:avLst>
              <a:gd name="adj" fmla="val 7002"/>
            </a:avLst>
          </a:prstGeom>
          <a:gradFill>
            <a:gsLst>
              <a:gs pos="0">
                <a:srgbClr val="C00000"/>
              </a:gs>
              <a:gs pos="100000">
                <a:srgbClr val="FF0000"/>
              </a:gs>
            </a:gsLst>
            <a:lin ang="0" scaled="0"/>
          </a:gradFill>
          <a:ln w="12700" cap="flat" cmpd="sng" algn="ctr">
            <a:noFill/>
            <a:prstDash val="solid"/>
          </a:ln>
          <a:effectLst/>
        </p:spPr>
        <p:txBody>
          <a:bodyPr rtlCol="0" anchor="ctr"/>
          <a:lstStyle/>
          <a:p>
            <a:pPr lvl="0" algn="ctr" defTabSz="1219200">
              <a:defRPr/>
            </a:pPr>
            <a:r>
              <a:rPr lang="en-US" altLang="zh-CN" sz="2000" b="1" kern="0" dirty="0">
                <a:solidFill>
                  <a:srgbClr val="FFF8E6"/>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b="1" kern="0" dirty="0">
                <a:solidFill>
                  <a:srgbClr val="FFF8E6"/>
                </a:solidFill>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sz="2000" b="1" kern="0" dirty="0">
                <a:solidFill>
                  <a:srgbClr val="FFF8E6"/>
                </a:solidFill>
                <a:latin typeface="微软雅黑" panose="020B0503020204020204" pitchFamily="34" charset="-122"/>
                <a:ea typeface="微软雅黑" panose="020B0503020204020204" pitchFamily="34" charset="-122"/>
                <a:cs typeface="微软雅黑" panose="020B0503020204020204" pitchFamily="34" charset="-122"/>
              </a:rPr>
              <a:t>7</a:t>
            </a:r>
            <a:r>
              <a:rPr lang="zh-CN" altLang="en-US" sz="2000" b="1" kern="0" dirty="0">
                <a:solidFill>
                  <a:srgbClr val="FFF8E6"/>
                </a:solidFill>
                <a:latin typeface="微软雅黑" panose="020B0503020204020204" pitchFamily="34" charset="-122"/>
                <a:ea typeface="微软雅黑" panose="020B0503020204020204" pitchFamily="34" charset="-122"/>
                <a:cs typeface="微软雅黑" panose="020B0503020204020204" pitchFamily="34" charset="-122"/>
              </a:rPr>
              <a:t>日</a:t>
            </a:r>
            <a:endParaRPr kumimoji="0" lang="zh-CN" altLang="en-US" sz="2000" b="1" i="0" u="none" strike="noStrike" kern="0" cap="none" spc="0" normalizeH="0" baseline="0" noProof="0" dirty="0">
              <a:ln>
                <a:noFill/>
              </a:ln>
              <a:solidFill>
                <a:srgbClr val="FFF8E6"/>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4" name="矩形 23">
            <a:extLst>
              <a:ext uri="{FF2B5EF4-FFF2-40B4-BE49-F238E27FC236}">
                <a16:creationId xmlns:a16="http://schemas.microsoft.com/office/drawing/2014/main" id="{A66C02C7-5800-41AB-9C03-2B745553E2A6}"/>
              </a:ext>
            </a:extLst>
          </p:cNvPr>
          <p:cNvSpPr/>
          <p:nvPr/>
        </p:nvSpPr>
        <p:spPr>
          <a:xfrm>
            <a:off x="2175796" y="2490094"/>
            <a:ext cx="6928210" cy="777457"/>
          </a:xfrm>
          <a:prstGeom prst="rect">
            <a:avLst/>
          </a:prstGeom>
        </p:spPr>
        <p:txBody>
          <a:bodyPr wrap="square">
            <a:spAutoFit/>
          </a:bodyPr>
          <a:lstStyle/>
          <a:p>
            <a:pPr defTabSz="1219200">
              <a:lnSpc>
                <a:spcPct val="130000"/>
              </a:lnSpc>
            </a:pPr>
            <a:r>
              <a:rPr lang="zh-CN" altLang="en-US" dirty="0">
                <a:latin typeface="微软雅黑" panose="020B0503020204020204" pitchFamily="34" charset="-122"/>
                <a:ea typeface="微软雅黑" panose="020B0503020204020204" pitchFamily="34" charset="-122"/>
              </a:rPr>
              <a:t>主持召开</a:t>
            </a:r>
            <a:r>
              <a:rPr lang="zh-CN" altLang="en-US" b="1" dirty="0">
                <a:solidFill>
                  <a:srgbClr val="C00000"/>
                </a:solidFill>
                <a:latin typeface="微软雅黑" panose="020B0503020204020204" pitchFamily="34" charset="-122"/>
                <a:ea typeface="微软雅黑" panose="020B0503020204020204" pitchFamily="34" charset="-122"/>
              </a:rPr>
              <a:t>中央政治局常委会会议</a:t>
            </a:r>
            <a:r>
              <a:rPr lang="zh-CN" altLang="en-US" dirty="0">
                <a:latin typeface="微软雅黑" panose="020B0503020204020204" pitchFamily="34" charset="-122"/>
                <a:ea typeface="微软雅黑" panose="020B0503020204020204" pitchFamily="34" charset="-122"/>
              </a:rPr>
              <a:t>时，就对做好疫情防控工作提出了要求。</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25" name="箭头: V 形 30">
            <a:extLst>
              <a:ext uri="{FF2B5EF4-FFF2-40B4-BE49-F238E27FC236}">
                <a16:creationId xmlns:a16="http://schemas.microsoft.com/office/drawing/2014/main" id="{7785E837-CBF0-4372-BCDE-E36A583390E8}"/>
              </a:ext>
            </a:extLst>
          </p:cNvPr>
          <p:cNvSpPr/>
          <p:nvPr/>
        </p:nvSpPr>
        <p:spPr>
          <a:xfrm flipV="1">
            <a:off x="1791923" y="2651960"/>
            <a:ext cx="128750" cy="211282"/>
          </a:xfrm>
          <a:prstGeom prst="chevron">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26" name="矩形: 圆角 26">
            <a:extLst>
              <a:ext uri="{FF2B5EF4-FFF2-40B4-BE49-F238E27FC236}">
                <a16:creationId xmlns:a16="http://schemas.microsoft.com/office/drawing/2014/main" id="{A72531E6-ECA6-41F9-B271-C67D77545E30}"/>
              </a:ext>
            </a:extLst>
          </p:cNvPr>
          <p:cNvSpPr/>
          <p:nvPr/>
        </p:nvSpPr>
        <p:spPr>
          <a:xfrm>
            <a:off x="225118" y="3488723"/>
            <a:ext cx="1329957" cy="467239"/>
          </a:xfrm>
          <a:prstGeom prst="roundRect">
            <a:avLst>
              <a:gd name="adj" fmla="val 7002"/>
            </a:avLst>
          </a:prstGeom>
          <a:gradFill>
            <a:gsLst>
              <a:gs pos="0">
                <a:srgbClr val="C00000"/>
              </a:gs>
              <a:gs pos="100000">
                <a:srgbClr val="FF0000"/>
              </a:gs>
            </a:gsLst>
            <a:lin ang="0" scaled="0"/>
          </a:gradFill>
          <a:ln w="12700" cap="flat" cmpd="sng" algn="ctr">
            <a:noFill/>
            <a:prstDash val="solid"/>
          </a:ln>
          <a:effectLst/>
        </p:spPr>
        <p:txBody>
          <a:bodyPr rtlCol="0" anchor="ctr"/>
          <a:lstStyle/>
          <a:p>
            <a:pPr lvl="0" algn="ctr" defTabSz="1219200">
              <a:defRPr/>
            </a:pPr>
            <a:r>
              <a:rPr lang="en-US" altLang="zh-CN" sz="2000" b="1" kern="0" dirty="0">
                <a:solidFill>
                  <a:srgbClr val="FFF8E6"/>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b="1" kern="0" dirty="0">
                <a:solidFill>
                  <a:srgbClr val="FFF8E6"/>
                </a:solidFill>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sz="2000" b="1" kern="0" dirty="0">
                <a:solidFill>
                  <a:srgbClr val="FFF8E6"/>
                </a:solidFill>
                <a:latin typeface="微软雅黑" panose="020B0503020204020204" pitchFamily="34" charset="-122"/>
                <a:ea typeface="微软雅黑" panose="020B0503020204020204" pitchFamily="34" charset="-122"/>
                <a:cs typeface="微软雅黑" panose="020B0503020204020204" pitchFamily="34" charset="-122"/>
              </a:rPr>
              <a:t>20</a:t>
            </a:r>
            <a:r>
              <a:rPr lang="zh-CN" altLang="en-US" sz="2000" b="1" kern="0" dirty="0">
                <a:solidFill>
                  <a:srgbClr val="FFF8E6"/>
                </a:solidFill>
                <a:latin typeface="微软雅黑" panose="020B0503020204020204" pitchFamily="34" charset="-122"/>
                <a:ea typeface="微软雅黑" panose="020B0503020204020204" pitchFamily="34" charset="-122"/>
                <a:cs typeface="微软雅黑" panose="020B0503020204020204" pitchFamily="34" charset="-122"/>
              </a:rPr>
              <a:t>日</a:t>
            </a:r>
            <a:endParaRPr kumimoji="0" lang="zh-CN" altLang="en-US" sz="2000" b="1" i="0" u="none" strike="noStrike" kern="0" cap="none" spc="0" normalizeH="0" baseline="0" noProof="0" dirty="0">
              <a:ln>
                <a:noFill/>
              </a:ln>
              <a:solidFill>
                <a:srgbClr val="FFF8E6"/>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7" name="矩形 26">
            <a:extLst>
              <a:ext uri="{FF2B5EF4-FFF2-40B4-BE49-F238E27FC236}">
                <a16:creationId xmlns:a16="http://schemas.microsoft.com/office/drawing/2014/main" id="{B13BA63C-5140-4470-85C7-8D2BA9F5167C}"/>
              </a:ext>
            </a:extLst>
          </p:cNvPr>
          <p:cNvSpPr/>
          <p:nvPr/>
        </p:nvSpPr>
        <p:spPr>
          <a:xfrm>
            <a:off x="2157508" y="3371237"/>
            <a:ext cx="6928210" cy="985206"/>
          </a:xfrm>
          <a:prstGeom prst="rect">
            <a:avLst/>
          </a:prstGeom>
        </p:spPr>
        <p:txBody>
          <a:bodyPr wrap="square">
            <a:spAutoFit/>
          </a:bodyPr>
          <a:lstStyle/>
          <a:p>
            <a:pPr defTabSz="1219200">
              <a:lnSpc>
                <a:spcPct val="110000"/>
              </a:lnSpc>
            </a:pPr>
            <a:r>
              <a:rPr lang="zh-CN" altLang="en-US" dirty="0">
                <a:latin typeface="微软雅黑" panose="020B0503020204020204" pitchFamily="34" charset="-122"/>
                <a:ea typeface="微软雅黑" panose="020B0503020204020204" pitchFamily="34" charset="-122"/>
              </a:rPr>
              <a:t>专门就疫情防控工作作出指示，要求各级党委和政府及有关部门把人民群众生命安全和身体健康放在第一位，采取切实有效措施，坚决遏制疫情蔓延势头。</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28" name="箭头: V 形 30">
            <a:extLst>
              <a:ext uri="{FF2B5EF4-FFF2-40B4-BE49-F238E27FC236}">
                <a16:creationId xmlns:a16="http://schemas.microsoft.com/office/drawing/2014/main" id="{A1F5F12C-6E2A-4B8C-A263-D2A4A9ED6B49}"/>
              </a:ext>
            </a:extLst>
          </p:cNvPr>
          <p:cNvSpPr/>
          <p:nvPr/>
        </p:nvSpPr>
        <p:spPr>
          <a:xfrm flipV="1">
            <a:off x="1791923" y="3577437"/>
            <a:ext cx="128750" cy="211282"/>
          </a:xfrm>
          <a:prstGeom prst="chevron">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29" name="矩形: 圆角 26">
            <a:extLst>
              <a:ext uri="{FF2B5EF4-FFF2-40B4-BE49-F238E27FC236}">
                <a16:creationId xmlns:a16="http://schemas.microsoft.com/office/drawing/2014/main" id="{399C7050-C57F-4E85-B46F-F92DB9545FB3}"/>
              </a:ext>
            </a:extLst>
          </p:cNvPr>
          <p:cNvSpPr/>
          <p:nvPr/>
        </p:nvSpPr>
        <p:spPr>
          <a:xfrm>
            <a:off x="243406" y="4490015"/>
            <a:ext cx="1304163" cy="467239"/>
          </a:xfrm>
          <a:prstGeom prst="roundRect">
            <a:avLst>
              <a:gd name="adj" fmla="val 7002"/>
            </a:avLst>
          </a:prstGeom>
          <a:gradFill>
            <a:gsLst>
              <a:gs pos="0">
                <a:srgbClr val="C00000"/>
              </a:gs>
              <a:gs pos="100000">
                <a:srgbClr val="FF0000"/>
              </a:gs>
            </a:gsLst>
            <a:lin ang="0" scaled="0"/>
          </a:gradFill>
          <a:ln w="12700" cap="flat" cmpd="sng" algn="ctr">
            <a:noFill/>
            <a:prstDash val="solid"/>
          </a:ln>
          <a:effectLst/>
        </p:spPr>
        <p:txBody>
          <a:bodyPr rtlCol="0" anchor="ctr"/>
          <a:lstStyle/>
          <a:p>
            <a:pPr lvl="0" algn="ctr" defTabSz="1219200">
              <a:defRPr/>
            </a:pPr>
            <a:r>
              <a:rPr lang="zh-CN" altLang="en-US" sz="2000" b="1" kern="0" dirty="0">
                <a:solidFill>
                  <a:srgbClr val="FFF8E6"/>
                </a:solidFill>
                <a:latin typeface="微软雅黑" panose="020B0503020204020204" pitchFamily="34" charset="-122"/>
                <a:ea typeface="微软雅黑" panose="020B0503020204020204" pitchFamily="34" charset="-122"/>
              </a:rPr>
              <a:t>大年初一</a:t>
            </a:r>
            <a:endParaRPr kumimoji="0" lang="zh-CN" altLang="en-US" sz="2000" b="1" i="0" u="none" strike="noStrike" kern="0" cap="none" spc="0" normalizeH="0" baseline="0" noProof="0" dirty="0">
              <a:ln>
                <a:noFill/>
              </a:ln>
              <a:solidFill>
                <a:srgbClr val="FFF8E6"/>
              </a:solidFill>
              <a:effectLst/>
              <a:uLnTx/>
              <a:uFillTx/>
              <a:latin typeface="微软雅黑" panose="020B0503020204020204" pitchFamily="34" charset="-122"/>
              <a:ea typeface="微软雅黑" panose="020B0503020204020204" pitchFamily="34" charset="-122"/>
            </a:endParaRPr>
          </a:p>
        </p:txBody>
      </p:sp>
      <p:sp>
        <p:nvSpPr>
          <p:cNvPr id="30" name="矩形 29">
            <a:extLst>
              <a:ext uri="{FF2B5EF4-FFF2-40B4-BE49-F238E27FC236}">
                <a16:creationId xmlns:a16="http://schemas.microsoft.com/office/drawing/2014/main" id="{6A9CA774-E473-404C-A174-3A70ED2E83C9}"/>
              </a:ext>
            </a:extLst>
          </p:cNvPr>
          <p:cNvSpPr/>
          <p:nvPr/>
        </p:nvSpPr>
        <p:spPr>
          <a:xfrm>
            <a:off x="2175796" y="4409105"/>
            <a:ext cx="6928210" cy="935577"/>
          </a:xfrm>
          <a:prstGeom prst="rect">
            <a:avLst/>
          </a:prstGeom>
        </p:spPr>
        <p:txBody>
          <a:bodyPr wrap="square">
            <a:spAutoFit/>
          </a:bodyPr>
          <a:lstStyle/>
          <a:p>
            <a:pPr defTabSz="1219200">
              <a:lnSpc>
                <a:spcPct val="110000"/>
              </a:lnSpc>
            </a:pPr>
            <a:r>
              <a:rPr lang="zh-CN" altLang="en-US" sz="1700" dirty="0">
                <a:latin typeface="微软雅黑" panose="020B0503020204020204" pitchFamily="34" charset="-122"/>
                <a:ea typeface="微软雅黑" panose="020B0503020204020204" pitchFamily="34" charset="-122"/>
              </a:rPr>
              <a:t>主持召开中央政治局常委会会议，对疫情防控工作进行再研究、再部署、再动员，决定成立中央应对疫情工作领导小组，派出中央指导组，要求国务院联防联控机制充分发挥协调作用。</a:t>
            </a:r>
            <a:endParaRPr lang="zh-CN" altLang="en-US" sz="1700" b="1" dirty="0">
              <a:solidFill>
                <a:srgbClr val="C00000"/>
              </a:solidFill>
              <a:latin typeface="微软雅黑" panose="020B0503020204020204" pitchFamily="34" charset="-122"/>
              <a:ea typeface="微软雅黑" panose="020B0503020204020204" pitchFamily="34" charset="-122"/>
            </a:endParaRPr>
          </a:p>
        </p:txBody>
      </p:sp>
      <p:sp>
        <p:nvSpPr>
          <p:cNvPr id="31" name="箭头: V 形 30">
            <a:extLst>
              <a:ext uri="{FF2B5EF4-FFF2-40B4-BE49-F238E27FC236}">
                <a16:creationId xmlns:a16="http://schemas.microsoft.com/office/drawing/2014/main" id="{DC791E29-2D8B-4507-A722-28351BF27877}"/>
              </a:ext>
            </a:extLst>
          </p:cNvPr>
          <p:cNvSpPr/>
          <p:nvPr/>
        </p:nvSpPr>
        <p:spPr>
          <a:xfrm flipV="1">
            <a:off x="1810211" y="4578729"/>
            <a:ext cx="128750" cy="211282"/>
          </a:xfrm>
          <a:prstGeom prst="chevron">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32" name="矩形: 圆角 26">
            <a:extLst>
              <a:ext uri="{FF2B5EF4-FFF2-40B4-BE49-F238E27FC236}">
                <a16:creationId xmlns:a16="http://schemas.microsoft.com/office/drawing/2014/main" id="{D0C40234-F8E9-4887-BDF3-E131B0F4403C}"/>
              </a:ext>
            </a:extLst>
          </p:cNvPr>
          <p:cNvSpPr/>
          <p:nvPr/>
        </p:nvSpPr>
        <p:spPr>
          <a:xfrm>
            <a:off x="243406" y="5450544"/>
            <a:ext cx="1304163" cy="467239"/>
          </a:xfrm>
          <a:prstGeom prst="roundRect">
            <a:avLst>
              <a:gd name="adj" fmla="val 7002"/>
            </a:avLst>
          </a:prstGeom>
          <a:gradFill>
            <a:gsLst>
              <a:gs pos="0">
                <a:srgbClr val="C00000"/>
              </a:gs>
              <a:gs pos="100000">
                <a:srgbClr val="FF0000"/>
              </a:gs>
            </a:gsLst>
            <a:lin ang="0" scaled="0"/>
          </a:gradFill>
          <a:ln w="12700" cap="flat" cmpd="sng" algn="ctr">
            <a:noFill/>
            <a:prstDash val="solid"/>
          </a:ln>
          <a:effectLst/>
        </p:spPr>
        <p:txBody>
          <a:bodyPr rtlCol="0" anchor="ctr"/>
          <a:lstStyle/>
          <a:p>
            <a:pPr lvl="0" algn="ctr" defTabSz="1219200">
              <a:defRPr/>
            </a:pPr>
            <a:r>
              <a:rPr lang="zh-CN" altLang="en-US" sz="2000" b="1" kern="0" dirty="0">
                <a:solidFill>
                  <a:srgbClr val="FFF8E6"/>
                </a:solidFill>
                <a:latin typeface="微软雅黑" panose="020B0503020204020204" pitchFamily="34" charset="-122"/>
                <a:ea typeface="微软雅黑" panose="020B0503020204020204" pitchFamily="34" charset="-122"/>
              </a:rPr>
              <a:t>之后</a:t>
            </a:r>
            <a:endParaRPr kumimoji="0" lang="zh-CN" altLang="en-US" sz="2000" b="1" i="0" u="none" strike="noStrike" kern="0" cap="none" spc="0" normalizeH="0" baseline="0" noProof="0" dirty="0">
              <a:ln>
                <a:noFill/>
              </a:ln>
              <a:solidFill>
                <a:srgbClr val="FFF8E6"/>
              </a:solidFill>
              <a:effectLst/>
              <a:uLnTx/>
              <a:uFillTx/>
              <a:latin typeface="微软雅黑" panose="020B0503020204020204" pitchFamily="34" charset="-122"/>
              <a:ea typeface="微软雅黑" panose="020B0503020204020204" pitchFamily="34" charset="-122"/>
            </a:endParaRPr>
          </a:p>
        </p:txBody>
      </p:sp>
      <p:sp>
        <p:nvSpPr>
          <p:cNvPr id="33" name="矩形 32">
            <a:extLst>
              <a:ext uri="{FF2B5EF4-FFF2-40B4-BE49-F238E27FC236}">
                <a16:creationId xmlns:a16="http://schemas.microsoft.com/office/drawing/2014/main" id="{489F3B61-02F9-4DB7-8F1E-B49E2A40B0B4}"/>
              </a:ext>
            </a:extLst>
          </p:cNvPr>
          <p:cNvSpPr/>
          <p:nvPr/>
        </p:nvSpPr>
        <p:spPr>
          <a:xfrm>
            <a:off x="2175796" y="5369634"/>
            <a:ext cx="6928210" cy="647806"/>
          </a:xfrm>
          <a:prstGeom prst="rect">
            <a:avLst/>
          </a:prstGeom>
        </p:spPr>
        <p:txBody>
          <a:bodyPr wrap="square">
            <a:spAutoFit/>
          </a:bodyPr>
          <a:lstStyle/>
          <a:p>
            <a:pPr defTabSz="1219200">
              <a:lnSpc>
                <a:spcPct val="110000"/>
              </a:lnSpc>
            </a:pPr>
            <a:r>
              <a:rPr lang="zh-CN" altLang="en-US" sz="1700" dirty="0">
                <a:latin typeface="微软雅黑" panose="020B0503020204020204" pitchFamily="34" charset="-122"/>
                <a:ea typeface="微软雅黑" panose="020B0503020204020204" pitchFamily="34" charset="-122"/>
                <a:cs typeface="微软雅黑" panose="020B0503020204020204" pitchFamily="34" charset="-122"/>
              </a:rPr>
              <a:t>先后主持召开</a:t>
            </a:r>
            <a:r>
              <a:rPr lang="en-US" altLang="zh-CN" sz="17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7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次</a:t>
            </a:r>
            <a:r>
              <a:rPr lang="zh-CN" altLang="en-US" sz="1700" dirty="0">
                <a:latin typeface="微软雅黑" panose="020B0503020204020204" pitchFamily="34" charset="-122"/>
                <a:ea typeface="微软雅黑" panose="020B0503020204020204" pitchFamily="34" charset="-122"/>
                <a:cs typeface="微软雅黑" panose="020B0503020204020204" pitchFamily="34" charset="-122"/>
              </a:rPr>
              <a:t>中央政治局常委会会议、</a:t>
            </a:r>
            <a:r>
              <a:rPr lang="en-US" altLang="zh-CN" sz="17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7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次</a:t>
            </a:r>
            <a:r>
              <a:rPr lang="zh-CN" altLang="en-US" sz="1700" dirty="0">
                <a:latin typeface="微软雅黑" panose="020B0503020204020204" pitchFamily="34" charset="-122"/>
                <a:ea typeface="微软雅黑" panose="020B0503020204020204" pitchFamily="34" charset="-122"/>
                <a:cs typeface="微软雅黑" panose="020B0503020204020204" pitchFamily="34" charset="-122"/>
              </a:rPr>
              <a:t>中央政治局会议，专题研究疫情防控工作和复工复产工作。</a:t>
            </a:r>
            <a:endParaRPr lang="zh-CN" altLang="en-US" sz="17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4" name="箭头: V 形 30">
            <a:extLst>
              <a:ext uri="{FF2B5EF4-FFF2-40B4-BE49-F238E27FC236}">
                <a16:creationId xmlns:a16="http://schemas.microsoft.com/office/drawing/2014/main" id="{B5955A33-5148-4AAE-8AB9-BE76E4A2FA57}"/>
              </a:ext>
            </a:extLst>
          </p:cNvPr>
          <p:cNvSpPr/>
          <p:nvPr/>
        </p:nvSpPr>
        <p:spPr>
          <a:xfrm flipV="1">
            <a:off x="1810211" y="5539258"/>
            <a:ext cx="128750" cy="211282"/>
          </a:xfrm>
          <a:prstGeom prst="chevron">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3343108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1031875" y="215900"/>
            <a:ext cx="7847013" cy="541338"/>
          </a:xfrm>
        </p:spPr>
        <p:txBody>
          <a:bodyPr/>
          <a:lstStyle/>
          <a:p>
            <a:r>
              <a:rPr lang="zh-CN" altLang="en-US" sz="2400" dirty="0"/>
              <a:t>关于前一段疫情防控工作</a:t>
            </a:r>
          </a:p>
        </p:txBody>
      </p:sp>
      <p:cxnSp>
        <p:nvCxnSpPr>
          <p:cNvPr id="35" name="直接箭头连接符 34">
            <a:extLst>
              <a:ext uri="{FF2B5EF4-FFF2-40B4-BE49-F238E27FC236}">
                <a16:creationId xmlns:a16="http://schemas.microsoft.com/office/drawing/2014/main" id="{3DD49A46-4452-4ECB-8E70-28C3DDA3B9BA}"/>
              </a:ext>
            </a:extLst>
          </p:cNvPr>
          <p:cNvCxnSpPr/>
          <p:nvPr/>
        </p:nvCxnSpPr>
        <p:spPr>
          <a:xfrm>
            <a:off x="877622" y="1497179"/>
            <a:ext cx="0" cy="1389593"/>
          </a:xfrm>
          <a:prstGeom prst="straightConnector1">
            <a:avLst/>
          </a:prstGeom>
          <a:ln w="1905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36" name="矩形: 圆角 26">
            <a:extLst>
              <a:ext uri="{FF2B5EF4-FFF2-40B4-BE49-F238E27FC236}">
                <a16:creationId xmlns:a16="http://schemas.microsoft.com/office/drawing/2014/main" id="{41B1B0EA-D303-4452-8D88-1028AB26DC86}"/>
              </a:ext>
            </a:extLst>
          </p:cNvPr>
          <p:cNvSpPr/>
          <p:nvPr/>
        </p:nvSpPr>
        <p:spPr>
          <a:xfrm>
            <a:off x="225228" y="1383417"/>
            <a:ext cx="1300452" cy="553877"/>
          </a:xfrm>
          <a:prstGeom prst="roundRect">
            <a:avLst>
              <a:gd name="adj" fmla="val 7002"/>
            </a:avLst>
          </a:prstGeom>
          <a:gradFill>
            <a:gsLst>
              <a:gs pos="0">
                <a:srgbClr val="C00000"/>
              </a:gs>
              <a:gs pos="100000">
                <a:srgbClr val="FF0000"/>
              </a:gs>
            </a:gsLst>
            <a:lin ang="0" scaled="0"/>
          </a:gradFill>
          <a:ln w="12700" cap="flat" cmpd="sng" algn="ctr">
            <a:noFill/>
            <a:prstDash val="solid"/>
          </a:ln>
          <a:effectLst/>
        </p:spPr>
        <p:txBody>
          <a:bodyPr rtlCol="0" anchor="ctr"/>
          <a:lstStyle/>
          <a:p>
            <a:pPr lvl="0" algn="ctr" defTabSz="1219200">
              <a:defRPr/>
            </a:pPr>
            <a:r>
              <a:rPr lang="en-US" altLang="zh-CN" sz="2000" b="1" kern="0" dirty="0">
                <a:solidFill>
                  <a:srgbClr val="FFF8E6"/>
                </a:solidFill>
                <a:latin typeface="微软雅黑" panose="020B0503020204020204" pitchFamily="34" charset="-122"/>
                <a:ea typeface="微软雅黑" panose="020B0503020204020204" pitchFamily="34" charset="-122"/>
              </a:rPr>
              <a:t>2</a:t>
            </a:r>
            <a:r>
              <a:rPr lang="zh-CN" altLang="en-US" sz="2000" b="1" kern="0" dirty="0">
                <a:solidFill>
                  <a:srgbClr val="FFF8E6"/>
                </a:solidFill>
                <a:latin typeface="微软雅黑" panose="020B0503020204020204" pitchFamily="34" charset="-122"/>
                <a:ea typeface="微软雅黑" panose="020B0503020204020204" pitchFamily="34" charset="-122"/>
              </a:rPr>
              <a:t>月</a:t>
            </a:r>
            <a:r>
              <a:rPr lang="en-US" altLang="zh-CN" sz="2000" b="1" kern="0" dirty="0">
                <a:solidFill>
                  <a:srgbClr val="FFF8E6"/>
                </a:solidFill>
                <a:latin typeface="微软雅黑" panose="020B0503020204020204" pitchFamily="34" charset="-122"/>
                <a:ea typeface="微软雅黑" panose="020B0503020204020204" pitchFamily="34" charset="-122"/>
              </a:rPr>
              <a:t>10</a:t>
            </a:r>
            <a:r>
              <a:rPr lang="zh-CN" altLang="en-US" sz="2000" b="1" kern="0" dirty="0">
                <a:solidFill>
                  <a:srgbClr val="FFF8E6"/>
                </a:solidFill>
                <a:latin typeface="微软雅黑" panose="020B0503020204020204" pitchFamily="34" charset="-122"/>
                <a:ea typeface="微软雅黑" panose="020B0503020204020204" pitchFamily="34" charset="-122"/>
              </a:rPr>
              <a:t>日</a:t>
            </a:r>
            <a:endParaRPr kumimoji="0" lang="zh-CN" altLang="en-US" sz="2000" b="1" i="0" u="none" strike="noStrike" kern="0" cap="none" spc="0" normalizeH="0" baseline="0" noProof="0" dirty="0">
              <a:ln>
                <a:noFill/>
              </a:ln>
              <a:solidFill>
                <a:srgbClr val="FFF8E6"/>
              </a:solidFill>
              <a:effectLst/>
              <a:uLnTx/>
              <a:uFillTx/>
              <a:latin typeface="微软雅黑" panose="020B0503020204020204" pitchFamily="34" charset="-122"/>
              <a:ea typeface="微软雅黑" panose="020B0503020204020204" pitchFamily="34" charset="-122"/>
            </a:endParaRPr>
          </a:p>
        </p:txBody>
      </p:sp>
      <p:sp>
        <p:nvSpPr>
          <p:cNvPr id="37" name="矩形 36">
            <a:extLst>
              <a:ext uri="{FF2B5EF4-FFF2-40B4-BE49-F238E27FC236}">
                <a16:creationId xmlns:a16="http://schemas.microsoft.com/office/drawing/2014/main" id="{A4174861-88AC-4C2A-83F4-8E5BCFE95594}"/>
              </a:ext>
            </a:extLst>
          </p:cNvPr>
          <p:cNvSpPr/>
          <p:nvPr/>
        </p:nvSpPr>
        <p:spPr>
          <a:xfrm>
            <a:off x="1991170" y="1343030"/>
            <a:ext cx="6887714" cy="701731"/>
          </a:xfrm>
          <a:prstGeom prst="rect">
            <a:avLst/>
          </a:prstGeom>
        </p:spPr>
        <p:txBody>
          <a:bodyPr wrap="square">
            <a:spAutoFit/>
          </a:bodyPr>
          <a:lstStyle/>
          <a:p>
            <a:pPr defTabSz="1219200">
              <a:lnSpc>
                <a:spcPct val="110000"/>
              </a:lnSpc>
            </a:pPr>
            <a:r>
              <a:rPr lang="zh-CN" altLang="en-US" dirty="0">
                <a:latin typeface="微软雅黑" panose="020B0503020204020204" pitchFamily="34" charset="-122"/>
                <a:ea typeface="微软雅黑" panose="020B0503020204020204" pitchFamily="34" charset="-122"/>
              </a:rPr>
              <a:t>到北京市调研指导疫情防控工作，</a:t>
            </a:r>
            <a:r>
              <a:rPr lang="zh-CN" altLang="en-US" b="1" dirty="0">
                <a:solidFill>
                  <a:srgbClr val="C00000"/>
                </a:solidFill>
                <a:latin typeface="微软雅黑" panose="020B0503020204020204" pitchFamily="34" charset="-122"/>
                <a:ea typeface="微软雅黑" panose="020B0503020204020204" pitchFamily="34" charset="-122"/>
              </a:rPr>
              <a:t>视频连线湖北和武汉抗疫前线</a:t>
            </a:r>
            <a:r>
              <a:rPr lang="zh-CN" altLang="en-US" dirty="0">
                <a:latin typeface="微软雅黑" panose="020B0503020204020204" pitchFamily="34" charset="-122"/>
                <a:ea typeface="微软雅黑" panose="020B0503020204020204" pitchFamily="34" charset="-122"/>
              </a:rPr>
              <a:t>，听取前方中央指导组、湖北指挥部工作汇报。</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38" name="箭头: V 形 30">
            <a:extLst>
              <a:ext uri="{FF2B5EF4-FFF2-40B4-BE49-F238E27FC236}">
                <a16:creationId xmlns:a16="http://schemas.microsoft.com/office/drawing/2014/main" id="{B8C2ECA4-C58C-4D40-B08D-87C0F98AA647}"/>
              </a:ext>
            </a:extLst>
          </p:cNvPr>
          <p:cNvSpPr/>
          <p:nvPr/>
        </p:nvSpPr>
        <p:spPr>
          <a:xfrm flipV="1">
            <a:off x="1792032" y="1517851"/>
            <a:ext cx="167211" cy="274398"/>
          </a:xfrm>
          <a:prstGeom prst="chevron">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000000"/>
              </a:solidFill>
              <a:effectLst/>
              <a:uLnTx/>
              <a:uFillTx/>
              <a:latin typeface="Impact" panose="020B0806030902050204"/>
              <a:ea typeface="微软雅黑" panose="020B0503020204020204" pitchFamily="34" charset="-122"/>
            </a:endParaRPr>
          </a:p>
        </p:txBody>
      </p:sp>
      <p:sp>
        <p:nvSpPr>
          <p:cNvPr id="39" name="矩形 38">
            <a:extLst>
              <a:ext uri="{FF2B5EF4-FFF2-40B4-BE49-F238E27FC236}">
                <a16:creationId xmlns:a16="http://schemas.microsoft.com/office/drawing/2014/main" id="{BB602BD3-2B7B-4003-8188-28770E1EEE05}"/>
              </a:ext>
            </a:extLst>
          </p:cNvPr>
          <p:cNvSpPr/>
          <p:nvPr/>
        </p:nvSpPr>
        <p:spPr>
          <a:xfrm>
            <a:off x="1991169" y="2189296"/>
            <a:ext cx="6887699" cy="985206"/>
          </a:xfrm>
          <a:prstGeom prst="rect">
            <a:avLst/>
          </a:prstGeom>
        </p:spPr>
        <p:txBody>
          <a:bodyPr wrap="square">
            <a:spAutoFit/>
          </a:bodyPr>
          <a:lstStyle/>
          <a:p>
            <a:pPr defTabSz="1219200">
              <a:lnSpc>
                <a:spcPct val="110000"/>
              </a:lnSpc>
            </a:pPr>
            <a:r>
              <a:rPr lang="zh-CN" altLang="en-US" dirty="0">
                <a:latin typeface="微软雅黑" panose="020B0503020204020204" pitchFamily="34" charset="-122"/>
                <a:ea typeface="微软雅黑" panose="020B0503020204020204" pitchFamily="34" charset="-122"/>
              </a:rPr>
              <a:t>主持召开</a:t>
            </a:r>
            <a:r>
              <a:rPr lang="zh-CN" altLang="en-US" b="1" dirty="0">
                <a:solidFill>
                  <a:srgbClr val="C00000"/>
                </a:solidFill>
                <a:latin typeface="微软雅黑" panose="020B0503020204020204" pitchFamily="34" charset="-122"/>
                <a:ea typeface="微软雅黑" panose="020B0503020204020204" pitchFamily="34" charset="-122"/>
              </a:rPr>
              <a:t>中央全面依法治国委员会、中央网络安全和信息化委员会、中央全面深化改革委员会、中央外事工作委员会等会议</a:t>
            </a:r>
            <a:r>
              <a:rPr lang="zh-CN" altLang="en-US" dirty="0">
                <a:latin typeface="微软雅黑" panose="020B0503020204020204" pitchFamily="34" charset="-122"/>
                <a:ea typeface="微软雅黑" panose="020B0503020204020204" pitchFamily="34" charset="-122"/>
              </a:rPr>
              <a:t>，从不同角度对做好疫情防控工作提出要求。</a:t>
            </a:r>
            <a:endParaRPr lang="zh-CN" altLang="en-US" b="1" dirty="0">
              <a:solidFill>
                <a:srgbClr val="C00000"/>
              </a:solidFill>
              <a:latin typeface="微软雅黑" panose="020B0503020204020204" pitchFamily="34" charset="-122"/>
              <a:ea typeface="微软雅黑" panose="020B0503020204020204" pitchFamily="34" charset="-122"/>
            </a:endParaRPr>
          </a:p>
        </p:txBody>
      </p:sp>
      <p:grpSp>
        <p:nvGrpSpPr>
          <p:cNvPr id="40" name="组合 39">
            <a:extLst>
              <a:ext uri="{FF2B5EF4-FFF2-40B4-BE49-F238E27FC236}">
                <a16:creationId xmlns:a16="http://schemas.microsoft.com/office/drawing/2014/main" id="{C5619B0B-CD79-41E6-8FB8-64E1D385DDF8}"/>
              </a:ext>
            </a:extLst>
          </p:cNvPr>
          <p:cNvGrpSpPr/>
          <p:nvPr/>
        </p:nvGrpSpPr>
        <p:grpSpPr>
          <a:xfrm>
            <a:off x="0" y="3369352"/>
            <a:ext cx="3982340" cy="584775"/>
            <a:chOff x="0" y="4485821"/>
            <a:chExt cx="3982340" cy="584775"/>
          </a:xfrm>
        </p:grpSpPr>
        <p:sp>
          <p:nvSpPr>
            <p:cNvPr id="41" name="矩形 40">
              <a:extLst>
                <a:ext uri="{FF2B5EF4-FFF2-40B4-BE49-F238E27FC236}">
                  <a16:creationId xmlns:a16="http://schemas.microsoft.com/office/drawing/2014/main" id="{6C271B18-3A85-409C-8D7D-5CCA2ACF0B76}"/>
                </a:ext>
              </a:extLst>
            </p:cNvPr>
            <p:cNvSpPr/>
            <p:nvPr/>
          </p:nvSpPr>
          <p:spPr>
            <a:xfrm>
              <a:off x="1487621" y="4485821"/>
              <a:ext cx="2236510" cy="584775"/>
            </a:xfrm>
            <a:prstGeom prst="rect">
              <a:avLst/>
            </a:prstGeom>
          </p:spPr>
          <p:txBody>
            <a:bodyPr wrap="none">
              <a:spAutoFit/>
            </a:bodyPr>
            <a:lstStyle/>
            <a:p>
              <a:pPr lvl="0"/>
              <a:r>
                <a:rPr lang="zh-CN" altLang="en-US" sz="3200" b="1" i="1" kern="0" dirty="0">
                  <a:solidFill>
                    <a:srgbClr val="C00000"/>
                  </a:solidFill>
                  <a:latin typeface="思源黑体 CN Heavy" panose="020B0A00000000000000" pitchFamily="34" charset="-122"/>
                  <a:ea typeface="思源黑体 CN Heavy" panose="020B0A00000000000000" pitchFamily="34" charset="-122"/>
                </a:rPr>
                <a:t>党中央印发</a:t>
              </a:r>
              <a:endParaRPr kumimoji="0" lang="zh-CN" altLang="en-US" sz="3200" b="1" i="1" u="none" strike="noStrike" kern="0" cap="none" spc="0" normalizeH="0" baseline="0" noProof="0" dirty="0">
                <a:ln>
                  <a:noFill/>
                </a:ln>
                <a:solidFill>
                  <a:srgbClr val="C00000"/>
                </a:solidFill>
                <a:effectLst/>
                <a:uLnTx/>
                <a:uFillTx/>
                <a:latin typeface="思源黑体 CN Heavy" panose="020B0A00000000000000" pitchFamily="34" charset="-122"/>
                <a:ea typeface="思源黑体 CN Heavy" panose="020B0A00000000000000" pitchFamily="34" charset="-122"/>
              </a:endParaRPr>
            </a:p>
          </p:txBody>
        </p:sp>
        <p:cxnSp>
          <p:nvCxnSpPr>
            <p:cNvPr id="42" name="直接连接符 41">
              <a:extLst>
                <a:ext uri="{FF2B5EF4-FFF2-40B4-BE49-F238E27FC236}">
                  <a16:creationId xmlns:a16="http://schemas.microsoft.com/office/drawing/2014/main" id="{71A36279-0B68-47C4-8B8A-5DA8EECCA2A1}"/>
                </a:ext>
              </a:extLst>
            </p:cNvPr>
            <p:cNvCxnSpPr/>
            <p:nvPr/>
          </p:nvCxnSpPr>
          <p:spPr>
            <a:xfrm>
              <a:off x="0" y="5050465"/>
              <a:ext cx="3982340" cy="0"/>
            </a:xfrm>
            <a:prstGeom prst="line">
              <a:avLst/>
            </a:prstGeom>
            <a:noFill/>
            <a:ln w="19050" cap="flat" cmpd="sng" algn="ctr">
              <a:solidFill>
                <a:srgbClr val="C00000"/>
              </a:solidFill>
              <a:prstDash val="solid"/>
              <a:miter lim="800000"/>
            </a:ln>
            <a:effectLst/>
          </p:spPr>
        </p:cxnSp>
      </p:grpSp>
      <p:sp>
        <p:nvSpPr>
          <p:cNvPr id="43" name="PA-1022192">
            <a:extLst>
              <a:ext uri="{FF2B5EF4-FFF2-40B4-BE49-F238E27FC236}">
                <a16:creationId xmlns:a16="http://schemas.microsoft.com/office/drawing/2014/main" id="{9E645705-8B19-4CA0-9FFE-CFD22FE6494A}"/>
              </a:ext>
            </a:extLst>
          </p:cNvPr>
          <p:cNvSpPr/>
          <p:nvPr>
            <p:custDataLst>
              <p:tags r:id="rId1"/>
            </p:custDataLst>
          </p:nvPr>
        </p:nvSpPr>
        <p:spPr>
          <a:xfrm>
            <a:off x="-15240" y="4114164"/>
            <a:ext cx="9021299" cy="472946"/>
          </a:xfrm>
          <a:prstGeom prst="rect">
            <a:avLst/>
          </a:prstGeom>
        </p:spPr>
        <p:txBody>
          <a:bodyPr wrap="square" lIns="68577" tIns="34288" rIns="68577" bIns="34288">
            <a:spAutoFit/>
          </a:bodyPr>
          <a:lstStyle/>
          <a:p>
            <a:pPr algn="just">
              <a:lnSpc>
                <a:spcPct val="130000"/>
              </a:lnSpc>
            </a:pPr>
            <a:r>
              <a:rPr lang="en-US" altLang="zh-CN" sz="2200" b="1" dirty="0">
                <a:solidFill>
                  <a:srgbClr val="C00000"/>
                </a:solidFill>
                <a:latin typeface="微软雅黑" panose="020B0503020204020204" pitchFamily="34" charset="-122"/>
              </a:rPr>
              <a:t>《</a:t>
            </a:r>
            <a:r>
              <a:rPr lang="zh-CN" altLang="en-US" sz="2200" b="1" dirty="0">
                <a:solidFill>
                  <a:srgbClr val="C00000"/>
                </a:solidFill>
                <a:latin typeface="微软雅黑" panose="020B0503020204020204" pitchFamily="34" charset="-122"/>
              </a:rPr>
              <a:t>关于加强党的领导、为打赢疫情防控阻击战提供坚强政治保证的通知</a:t>
            </a:r>
            <a:r>
              <a:rPr lang="en-US" altLang="zh-CN" sz="2200" b="1" dirty="0">
                <a:solidFill>
                  <a:srgbClr val="C00000"/>
                </a:solidFill>
                <a:latin typeface="微软雅黑" panose="020B0503020204020204" pitchFamily="34" charset="-122"/>
              </a:rPr>
              <a:t>》</a:t>
            </a:r>
            <a:endParaRPr lang="zh-CN" altLang="en-US" sz="2200" b="1" dirty="0">
              <a:solidFill>
                <a:srgbClr val="C00000"/>
              </a:solidFill>
              <a:latin typeface="微软雅黑" panose="020B0503020204020204" pitchFamily="34" charset="-122"/>
              <a:ea typeface="微软雅黑" panose="020B0503020204020204" pitchFamily="34" charset="-122"/>
            </a:endParaRPr>
          </a:p>
        </p:txBody>
      </p:sp>
      <p:grpSp>
        <p:nvGrpSpPr>
          <p:cNvPr id="44" name="组合 43">
            <a:extLst>
              <a:ext uri="{FF2B5EF4-FFF2-40B4-BE49-F238E27FC236}">
                <a16:creationId xmlns:a16="http://schemas.microsoft.com/office/drawing/2014/main" id="{B20064F5-87B5-4612-8BD7-DC187BE16DF0}"/>
              </a:ext>
            </a:extLst>
          </p:cNvPr>
          <p:cNvGrpSpPr/>
          <p:nvPr/>
        </p:nvGrpSpPr>
        <p:grpSpPr>
          <a:xfrm>
            <a:off x="0" y="4865126"/>
            <a:ext cx="9144000" cy="1257103"/>
            <a:chOff x="0" y="2723170"/>
            <a:chExt cx="12192000" cy="1257103"/>
          </a:xfrm>
        </p:grpSpPr>
        <p:sp>
          <p:nvSpPr>
            <p:cNvPr id="45" name="矩形 44">
              <a:extLst>
                <a:ext uri="{FF2B5EF4-FFF2-40B4-BE49-F238E27FC236}">
                  <a16:creationId xmlns:a16="http://schemas.microsoft.com/office/drawing/2014/main" id="{F0FA56BA-1A7E-4041-B2D4-D50A1FFD6959}"/>
                </a:ext>
              </a:extLst>
            </p:cNvPr>
            <p:cNvSpPr/>
            <p:nvPr/>
          </p:nvSpPr>
          <p:spPr>
            <a:xfrm>
              <a:off x="0" y="2723170"/>
              <a:ext cx="12192000" cy="1257103"/>
            </a:xfrm>
            <a:prstGeom prst="rect">
              <a:avLst/>
            </a:prstGeom>
            <a:solidFill>
              <a:srgbClr val="DA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46" name="矩形 45">
              <a:extLst>
                <a:ext uri="{FF2B5EF4-FFF2-40B4-BE49-F238E27FC236}">
                  <a16:creationId xmlns:a16="http://schemas.microsoft.com/office/drawing/2014/main" id="{F57A9136-8CAC-4F45-A3DC-D308564C79DD}"/>
                </a:ext>
              </a:extLst>
            </p:cNvPr>
            <p:cNvSpPr/>
            <p:nvPr/>
          </p:nvSpPr>
          <p:spPr>
            <a:xfrm>
              <a:off x="300304" y="2982106"/>
              <a:ext cx="11707775" cy="662554"/>
            </a:xfrm>
            <a:prstGeom prst="rect">
              <a:avLst/>
            </a:prstGeom>
          </p:spPr>
          <p:txBody>
            <a:bodyPr wrap="square">
              <a:spAutoFit/>
            </a:bodyPr>
            <a:lstStyle/>
            <a:p>
              <a:pPr lvl="0">
                <a:lnSpc>
                  <a:spcPct val="150000"/>
                </a:lnSpc>
              </a:pPr>
              <a:r>
                <a:rPr lang="zh-CN" altLang="en-US" sz="2800" b="1" kern="0" dirty="0">
                  <a:solidFill>
                    <a:prstClr val="white"/>
                  </a:solidFill>
                  <a:latin typeface="微软雅黑" panose="020B0503020204020204" pitchFamily="34" charset="-122"/>
                  <a:ea typeface="微软雅黑" panose="020B0503020204020204" pitchFamily="34" charset="-122"/>
                </a:rPr>
                <a:t>时刻关注着疫情防控工作，每天都作出口头指示和批示</a:t>
              </a:r>
              <a:endParaRPr kumimoji="0" lang="zh-CN" altLang="en-US" sz="2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75789513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1031875" y="215900"/>
            <a:ext cx="7847013" cy="541338"/>
          </a:xfrm>
        </p:spPr>
        <p:txBody>
          <a:bodyPr/>
          <a:lstStyle/>
          <a:p>
            <a:r>
              <a:rPr lang="zh-CN" altLang="en-US" sz="2400" dirty="0"/>
              <a:t>关于前一段疫情防控工作</a:t>
            </a:r>
          </a:p>
        </p:txBody>
      </p:sp>
      <p:grpSp>
        <p:nvGrpSpPr>
          <p:cNvPr id="15" name="组合 14">
            <a:extLst>
              <a:ext uri="{FF2B5EF4-FFF2-40B4-BE49-F238E27FC236}">
                <a16:creationId xmlns:a16="http://schemas.microsoft.com/office/drawing/2014/main" id="{8EF079F7-D415-4827-9851-384FED5AEE05}"/>
              </a:ext>
            </a:extLst>
          </p:cNvPr>
          <p:cNvGrpSpPr/>
          <p:nvPr/>
        </p:nvGrpSpPr>
        <p:grpSpPr>
          <a:xfrm>
            <a:off x="397171" y="1433542"/>
            <a:ext cx="8746829" cy="612920"/>
            <a:chOff x="1147021" y="1861736"/>
            <a:chExt cx="10734262" cy="830997"/>
          </a:xfrm>
        </p:grpSpPr>
        <p:grpSp>
          <p:nvGrpSpPr>
            <p:cNvPr id="16" name="Group 4">
              <a:extLst>
                <a:ext uri="{FF2B5EF4-FFF2-40B4-BE49-F238E27FC236}">
                  <a16:creationId xmlns:a16="http://schemas.microsoft.com/office/drawing/2014/main" id="{83896A50-1F8A-4145-878A-4F7E78D3AE8B}"/>
                </a:ext>
              </a:extLst>
            </p:cNvPr>
            <p:cNvGrpSpPr>
              <a:grpSpLocks noChangeAspect="1"/>
            </p:cNvGrpSpPr>
            <p:nvPr/>
          </p:nvGrpSpPr>
          <p:grpSpPr bwMode="auto">
            <a:xfrm>
              <a:off x="1147021" y="2131471"/>
              <a:ext cx="903606" cy="461665"/>
              <a:chOff x="3222" y="2183"/>
              <a:chExt cx="1237" cy="632"/>
            </a:xfrm>
            <a:solidFill>
              <a:srgbClr val="C00000"/>
            </a:solidFill>
          </p:grpSpPr>
          <p:sp>
            <p:nvSpPr>
              <p:cNvPr id="18" name="Freeform 5">
                <a:extLst>
                  <a:ext uri="{FF2B5EF4-FFF2-40B4-BE49-F238E27FC236}">
                    <a16:creationId xmlns:a16="http://schemas.microsoft.com/office/drawing/2014/main" id="{1FAD52AA-EC63-4BE4-8430-6F95CE92AB51}"/>
                  </a:ext>
                </a:extLst>
              </p:cNvPr>
              <p:cNvSpPr/>
              <p:nvPr/>
            </p:nvSpPr>
            <p:spPr bwMode="auto">
              <a:xfrm>
                <a:off x="3608" y="2183"/>
                <a:ext cx="851" cy="632"/>
              </a:xfrm>
              <a:custGeom>
                <a:avLst/>
                <a:gdLst>
                  <a:gd name="T0" fmla="*/ 366 w 626"/>
                  <a:gd name="T1" fmla="*/ 413 h 465"/>
                  <a:gd name="T2" fmla="*/ 313 w 626"/>
                  <a:gd name="T3" fmla="*/ 362 h 465"/>
                  <a:gd name="T4" fmla="*/ 338 w 626"/>
                  <a:gd name="T5" fmla="*/ 362 h 465"/>
                  <a:gd name="T6" fmla="*/ 392 w 626"/>
                  <a:gd name="T7" fmla="*/ 310 h 465"/>
                  <a:gd name="T8" fmla="*/ 338 w 626"/>
                  <a:gd name="T9" fmla="*/ 258 h 465"/>
                  <a:gd name="T10" fmla="*/ 414 w 626"/>
                  <a:gd name="T11" fmla="*/ 207 h 465"/>
                  <a:gd name="T12" fmla="*/ 361 w 626"/>
                  <a:gd name="T13" fmla="*/ 155 h 465"/>
                  <a:gd name="T14" fmla="*/ 573 w 626"/>
                  <a:gd name="T15" fmla="*/ 155 h 465"/>
                  <a:gd name="T16" fmla="*/ 626 w 626"/>
                  <a:gd name="T17" fmla="*/ 103 h 465"/>
                  <a:gd name="T18" fmla="*/ 573 w 626"/>
                  <a:gd name="T19" fmla="*/ 52 h 465"/>
                  <a:gd name="T20" fmla="*/ 260 w 626"/>
                  <a:gd name="T21" fmla="*/ 52 h 465"/>
                  <a:gd name="T22" fmla="*/ 207 w 626"/>
                  <a:gd name="T23" fmla="*/ 0 h 465"/>
                  <a:gd name="T24" fmla="*/ 102 w 626"/>
                  <a:gd name="T25" fmla="*/ 0 h 465"/>
                  <a:gd name="T26" fmla="*/ 48 w 626"/>
                  <a:gd name="T27" fmla="*/ 52 h 465"/>
                  <a:gd name="T28" fmla="*/ 49 w 626"/>
                  <a:gd name="T29" fmla="*/ 54 h 465"/>
                  <a:gd name="T30" fmla="*/ 0 w 626"/>
                  <a:gd name="T31" fmla="*/ 113 h 465"/>
                  <a:gd name="T32" fmla="*/ 0 w 626"/>
                  <a:gd name="T33" fmla="*/ 403 h 465"/>
                  <a:gd name="T34" fmla="*/ 65 w 626"/>
                  <a:gd name="T35" fmla="*/ 465 h 465"/>
                  <a:gd name="T36" fmla="*/ 208 w 626"/>
                  <a:gd name="T37" fmla="*/ 465 h 465"/>
                  <a:gd name="T38" fmla="*/ 244 w 626"/>
                  <a:gd name="T39" fmla="*/ 465 h 465"/>
                  <a:gd name="T40" fmla="*/ 313 w 626"/>
                  <a:gd name="T41" fmla="*/ 465 h 465"/>
                  <a:gd name="T42" fmla="*/ 366 w 626"/>
                  <a:gd name="T43" fmla="*/ 41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26" h="465">
                    <a:moveTo>
                      <a:pt x="366" y="413"/>
                    </a:moveTo>
                    <a:cubicBezTo>
                      <a:pt x="366" y="385"/>
                      <a:pt x="342" y="362"/>
                      <a:pt x="313" y="362"/>
                    </a:cubicBezTo>
                    <a:cubicBezTo>
                      <a:pt x="338" y="362"/>
                      <a:pt x="338" y="362"/>
                      <a:pt x="338" y="362"/>
                    </a:cubicBezTo>
                    <a:cubicBezTo>
                      <a:pt x="368" y="362"/>
                      <a:pt x="392" y="338"/>
                      <a:pt x="392" y="310"/>
                    </a:cubicBezTo>
                    <a:cubicBezTo>
                      <a:pt x="392" y="281"/>
                      <a:pt x="368" y="258"/>
                      <a:pt x="338" y="258"/>
                    </a:cubicBezTo>
                    <a:cubicBezTo>
                      <a:pt x="368" y="258"/>
                      <a:pt x="416" y="258"/>
                      <a:pt x="414" y="207"/>
                    </a:cubicBezTo>
                    <a:cubicBezTo>
                      <a:pt x="413" y="178"/>
                      <a:pt x="390" y="155"/>
                      <a:pt x="361" y="155"/>
                    </a:cubicBezTo>
                    <a:cubicBezTo>
                      <a:pt x="573" y="155"/>
                      <a:pt x="573" y="155"/>
                      <a:pt x="573" y="155"/>
                    </a:cubicBezTo>
                    <a:cubicBezTo>
                      <a:pt x="602" y="155"/>
                      <a:pt x="626" y="132"/>
                      <a:pt x="626" y="103"/>
                    </a:cubicBezTo>
                    <a:cubicBezTo>
                      <a:pt x="626" y="75"/>
                      <a:pt x="602" y="52"/>
                      <a:pt x="573" y="52"/>
                    </a:cubicBezTo>
                    <a:cubicBezTo>
                      <a:pt x="260" y="52"/>
                      <a:pt x="260" y="52"/>
                      <a:pt x="260" y="52"/>
                    </a:cubicBezTo>
                    <a:cubicBezTo>
                      <a:pt x="260" y="23"/>
                      <a:pt x="236" y="0"/>
                      <a:pt x="207" y="0"/>
                    </a:cubicBezTo>
                    <a:cubicBezTo>
                      <a:pt x="102" y="0"/>
                      <a:pt x="102" y="0"/>
                      <a:pt x="102" y="0"/>
                    </a:cubicBezTo>
                    <a:cubicBezTo>
                      <a:pt x="72" y="0"/>
                      <a:pt x="48" y="23"/>
                      <a:pt x="48" y="52"/>
                    </a:cubicBezTo>
                    <a:cubicBezTo>
                      <a:pt x="48" y="52"/>
                      <a:pt x="48" y="53"/>
                      <a:pt x="49" y="54"/>
                    </a:cubicBezTo>
                    <a:cubicBezTo>
                      <a:pt x="21" y="60"/>
                      <a:pt x="0" y="85"/>
                      <a:pt x="0" y="113"/>
                    </a:cubicBezTo>
                    <a:cubicBezTo>
                      <a:pt x="0" y="403"/>
                      <a:pt x="0" y="403"/>
                      <a:pt x="0" y="403"/>
                    </a:cubicBezTo>
                    <a:cubicBezTo>
                      <a:pt x="0" y="437"/>
                      <a:pt x="29" y="465"/>
                      <a:pt x="65" y="465"/>
                    </a:cubicBezTo>
                    <a:cubicBezTo>
                      <a:pt x="208" y="465"/>
                      <a:pt x="208" y="465"/>
                      <a:pt x="208" y="465"/>
                    </a:cubicBezTo>
                    <a:cubicBezTo>
                      <a:pt x="244" y="465"/>
                      <a:pt x="244" y="465"/>
                      <a:pt x="244" y="465"/>
                    </a:cubicBezTo>
                    <a:cubicBezTo>
                      <a:pt x="313" y="465"/>
                      <a:pt x="313" y="465"/>
                      <a:pt x="313" y="465"/>
                    </a:cubicBezTo>
                    <a:cubicBezTo>
                      <a:pt x="342" y="465"/>
                      <a:pt x="366" y="442"/>
                      <a:pt x="366" y="4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19" name="Rectangle 6">
                <a:extLst>
                  <a:ext uri="{FF2B5EF4-FFF2-40B4-BE49-F238E27FC236}">
                    <a16:creationId xmlns:a16="http://schemas.microsoft.com/office/drawing/2014/main" id="{CF98B73E-78CF-4289-BDE9-CEE5E1B21648}"/>
                  </a:ext>
                </a:extLst>
              </p:cNvPr>
              <p:cNvSpPr>
                <a:spLocks noChangeArrowheads="1"/>
              </p:cNvSpPr>
              <p:nvPr/>
            </p:nvSpPr>
            <p:spPr bwMode="auto">
              <a:xfrm>
                <a:off x="3222" y="2269"/>
                <a:ext cx="319" cy="5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sp>
          <p:nvSpPr>
            <p:cNvPr id="17" name="矩形 16">
              <a:extLst>
                <a:ext uri="{FF2B5EF4-FFF2-40B4-BE49-F238E27FC236}">
                  <a16:creationId xmlns:a16="http://schemas.microsoft.com/office/drawing/2014/main" id="{5E047D8B-7A0C-4CCD-9502-3ACEA4820A11}"/>
                </a:ext>
              </a:extLst>
            </p:cNvPr>
            <p:cNvSpPr/>
            <p:nvPr/>
          </p:nvSpPr>
          <p:spPr>
            <a:xfrm>
              <a:off x="2099569" y="1861736"/>
              <a:ext cx="9781714" cy="830997"/>
            </a:xfrm>
            <a:prstGeom prst="rect">
              <a:avLst/>
            </a:prstGeom>
          </p:spPr>
          <p:txBody>
            <a:bodyPr wrap="square">
              <a:spAutoFit/>
            </a:bodyPr>
            <a:lstStyle/>
            <a:p>
              <a:pPr lvl="0">
                <a:defRPr/>
              </a:pPr>
              <a:r>
                <a:rPr lang="zh-CN" altLang="en-US" sz="2400" b="1" dirty="0">
                  <a:solidFill>
                    <a:srgbClr val="C00000"/>
                  </a:solidFill>
                  <a:latin typeface="微软雅黑" panose="020B0503020204020204" pitchFamily="34" charset="-122"/>
                  <a:ea typeface="微软雅黑" panose="020B0503020204020204" pitchFamily="34" charset="-122"/>
                  <a:cs typeface="Gisha" panose="020B0502040204020203" pitchFamily="34" charset="-79"/>
                </a:rPr>
                <a:t>在这场严峻斗争中，各级党组织和广大党员、干部冲锋在前、顽强拼搏，充分发挥了战斗堡垒作用和先锋模范作用</a:t>
              </a:r>
            </a:p>
          </p:txBody>
        </p:sp>
      </p:grpSp>
      <p:grpSp>
        <p:nvGrpSpPr>
          <p:cNvPr id="20" name="组合 19">
            <a:extLst>
              <a:ext uri="{FF2B5EF4-FFF2-40B4-BE49-F238E27FC236}">
                <a16:creationId xmlns:a16="http://schemas.microsoft.com/office/drawing/2014/main" id="{9A9E2DFB-FA85-4C48-A5F4-A348AFB7F414}"/>
              </a:ext>
            </a:extLst>
          </p:cNvPr>
          <p:cNvGrpSpPr/>
          <p:nvPr/>
        </p:nvGrpSpPr>
        <p:grpSpPr>
          <a:xfrm rot="5400000">
            <a:off x="744443" y="2090191"/>
            <a:ext cx="559791" cy="2048676"/>
            <a:chOff x="473117" y="3684091"/>
            <a:chExt cx="2354560" cy="3173910"/>
          </a:xfrm>
        </p:grpSpPr>
        <p:sp>
          <p:nvSpPr>
            <p:cNvPr id="21" name="同侧圆角矩形 7">
              <a:extLst>
                <a:ext uri="{FF2B5EF4-FFF2-40B4-BE49-F238E27FC236}">
                  <a16:creationId xmlns:a16="http://schemas.microsoft.com/office/drawing/2014/main" id="{9E9431B9-5193-44DD-BC9D-98F27D7E0B02}"/>
                </a:ext>
              </a:extLst>
            </p:cNvPr>
            <p:cNvSpPr/>
            <p:nvPr/>
          </p:nvSpPr>
          <p:spPr>
            <a:xfrm>
              <a:off x="473117" y="3684091"/>
              <a:ext cx="2354560" cy="3173910"/>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22" name="矩形 21">
              <a:extLst>
                <a:ext uri="{FF2B5EF4-FFF2-40B4-BE49-F238E27FC236}">
                  <a16:creationId xmlns:a16="http://schemas.microsoft.com/office/drawing/2014/main" id="{247A2336-6183-4028-8A7F-A83501A23209}"/>
                </a:ext>
              </a:extLst>
            </p:cNvPr>
            <p:cNvSpPr/>
            <p:nvPr/>
          </p:nvSpPr>
          <p:spPr>
            <a:xfrm rot="16200000">
              <a:off x="165016" y="4395903"/>
              <a:ext cx="2939123" cy="1553463"/>
            </a:xfrm>
            <a:prstGeom prst="rect">
              <a:avLst/>
            </a:prstGeom>
          </p:spPr>
          <p:txBody>
            <a:bodyPr wrap="square">
              <a:spAutoFit/>
            </a:bodyPr>
            <a:lstStyle/>
            <a:p>
              <a:pPr algn="r"/>
              <a:r>
                <a:rPr lang="zh-CN" altLang="en-US" b="1" dirty="0">
                  <a:solidFill>
                    <a:schemeClr val="bg1"/>
                  </a:solidFill>
                  <a:latin typeface="微软雅黑" panose="020B0503020204020204" pitchFamily="34" charset="-122"/>
                  <a:ea typeface="微软雅黑" panose="020B0503020204020204" pitchFamily="34" charset="-122"/>
                </a:rPr>
                <a:t>广大医务工作者</a:t>
              </a:r>
              <a:endParaRPr lang="zh-CN" altLang="en-US" b="1" dirty="0">
                <a:solidFill>
                  <a:srgbClr val="FFFF00"/>
                </a:solidFill>
                <a:latin typeface="微软雅黑" panose="020B0503020204020204" pitchFamily="34" charset="-122"/>
                <a:ea typeface="微软雅黑" panose="020B0503020204020204" pitchFamily="34" charset="-122"/>
              </a:endParaRPr>
            </a:p>
          </p:txBody>
        </p:sp>
      </p:grpSp>
      <p:sp>
        <p:nvSpPr>
          <p:cNvPr id="23" name="矩形 22">
            <a:extLst>
              <a:ext uri="{FF2B5EF4-FFF2-40B4-BE49-F238E27FC236}">
                <a16:creationId xmlns:a16="http://schemas.microsoft.com/office/drawing/2014/main" id="{F611964C-75D1-4137-B68E-2867466F45A8}"/>
              </a:ext>
            </a:extLst>
          </p:cNvPr>
          <p:cNvSpPr/>
          <p:nvPr/>
        </p:nvSpPr>
        <p:spPr>
          <a:xfrm>
            <a:off x="2048676" y="2814386"/>
            <a:ext cx="7415364" cy="499624"/>
          </a:xfrm>
          <a:prstGeom prst="rect">
            <a:avLst/>
          </a:prstGeom>
        </p:spPr>
        <p:txBody>
          <a:bodyPr wrap="square">
            <a:spAutoFit/>
          </a:bodyPr>
          <a:lstStyle/>
          <a:p>
            <a:pPr defTabSz="1219200">
              <a:lnSpc>
                <a:spcPct val="150000"/>
              </a:lnSpc>
            </a:pPr>
            <a:r>
              <a:rPr lang="zh-CN" altLang="en-US" sz="2000" b="1" dirty="0">
                <a:solidFill>
                  <a:srgbClr val="C00000"/>
                </a:solidFill>
                <a:latin typeface="微软雅黑" panose="020B0503020204020204" pitchFamily="34" charset="-122"/>
                <a:ea typeface="微软雅黑" panose="020B0503020204020204" pitchFamily="34" charset="-122"/>
              </a:rPr>
              <a:t>义无反顾、日夜奋战</a:t>
            </a:r>
            <a:r>
              <a:rPr lang="zh-CN" altLang="en-US" sz="2000" dirty="0">
                <a:latin typeface="微软雅黑" panose="020B0503020204020204" pitchFamily="34" charset="-122"/>
                <a:ea typeface="微软雅黑" panose="020B0503020204020204" pitchFamily="34" charset="-122"/>
              </a:rPr>
              <a:t>，展现了救死扶伤、医者仁心的崇高精神</a:t>
            </a:r>
          </a:p>
        </p:txBody>
      </p:sp>
      <p:grpSp>
        <p:nvGrpSpPr>
          <p:cNvPr id="24" name="组合 23">
            <a:extLst>
              <a:ext uri="{FF2B5EF4-FFF2-40B4-BE49-F238E27FC236}">
                <a16:creationId xmlns:a16="http://schemas.microsoft.com/office/drawing/2014/main" id="{6EA49CD0-6202-460B-961A-D31041F860D2}"/>
              </a:ext>
            </a:extLst>
          </p:cNvPr>
          <p:cNvGrpSpPr/>
          <p:nvPr/>
        </p:nvGrpSpPr>
        <p:grpSpPr>
          <a:xfrm rot="5400000">
            <a:off x="744440" y="3223335"/>
            <a:ext cx="559791" cy="2048676"/>
            <a:chOff x="473117" y="3684091"/>
            <a:chExt cx="2354560" cy="3173910"/>
          </a:xfrm>
        </p:grpSpPr>
        <p:sp>
          <p:nvSpPr>
            <p:cNvPr id="25" name="同侧圆角矩形 11">
              <a:extLst>
                <a:ext uri="{FF2B5EF4-FFF2-40B4-BE49-F238E27FC236}">
                  <a16:creationId xmlns:a16="http://schemas.microsoft.com/office/drawing/2014/main" id="{BF81B789-24F6-490D-B808-6F4CE34C1722}"/>
                </a:ext>
              </a:extLst>
            </p:cNvPr>
            <p:cNvSpPr/>
            <p:nvPr/>
          </p:nvSpPr>
          <p:spPr>
            <a:xfrm>
              <a:off x="473117" y="3684091"/>
              <a:ext cx="2354560" cy="3173910"/>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26" name="矩形 25">
              <a:extLst>
                <a:ext uri="{FF2B5EF4-FFF2-40B4-BE49-F238E27FC236}">
                  <a16:creationId xmlns:a16="http://schemas.microsoft.com/office/drawing/2014/main" id="{62DCB340-DB34-4400-8964-488CEFF0D481}"/>
                </a:ext>
              </a:extLst>
            </p:cNvPr>
            <p:cNvSpPr/>
            <p:nvPr/>
          </p:nvSpPr>
          <p:spPr>
            <a:xfrm rot="16200000">
              <a:off x="100288" y="4555091"/>
              <a:ext cx="2939124" cy="1424006"/>
            </a:xfrm>
            <a:prstGeom prst="rect">
              <a:avLst/>
            </a:prstGeom>
          </p:spPr>
          <p:txBody>
            <a:bodyPr wrap="square">
              <a:spAutoFit/>
            </a:bodyPr>
            <a:lstStyle/>
            <a:p>
              <a:pPr algn="r"/>
              <a:r>
                <a:rPr lang="zh-CN" altLang="en-US" sz="1600" b="1" dirty="0">
                  <a:solidFill>
                    <a:schemeClr val="bg1"/>
                  </a:solidFill>
                  <a:latin typeface="微软雅黑" panose="020B0503020204020204" pitchFamily="34" charset="-122"/>
                  <a:ea typeface="微软雅黑" panose="020B0503020204020204" pitchFamily="34" charset="-122"/>
                </a:rPr>
                <a:t>人民解放军指战员</a:t>
              </a:r>
            </a:p>
          </p:txBody>
        </p:sp>
      </p:grpSp>
      <p:sp>
        <p:nvSpPr>
          <p:cNvPr id="27" name="矩形 26">
            <a:extLst>
              <a:ext uri="{FF2B5EF4-FFF2-40B4-BE49-F238E27FC236}">
                <a16:creationId xmlns:a16="http://schemas.microsoft.com/office/drawing/2014/main" id="{66A76536-7D3E-40F7-9C08-14C49396401D}"/>
              </a:ext>
            </a:extLst>
          </p:cNvPr>
          <p:cNvSpPr/>
          <p:nvPr/>
        </p:nvSpPr>
        <p:spPr>
          <a:xfrm>
            <a:off x="2105444" y="3944277"/>
            <a:ext cx="7095326" cy="707886"/>
          </a:xfrm>
          <a:prstGeom prst="rect">
            <a:avLst/>
          </a:prstGeom>
        </p:spPr>
        <p:txBody>
          <a:bodyPr wrap="square">
            <a:spAutoFit/>
          </a:bodyPr>
          <a:lstStyle/>
          <a:p>
            <a:pPr defTabSz="1219200"/>
            <a:r>
              <a:rPr lang="zh-CN" altLang="en-US" sz="2000" b="1" dirty="0">
                <a:solidFill>
                  <a:srgbClr val="C00000"/>
                </a:solidFill>
                <a:latin typeface="微软雅黑" panose="020B0503020204020204" pitchFamily="34" charset="-122"/>
                <a:ea typeface="微软雅黑" panose="020B0503020204020204" pitchFamily="34" charset="-122"/>
              </a:rPr>
              <a:t>闻令而动、敢打硬仗</a:t>
            </a:r>
            <a:r>
              <a:rPr lang="zh-CN" altLang="en-US" sz="2000" dirty="0">
                <a:latin typeface="微软雅黑" panose="020B0503020204020204" pitchFamily="34" charset="-122"/>
                <a:ea typeface="微软雅黑" panose="020B0503020204020204" pitchFamily="34" charset="-122"/>
              </a:rPr>
              <a:t>，展现了人民子弟兵忠于党、忠于人民的政治品格</a:t>
            </a:r>
          </a:p>
        </p:txBody>
      </p:sp>
      <p:grpSp>
        <p:nvGrpSpPr>
          <p:cNvPr id="28" name="组合 27">
            <a:extLst>
              <a:ext uri="{FF2B5EF4-FFF2-40B4-BE49-F238E27FC236}">
                <a16:creationId xmlns:a16="http://schemas.microsoft.com/office/drawing/2014/main" id="{81046E93-D286-448C-BFBC-CD7A5ACEC498}"/>
              </a:ext>
            </a:extLst>
          </p:cNvPr>
          <p:cNvGrpSpPr/>
          <p:nvPr/>
        </p:nvGrpSpPr>
        <p:grpSpPr>
          <a:xfrm rot="5400000">
            <a:off x="693800" y="4304740"/>
            <a:ext cx="559791" cy="2149955"/>
            <a:chOff x="473117" y="3684091"/>
            <a:chExt cx="2354560" cy="3300216"/>
          </a:xfrm>
        </p:grpSpPr>
        <p:sp>
          <p:nvSpPr>
            <p:cNvPr id="29" name="同侧圆角矩形 15">
              <a:extLst>
                <a:ext uri="{FF2B5EF4-FFF2-40B4-BE49-F238E27FC236}">
                  <a16:creationId xmlns:a16="http://schemas.microsoft.com/office/drawing/2014/main" id="{332C726D-5EA3-4966-8163-610C606B47C8}"/>
                </a:ext>
              </a:extLst>
            </p:cNvPr>
            <p:cNvSpPr/>
            <p:nvPr/>
          </p:nvSpPr>
          <p:spPr>
            <a:xfrm>
              <a:off x="473117" y="3684091"/>
              <a:ext cx="2354560" cy="3173910"/>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anose="020B0503020204020204" pitchFamily="34" charset="-122"/>
                <a:ea typeface="微软雅黑" panose="020B0503020204020204" pitchFamily="34" charset="-122"/>
              </a:endParaRPr>
            </a:p>
          </p:txBody>
        </p:sp>
        <p:sp>
          <p:nvSpPr>
            <p:cNvPr id="30" name="矩形 29">
              <a:extLst>
                <a:ext uri="{FF2B5EF4-FFF2-40B4-BE49-F238E27FC236}">
                  <a16:creationId xmlns:a16="http://schemas.microsoft.com/office/drawing/2014/main" id="{C3E62518-8A6F-4CA8-A860-5332093C0274}"/>
                </a:ext>
              </a:extLst>
            </p:cNvPr>
            <p:cNvSpPr/>
            <p:nvPr/>
          </p:nvSpPr>
          <p:spPr>
            <a:xfrm rot="16200000">
              <a:off x="165015" y="4738013"/>
              <a:ext cx="2939125" cy="1553463"/>
            </a:xfrm>
            <a:prstGeom prst="rect">
              <a:avLst/>
            </a:prstGeom>
          </p:spPr>
          <p:txBody>
            <a:bodyPr wrap="square">
              <a:spAutoFit/>
            </a:bodyPr>
            <a:lstStyle/>
            <a:p>
              <a:pPr algn="r"/>
              <a:r>
                <a:rPr lang="zh-CN" altLang="en-US" b="1" dirty="0">
                  <a:solidFill>
                    <a:schemeClr val="bg1"/>
                  </a:solidFill>
                  <a:latin typeface="微软雅黑" panose="020B0503020204020204" pitchFamily="34" charset="-122"/>
                  <a:ea typeface="微软雅黑" panose="020B0503020204020204" pitchFamily="34" charset="-122"/>
                </a:rPr>
                <a:t>广大人民群众</a:t>
              </a:r>
            </a:p>
          </p:txBody>
        </p:sp>
      </p:grpSp>
      <p:sp>
        <p:nvSpPr>
          <p:cNvPr id="31" name="矩形 30">
            <a:extLst>
              <a:ext uri="{FF2B5EF4-FFF2-40B4-BE49-F238E27FC236}">
                <a16:creationId xmlns:a16="http://schemas.microsoft.com/office/drawing/2014/main" id="{50379842-0F93-4E9D-8179-FBEB4168B3BA}"/>
              </a:ext>
            </a:extLst>
          </p:cNvPr>
          <p:cNvSpPr/>
          <p:nvPr/>
        </p:nvSpPr>
        <p:spPr>
          <a:xfrm>
            <a:off x="2105444" y="5022013"/>
            <a:ext cx="7038556" cy="707886"/>
          </a:xfrm>
          <a:prstGeom prst="rect">
            <a:avLst/>
          </a:prstGeom>
        </p:spPr>
        <p:txBody>
          <a:bodyPr wrap="square">
            <a:spAutoFit/>
          </a:bodyPr>
          <a:lstStyle/>
          <a:p>
            <a:pPr defTabSz="1219200"/>
            <a:r>
              <a:rPr lang="zh-CN" altLang="en-US" sz="2000" b="1" dirty="0">
                <a:solidFill>
                  <a:srgbClr val="C00000"/>
                </a:solidFill>
                <a:latin typeface="微软雅黑" panose="020B0503020204020204" pitchFamily="34" charset="-122"/>
                <a:ea typeface="微软雅黑" panose="020B0503020204020204" pitchFamily="34" charset="-122"/>
              </a:rPr>
              <a:t>众志成城、守望相助</a:t>
            </a:r>
            <a:r>
              <a:rPr lang="zh-CN" altLang="en-US" sz="2000" dirty="0">
                <a:latin typeface="微软雅黑" panose="020B0503020204020204" pitchFamily="34" charset="-122"/>
                <a:ea typeface="微软雅黑" panose="020B0503020204020204" pitchFamily="34" charset="-122"/>
              </a:rPr>
              <a:t>，特别是武汉人民和湖北人民识大体顾大局、自觉配合疫情防控工作，展现了坚忍不拔的顽强斗志</a:t>
            </a:r>
          </a:p>
        </p:txBody>
      </p:sp>
    </p:spTree>
    <p:extLst>
      <p:ext uri="{BB962C8B-B14F-4D97-AF65-F5344CB8AC3E}">
        <p14:creationId xmlns:p14="http://schemas.microsoft.com/office/powerpoint/2010/main" val="28722883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1031875" y="215900"/>
            <a:ext cx="7847013" cy="541338"/>
          </a:xfrm>
        </p:spPr>
        <p:txBody>
          <a:bodyPr/>
          <a:lstStyle/>
          <a:p>
            <a:r>
              <a:rPr lang="zh-CN" altLang="en-US" sz="2400" dirty="0"/>
              <a:t>关于前一段疫情防控工作</a:t>
            </a:r>
          </a:p>
        </p:txBody>
      </p:sp>
      <p:grpSp>
        <p:nvGrpSpPr>
          <p:cNvPr id="3" name="组合 2">
            <a:extLst>
              <a:ext uri="{FF2B5EF4-FFF2-40B4-BE49-F238E27FC236}">
                <a16:creationId xmlns:a16="http://schemas.microsoft.com/office/drawing/2014/main" id="{1E261E7C-BE58-48F7-8B99-81791CC1A162}"/>
              </a:ext>
            </a:extLst>
          </p:cNvPr>
          <p:cNvGrpSpPr/>
          <p:nvPr/>
        </p:nvGrpSpPr>
        <p:grpSpPr>
          <a:xfrm>
            <a:off x="184611" y="1300644"/>
            <a:ext cx="2681954" cy="4383876"/>
            <a:chOff x="1698479" y="2617326"/>
            <a:chExt cx="9796835" cy="4240674"/>
          </a:xfrm>
        </p:grpSpPr>
        <p:sp>
          <p:nvSpPr>
            <p:cNvPr id="4" name="同侧圆角矩形 5">
              <a:extLst>
                <a:ext uri="{FF2B5EF4-FFF2-40B4-BE49-F238E27FC236}">
                  <a16:creationId xmlns:a16="http://schemas.microsoft.com/office/drawing/2014/main" id="{B4358287-E60D-403D-9EAB-295A6ED815DA}"/>
                </a:ext>
              </a:extLst>
            </p:cNvPr>
            <p:cNvSpPr/>
            <p:nvPr/>
          </p:nvSpPr>
          <p:spPr>
            <a:xfrm>
              <a:off x="1698479" y="2617326"/>
              <a:ext cx="9796835" cy="4240674"/>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0C193C0A-B7CD-4754-B38D-91981594E17C}"/>
                </a:ext>
              </a:extLst>
            </p:cNvPr>
            <p:cNvSpPr/>
            <p:nvPr/>
          </p:nvSpPr>
          <p:spPr>
            <a:xfrm>
              <a:off x="2138331" y="2785717"/>
              <a:ext cx="8783781" cy="3377563"/>
            </a:xfrm>
            <a:prstGeom prst="rect">
              <a:avLst/>
            </a:prstGeom>
          </p:spPr>
          <p:txBody>
            <a:bodyPr wrap="square">
              <a:spAutoFit/>
            </a:bodyPr>
            <a:lstStyle/>
            <a:p>
              <a:pPr algn="just">
                <a:lnSpc>
                  <a:spcPct val="130000"/>
                </a:lnSpc>
              </a:pPr>
              <a:r>
                <a:rPr lang="zh-CN" altLang="en-US" sz="2000" dirty="0">
                  <a:solidFill>
                    <a:schemeClr val="bg1"/>
                  </a:solidFill>
                  <a:latin typeface="微软雅黑" panose="020B0503020204020204" pitchFamily="34" charset="-122"/>
                  <a:ea typeface="微软雅黑" panose="020B0503020204020204" pitchFamily="34" charset="-122"/>
                </a:rPr>
                <a:t>广大公安民警、疾控工作人员、社区工作人员等坚守岗位、日夜值守，广大新闻工作者不畏艰险、深入一线，广大志愿者等真诚奉献、不辞辛劳，为疫情防控作出了重大贡献。</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6" name="组合 5">
            <a:extLst>
              <a:ext uri="{FF2B5EF4-FFF2-40B4-BE49-F238E27FC236}">
                <a16:creationId xmlns:a16="http://schemas.microsoft.com/office/drawing/2014/main" id="{ED1A2339-B35F-4F8D-BE91-0D77548C4596}"/>
              </a:ext>
            </a:extLst>
          </p:cNvPr>
          <p:cNvGrpSpPr/>
          <p:nvPr/>
        </p:nvGrpSpPr>
        <p:grpSpPr>
          <a:xfrm>
            <a:off x="3231023" y="1300644"/>
            <a:ext cx="2681954" cy="4383876"/>
            <a:chOff x="1698479" y="2617326"/>
            <a:chExt cx="9796835" cy="4240674"/>
          </a:xfrm>
        </p:grpSpPr>
        <p:sp>
          <p:nvSpPr>
            <p:cNvPr id="7" name="同侧圆角矩形 8">
              <a:extLst>
                <a:ext uri="{FF2B5EF4-FFF2-40B4-BE49-F238E27FC236}">
                  <a16:creationId xmlns:a16="http://schemas.microsoft.com/office/drawing/2014/main" id="{ED7C5010-800D-48D8-82FB-04A3CE7C9CFB}"/>
                </a:ext>
              </a:extLst>
            </p:cNvPr>
            <p:cNvSpPr/>
            <p:nvPr/>
          </p:nvSpPr>
          <p:spPr>
            <a:xfrm>
              <a:off x="1698479" y="2617326"/>
              <a:ext cx="9796835" cy="4240674"/>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22BC9548-498E-45A2-A1FC-D84D409C195A}"/>
                </a:ext>
              </a:extLst>
            </p:cNvPr>
            <p:cNvSpPr/>
            <p:nvPr/>
          </p:nvSpPr>
          <p:spPr>
            <a:xfrm>
              <a:off x="2138331" y="2785717"/>
              <a:ext cx="8783781" cy="3652460"/>
            </a:xfrm>
            <a:prstGeom prst="rect">
              <a:avLst/>
            </a:prstGeom>
          </p:spPr>
          <p:txBody>
            <a:bodyPr wrap="square">
              <a:spAutoFit/>
            </a:bodyPr>
            <a:lstStyle/>
            <a:p>
              <a:pPr algn="just">
                <a:lnSpc>
                  <a:spcPct val="120000"/>
                </a:lnSpc>
              </a:pPr>
              <a:r>
                <a:rPr lang="zh-CN" altLang="en-US" sz="1700" dirty="0">
                  <a:solidFill>
                    <a:schemeClr val="bg1"/>
                  </a:solidFill>
                  <a:latin typeface="微软雅黑" panose="020B0503020204020204" pitchFamily="34" charset="-122"/>
                  <a:ea typeface="微软雅黑" panose="020B0503020204020204" pitchFamily="34" charset="-122"/>
                </a:rPr>
                <a:t>卫生健康、发展改革、工信商务、外交外联、交通运输、农业农村、应急管理、财政金融、文化旅游、科技教育、市场监管、社保医保、资源环境、国资林草等部门和纪检监察、组织、宣传、统战、政法等战线各司其职，人大、政协以及各人民团体等主动担责，采取有力措施支持抗击疫情斗争。</a:t>
              </a:r>
              <a:endParaRPr lang="zh-CN" altLang="en-US" sz="1700" b="1"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
            <a:extLst>
              <a:ext uri="{FF2B5EF4-FFF2-40B4-BE49-F238E27FC236}">
                <a16:creationId xmlns:a16="http://schemas.microsoft.com/office/drawing/2014/main" id="{B35F2BCB-4791-4494-84E1-865B37A4678B}"/>
              </a:ext>
            </a:extLst>
          </p:cNvPr>
          <p:cNvGrpSpPr/>
          <p:nvPr/>
        </p:nvGrpSpPr>
        <p:grpSpPr>
          <a:xfrm>
            <a:off x="6277435" y="1300644"/>
            <a:ext cx="2681954" cy="4383876"/>
            <a:chOff x="1698479" y="2617326"/>
            <a:chExt cx="9796835" cy="4240674"/>
          </a:xfrm>
        </p:grpSpPr>
        <p:sp>
          <p:nvSpPr>
            <p:cNvPr id="10" name="同侧圆角矩形 11">
              <a:extLst>
                <a:ext uri="{FF2B5EF4-FFF2-40B4-BE49-F238E27FC236}">
                  <a16:creationId xmlns:a16="http://schemas.microsoft.com/office/drawing/2014/main" id="{DCEF2F7F-15FB-4416-BFE4-C4874FFF0673}"/>
                </a:ext>
              </a:extLst>
            </p:cNvPr>
            <p:cNvSpPr/>
            <p:nvPr/>
          </p:nvSpPr>
          <p:spPr>
            <a:xfrm>
              <a:off x="1698479" y="2617326"/>
              <a:ext cx="9796835" cy="4240674"/>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矩形 10">
              <a:extLst>
                <a:ext uri="{FF2B5EF4-FFF2-40B4-BE49-F238E27FC236}">
                  <a16:creationId xmlns:a16="http://schemas.microsoft.com/office/drawing/2014/main" id="{B652EA21-29C5-4146-91CE-3DB9A8311ED8}"/>
                </a:ext>
              </a:extLst>
            </p:cNvPr>
            <p:cNvSpPr/>
            <p:nvPr/>
          </p:nvSpPr>
          <p:spPr>
            <a:xfrm>
              <a:off x="2138331" y="2785717"/>
              <a:ext cx="8783781" cy="1955824"/>
            </a:xfrm>
            <a:prstGeom prst="rect">
              <a:avLst/>
            </a:prstGeom>
          </p:spPr>
          <p:txBody>
            <a:bodyPr wrap="square">
              <a:spAutoFit/>
            </a:bodyPr>
            <a:lstStyle/>
            <a:p>
              <a:pPr algn="just">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社会各界和港澳台同胞、海外侨胞纷纷捐款捐物，展现了同舟共济的深厚情怀。</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65689109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1031875" y="215900"/>
            <a:ext cx="7847013" cy="541338"/>
          </a:xfrm>
        </p:spPr>
        <p:txBody>
          <a:bodyPr/>
          <a:lstStyle/>
          <a:p>
            <a:r>
              <a:rPr lang="zh-CN" altLang="en-US" sz="2400" dirty="0"/>
              <a:t>关于前一段疫情防控工作</a:t>
            </a:r>
          </a:p>
        </p:txBody>
      </p:sp>
      <p:cxnSp>
        <p:nvCxnSpPr>
          <p:cNvPr id="22" name="直接连接符 21">
            <a:extLst>
              <a:ext uri="{FF2B5EF4-FFF2-40B4-BE49-F238E27FC236}">
                <a16:creationId xmlns:a16="http://schemas.microsoft.com/office/drawing/2014/main" id="{918A57B1-0E12-41D6-AD79-4C422FCDD43F}"/>
              </a:ext>
            </a:extLst>
          </p:cNvPr>
          <p:cNvCxnSpPr/>
          <p:nvPr/>
        </p:nvCxnSpPr>
        <p:spPr bwMode="auto">
          <a:xfrm>
            <a:off x="0" y="1890640"/>
            <a:ext cx="6283007" cy="0"/>
          </a:xfrm>
          <a:prstGeom prst="line">
            <a:avLst/>
          </a:prstGeom>
          <a:solidFill>
            <a:srgbClr val="BD2531"/>
          </a:solidFill>
          <a:ln w="9525" cap="flat" cmpd="sng" algn="ctr">
            <a:solidFill>
              <a:srgbClr val="3D3D3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TextBox 30">
            <a:extLst>
              <a:ext uri="{FF2B5EF4-FFF2-40B4-BE49-F238E27FC236}">
                <a16:creationId xmlns:a16="http://schemas.microsoft.com/office/drawing/2014/main" id="{ED5EB18B-75EB-4FD2-9811-B383A8D0E7FF}"/>
              </a:ext>
            </a:extLst>
          </p:cNvPr>
          <p:cNvSpPr txBox="1"/>
          <p:nvPr/>
        </p:nvSpPr>
        <p:spPr>
          <a:xfrm>
            <a:off x="879322" y="1243729"/>
            <a:ext cx="5330678" cy="645160"/>
          </a:xfrm>
          <a:prstGeom prst="rect">
            <a:avLst/>
          </a:prstGeom>
          <a:noFill/>
        </p:spPr>
        <p:txBody>
          <a:bodyPr wrap="square" rtlCol="0">
            <a:spAutoFit/>
          </a:bodyPr>
          <a:lstStyle/>
          <a:p>
            <a:pPr eaLnBrk="0" fontAlgn="base" hangingPunct="0">
              <a:lnSpc>
                <a:spcPct val="120000"/>
              </a:lnSpc>
              <a:spcBef>
                <a:spcPct val="0"/>
              </a:spcBef>
              <a:spcAft>
                <a:spcPct val="0"/>
              </a:spcAft>
              <a:buFont typeface="Arial" panose="020B0604020202020204" pitchFamily="34" charset="0"/>
              <a:buNone/>
              <a:defRPr/>
            </a:pPr>
            <a:r>
              <a:rPr lang="zh-CN" altLang="en-US" sz="3000" b="1" dirty="0">
                <a:solidFill>
                  <a:srgbClr val="C00000"/>
                </a:solidFill>
                <a:latin typeface="微软雅黑" panose="020B0503020204020204" pitchFamily="34" charset="-122"/>
                <a:ea typeface="微软雅黑" panose="020B0503020204020204" pitchFamily="34" charset="-122"/>
                <a:sym typeface="思源黑体 CN Normal" panose="020B0400000000000000" pitchFamily="34" charset="-122"/>
              </a:rPr>
              <a:t>及时制定疫情防控战略策略</a:t>
            </a:r>
          </a:p>
        </p:txBody>
      </p:sp>
      <p:grpSp>
        <p:nvGrpSpPr>
          <p:cNvPr id="24" name="组合 23">
            <a:extLst>
              <a:ext uri="{FF2B5EF4-FFF2-40B4-BE49-F238E27FC236}">
                <a16:creationId xmlns:a16="http://schemas.microsoft.com/office/drawing/2014/main" id="{2A20C0B3-0F47-45D3-A621-0654E15C08F0}"/>
              </a:ext>
            </a:extLst>
          </p:cNvPr>
          <p:cNvGrpSpPr/>
          <p:nvPr/>
        </p:nvGrpSpPr>
        <p:grpSpPr>
          <a:xfrm>
            <a:off x="5838748" y="1129224"/>
            <a:ext cx="1012229" cy="761416"/>
            <a:chOff x="613246" y="2493034"/>
            <a:chExt cx="1324422" cy="996252"/>
          </a:xfrm>
        </p:grpSpPr>
        <p:grpSp>
          <p:nvGrpSpPr>
            <p:cNvPr id="25" name="组合 24">
              <a:extLst>
                <a:ext uri="{FF2B5EF4-FFF2-40B4-BE49-F238E27FC236}">
                  <a16:creationId xmlns:a16="http://schemas.microsoft.com/office/drawing/2014/main" id="{6B3000AA-7ADA-4FDE-94BC-08801FF9EA4E}"/>
                </a:ext>
              </a:extLst>
            </p:cNvPr>
            <p:cNvGrpSpPr/>
            <p:nvPr/>
          </p:nvGrpSpPr>
          <p:grpSpPr>
            <a:xfrm>
              <a:off x="613246" y="2493034"/>
              <a:ext cx="1324422" cy="996252"/>
              <a:chOff x="3202171" y="1462739"/>
              <a:chExt cx="1919019" cy="1443518"/>
            </a:xfrm>
          </p:grpSpPr>
          <p:grpSp>
            <p:nvGrpSpPr>
              <p:cNvPr id="27" name="组合 26">
                <a:extLst>
                  <a:ext uri="{FF2B5EF4-FFF2-40B4-BE49-F238E27FC236}">
                    <a16:creationId xmlns:a16="http://schemas.microsoft.com/office/drawing/2014/main" id="{6A313B1A-F002-4578-8D85-F05D26E07E44}"/>
                  </a:ext>
                </a:extLst>
              </p:cNvPr>
              <p:cNvGrpSpPr/>
              <p:nvPr/>
            </p:nvGrpSpPr>
            <p:grpSpPr>
              <a:xfrm>
                <a:off x="3433282" y="1462739"/>
                <a:ext cx="1443518" cy="1443518"/>
                <a:chOff x="2681608" y="1294395"/>
                <a:chExt cx="1506218" cy="1506218"/>
              </a:xfrm>
            </p:grpSpPr>
            <p:sp>
              <p:nvSpPr>
                <p:cNvPr id="29" name="椭圆 28">
                  <a:extLst>
                    <a:ext uri="{FF2B5EF4-FFF2-40B4-BE49-F238E27FC236}">
                      <a16:creationId xmlns:a16="http://schemas.microsoft.com/office/drawing/2014/main" id="{4CCA9ABB-CD84-4385-AE1E-9AF4A3D59ADC}"/>
                    </a:ext>
                  </a:extLst>
                </p:cNvPr>
                <p:cNvSpPr/>
                <p:nvPr/>
              </p:nvSpPr>
              <p:spPr>
                <a:xfrm>
                  <a:off x="2681608" y="1294395"/>
                  <a:ext cx="1506218" cy="1506218"/>
                </a:xfrm>
                <a:prstGeom prst="ellipse">
                  <a:avLst/>
                </a:prstGeom>
                <a:solidFill>
                  <a:schemeClr val="bg1"/>
                </a:solidFill>
                <a:ln w="12700" cap="flat" cmpd="sng" algn="ctr">
                  <a:solidFill>
                    <a:srgbClr val="C00000"/>
                  </a:solidFill>
                  <a:prstDash val="solid"/>
                </a:ln>
                <a:effectLst/>
              </p:spPr>
              <p:txBody>
                <a:bodyPr wrap="square" rtlCol="0" anchor="ctr">
                  <a:noAutofit/>
                </a:bodyPr>
                <a:lstStyle/>
                <a:p>
                  <a:pPr algn="ctr" defTabSz="1219200">
                    <a:defRPr/>
                  </a:pPr>
                  <a:endParaRPr lang="zh-CN" altLang="en-US" sz="2400" kern="0" dirty="0">
                    <a:solidFill>
                      <a:srgbClr val="000000"/>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30" name="Freeform 5">
                  <a:extLst>
                    <a:ext uri="{FF2B5EF4-FFF2-40B4-BE49-F238E27FC236}">
                      <a16:creationId xmlns:a16="http://schemas.microsoft.com/office/drawing/2014/main" id="{A8F5DC6F-C44F-43F7-A562-3A3BC71227FB}"/>
                    </a:ext>
                  </a:extLst>
                </p:cNvPr>
                <p:cNvSpPr/>
                <p:nvPr/>
              </p:nvSpPr>
              <p:spPr bwMode="auto">
                <a:xfrm flipV="1">
                  <a:off x="2777383" y="1390167"/>
                  <a:ext cx="1314666" cy="1314675"/>
                </a:xfrm>
                <a:prstGeom prst="ellipse">
                  <a:avLst/>
                </a:prstGeom>
                <a:solidFill>
                  <a:srgbClr val="C00000"/>
                </a:solidFill>
                <a:ln w="9525" cap="flat" cmpd="sng" algn="ctr">
                  <a:noFill/>
                  <a:prstDash val="solid"/>
                </a:ln>
                <a:effectLst/>
              </p:spPr>
              <p:txBody>
                <a:bodyPr wrap="square" rtlCol="0" anchor="ctr">
                  <a:noAutofit/>
                </a:bodyPr>
                <a:lstStyle/>
                <a:p>
                  <a:pPr algn="ctr" defTabSz="1219200">
                    <a:defRPr/>
                  </a:pPr>
                  <a:endParaRPr lang="zh-CN" altLang="en-US" sz="2400" kern="0" dirty="0">
                    <a:solidFill>
                      <a:srgbClr val="000000"/>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31" name="任意多边形 43">
                  <a:extLst>
                    <a:ext uri="{FF2B5EF4-FFF2-40B4-BE49-F238E27FC236}">
                      <a16:creationId xmlns:a16="http://schemas.microsoft.com/office/drawing/2014/main" id="{EEF5AD3B-60C4-400E-B2D0-EE21FF4357CF}"/>
                    </a:ext>
                  </a:extLst>
                </p:cNvPr>
                <p:cNvSpPr/>
                <p:nvPr/>
              </p:nvSpPr>
              <p:spPr bwMode="auto">
                <a:xfrm flipV="1">
                  <a:off x="2688967" y="1301750"/>
                  <a:ext cx="1326030"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0000">
                      <a:srgbClr val="FFFFFF">
                        <a:alpha val="0"/>
                      </a:srgbClr>
                    </a:gs>
                    <a:gs pos="95000">
                      <a:srgbClr val="FFFFFF">
                        <a:alpha val="90000"/>
                      </a:srgbClr>
                    </a:gs>
                  </a:gsLst>
                  <a:lin ang="8100000" scaled="1"/>
                  <a:tileRect/>
                </a:gradFill>
                <a:ln w="9525" cap="flat" cmpd="sng" algn="ctr">
                  <a:noFill/>
                  <a:prstDash val="solid"/>
                </a:ln>
                <a:effectLst/>
              </p:spPr>
              <p:txBody>
                <a:bodyPr wrap="square" rtlCol="0" anchor="ctr">
                  <a:noAutofit/>
                </a:bodyPr>
                <a:lstStyle/>
                <a:p>
                  <a:pPr algn="ctr" defTabSz="1219200">
                    <a:defRPr/>
                  </a:pPr>
                  <a:endParaRPr lang="zh-CN" altLang="en-US" sz="2400" kern="0" dirty="0">
                    <a:solidFill>
                      <a:srgbClr val="000000"/>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28" name="TextBox 14">
                <a:extLst>
                  <a:ext uri="{FF2B5EF4-FFF2-40B4-BE49-F238E27FC236}">
                    <a16:creationId xmlns:a16="http://schemas.microsoft.com/office/drawing/2014/main" id="{5C6E1989-7E08-40A7-A6A1-A1147400E1C5}"/>
                  </a:ext>
                </a:extLst>
              </p:cNvPr>
              <p:cNvSpPr txBox="1"/>
              <p:nvPr/>
            </p:nvSpPr>
            <p:spPr>
              <a:xfrm>
                <a:off x="3202171" y="1856142"/>
                <a:ext cx="1919019" cy="953161"/>
              </a:xfrm>
              <a:prstGeom prst="rect">
                <a:avLst/>
              </a:prstGeom>
              <a:noFill/>
              <a:effectLst/>
            </p:spPr>
            <p:txBody>
              <a:bodyPr wrap="square" rtlCol="0">
                <a:spAutoFit/>
              </a:bodyPr>
              <a:lstStyle/>
              <a:p>
                <a:pPr algn="ctr" defTabSz="1219200">
                  <a:defRPr/>
                </a:pPr>
                <a:endParaRPr lang="zh-CN" altLang="en-US" sz="2665" b="1" kern="0" dirty="0">
                  <a:solidFill>
                    <a:prstClr val="white"/>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26" name="Freeform 5">
              <a:extLst>
                <a:ext uri="{FF2B5EF4-FFF2-40B4-BE49-F238E27FC236}">
                  <a16:creationId xmlns:a16="http://schemas.microsoft.com/office/drawing/2014/main" id="{EAF99B24-4B69-48E5-BFD3-6FCEF79DA283}"/>
                </a:ext>
              </a:extLst>
            </p:cNvPr>
            <p:cNvSpPr>
              <a:spLocks noChangeAspect="1"/>
            </p:cNvSpPr>
            <p:nvPr/>
          </p:nvSpPr>
          <p:spPr bwMode="auto">
            <a:xfrm>
              <a:off x="979358" y="2677314"/>
              <a:ext cx="576000" cy="585713"/>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DFBF7"/>
            </a:solidFill>
            <a:ln>
              <a:noFill/>
            </a:ln>
            <a:effectLst/>
          </p:spPr>
          <p:txBody>
            <a:bodyPr vert="horz" wrap="square" lIns="121920" tIns="60960" rIns="121920" bIns="60960" numCol="1" anchor="t" anchorCtr="0" compatLnSpc="1"/>
            <a:lstStyle/>
            <a:p>
              <a:pPr defTabSz="914400"/>
              <a:endParaRPr lang="zh-CN" altLang="en-US" sz="2400">
                <a:solidFill>
                  <a:prstClr val="black"/>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32" name="文本框 31">
            <a:extLst>
              <a:ext uri="{FF2B5EF4-FFF2-40B4-BE49-F238E27FC236}">
                <a16:creationId xmlns:a16="http://schemas.microsoft.com/office/drawing/2014/main" id="{D6AA1559-00E9-418E-A744-066B2D1CC2DF}"/>
              </a:ext>
            </a:extLst>
          </p:cNvPr>
          <p:cNvSpPr txBox="1"/>
          <p:nvPr/>
        </p:nvSpPr>
        <p:spPr>
          <a:xfrm>
            <a:off x="0" y="757238"/>
            <a:ext cx="1143000" cy="1305294"/>
          </a:xfrm>
          <a:prstGeom prst="rect">
            <a:avLst/>
          </a:prstGeom>
          <a:noFill/>
        </p:spPr>
        <p:txBody>
          <a:bodyPr wrap="square" rtlCol="0">
            <a:spAutoFit/>
          </a:bodyPr>
          <a:lstStyle/>
          <a:p>
            <a:pPr algn="just" defTabSz="914400">
              <a:lnSpc>
                <a:spcPct val="150000"/>
              </a:lnSpc>
            </a:pPr>
            <a:r>
              <a:rPr lang="en-US" altLang="zh-CN" sz="6000" b="1" i="1" dirty="0">
                <a:solidFill>
                  <a:prstClr val="white">
                    <a:lumMod val="50000"/>
                  </a:prst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endParaRPr lang="zh-CN" altLang="en-US" sz="6000" b="1" i="1" dirty="0">
              <a:solidFill>
                <a:prstClr val="white">
                  <a:lumMod val="50000"/>
                </a:prst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cxnSp>
        <p:nvCxnSpPr>
          <p:cNvPr id="33" name="直接连接符 32">
            <a:extLst>
              <a:ext uri="{FF2B5EF4-FFF2-40B4-BE49-F238E27FC236}">
                <a16:creationId xmlns:a16="http://schemas.microsoft.com/office/drawing/2014/main" id="{DC5178ED-9DDA-4A3D-9F4E-1BC77C1A7F58}"/>
              </a:ext>
            </a:extLst>
          </p:cNvPr>
          <p:cNvCxnSpPr/>
          <p:nvPr/>
        </p:nvCxnSpPr>
        <p:spPr>
          <a:xfrm>
            <a:off x="382959" y="2273268"/>
            <a:ext cx="0" cy="3305317"/>
          </a:xfrm>
          <a:prstGeom prst="line">
            <a:avLst/>
          </a:prstGeom>
          <a:noFill/>
          <a:ln w="6350" cap="flat" cmpd="sng" algn="ctr">
            <a:solidFill>
              <a:srgbClr val="FF9500"/>
            </a:solidFill>
            <a:prstDash val="solid"/>
            <a:miter lim="800000"/>
          </a:ln>
          <a:effectLst/>
        </p:spPr>
      </p:cxnSp>
      <p:sp>
        <p:nvSpPr>
          <p:cNvPr id="34" name="PA_圆角矩形 12">
            <a:extLst>
              <a:ext uri="{FF2B5EF4-FFF2-40B4-BE49-F238E27FC236}">
                <a16:creationId xmlns:a16="http://schemas.microsoft.com/office/drawing/2014/main" id="{DC9E1BA3-B713-4C73-8A83-EDC48BB14AB0}"/>
              </a:ext>
            </a:extLst>
          </p:cNvPr>
          <p:cNvSpPr>
            <a:spLocks noChangeAspect="1"/>
          </p:cNvSpPr>
          <p:nvPr>
            <p:custDataLst>
              <p:tags r:id="rId1"/>
            </p:custDataLst>
          </p:nvPr>
        </p:nvSpPr>
        <p:spPr>
          <a:xfrm>
            <a:off x="169319" y="2328269"/>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r>
              <a:rPr lang="en-US" altLang="zh-CN" kern="0" dirty="0">
                <a:solidFill>
                  <a:srgbClr val="FCFCFC"/>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1</a:t>
            </a:r>
          </a:p>
        </p:txBody>
      </p:sp>
      <p:sp>
        <p:nvSpPr>
          <p:cNvPr id="35" name="矩形 34">
            <a:extLst>
              <a:ext uri="{FF2B5EF4-FFF2-40B4-BE49-F238E27FC236}">
                <a16:creationId xmlns:a16="http://schemas.microsoft.com/office/drawing/2014/main" id="{862A92E4-83AD-4433-AF78-728458625B3E}"/>
              </a:ext>
            </a:extLst>
          </p:cNvPr>
          <p:cNvSpPr/>
          <p:nvPr/>
        </p:nvSpPr>
        <p:spPr>
          <a:xfrm>
            <a:off x="601917" y="2042266"/>
            <a:ext cx="8542084" cy="1004570"/>
          </a:xfrm>
          <a:prstGeom prst="rect">
            <a:avLst/>
          </a:prstGeom>
          <a:noFill/>
        </p:spPr>
        <p:txBody>
          <a:bodyPr wrap="square">
            <a:spAutoFit/>
          </a:bodyPr>
          <a:lstStyle/>
          <a:p>
            <a:pPr algn="just">
              <a:lnSpc>
                <a:spcPct val="110000"/>
              </a:lnSpc>
              <a:defRPr/>
            </a:pPr>
            <a:r>
              <a:rPr lang="zh-CN" altLang="en-US" dirty="0">
                <a:solidFill>
                  <a:srgbClr val="591300"/>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党中央审时度势、综合研判，及时提出坚定信心、同舟共济、科学防治、精准施策的总要求，明确了坚决遏制疫情蔓延势头、坚决打赢疫情防控阻击战的总目标。依法将新冠肺炎纳入乙类传染病、采取甲类措施严格管理。</a:t>
            </a:r>
          </a:p>
        </p:txBody>
      </p:sp>
      <p:sp>
        <p:nvSpPr>
          <p:cNvPr id="36" name="PA_圆角矩形 12">
            <a:extLst>
              <a:ext uri="{FF2B5EF4-FFF2-40B4-BE49-F238E27FC236}">
                <a16:creationId xmlns:a16="http://schemas.microsoft.com/office/drawing/2014/main" id="{B864BC1C-2DAD-46DC-9B25-F437BF21583F}"/>
              </a:ext>
            </a:extLst>
          </p:cNvPr>
          <p:cNvSpPr>
            <a:spLocks noChangeAspect="1"/>
          </p:cNvSpPr>
          <p:nvPr>
            <p:custDataLst>
              <p:tags r:id="rId2"/>
            </p:custDataLst>
          </p:nvPr>
        </p:nvSpPr>
        <p:spPr>
          <a:xfrm>
            <a:off x="169319" y="3250875"/>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r>
              <a:rPr lang="en-US" altLang="zh-CN" kern="0" dirty="0">
                <a:solidFill>
                  <a:srgbClr val="FCFCFC"/>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2</a:t>
            </a:r>
          </a:p>
        </p:txBody>
      </p:sp>
      <p:sp>
        <p:nvSpPr>
          <p:cNvPr id="37" name="矩形 36">
            <a:extLst>
              <a:ext uri="{FF2B5EF4-FFF2-40B4-BE49-F238E27FC236}">
                <a16:creationId xmlns:a16="http://schemas.microsoft.com/office/drawing/2014/main" id="{79B147F4-7402-43A4-898F-1CE3967C9C36}"/>
              </a:ext>
            </a:extLst>
          </p:cNvPr>
          <p:cNvSpPr/>
          <p:nvPr/>
        </p:nvSpPr>
        <p:spPr>
          <a:xfrm>
            <a:off x="670847" y="3065231"/>
            <a:ext cx="8473153" cy="923330"/>
          </a:xfrm>
          <a:prstGeom prst="rect">
            <a:avLst/>
          </a:prstGeom>
          <a:noFill/>
        </p:spPr>
        <p:txBody>
          <a:bodyPr wrap="square">
            <a:spAutoFit/>
          </a:bodyPr>
          <a:lstStyle/>
          <a:p>
            <a:pPr algn="just">
              <a:defRPr/>
            </a:pPr>
            <a:r>
              <a:rPr lang="zh-CN" altLang="en-US" dirty="0">
                <a:solidFill>
                  <a:srgbClr val="591300"/>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坚持全国一盘棋、统筹各方面力量支持疫情防控作为重要保障，把控制传染源、切断传播途径作为关键着力点，加强对疫情防控工作的统一领导、统一指挥、统一行动，打响了疫情防控的人民战争、总体战、阻击战。</a:t>
            </a:r>
          </a:p>
        </p:txBody>
      </p:sp>
      <p:sp>
        <p:nvSpPr>
          <p:cNvPr id="38" name="PA_圆角矩形 12">
            <a:extLst>
              <a:ext uri="{FF2B5EF4-FFF2-40B4-BE49-F238E27FC236}">
                <a16:creationId xmlns:a16="http://schemas.microsoft.com/office/drawing/2014/main" id="{5CEE273F-0C69-4E23-AC3F-C22315675F1E}"/>
              </a:ext>
            </a:extLst>
          </p:cNvPr>
          <p:cNvSpPr>
            <a:spLocks noChangeAspect="1"/>
          </p:cNvSpPr>
          <p:nvPr>
            <p:custDataLst>
              <p:tags r:id="rId3"/>
            </p:custDataLst>
          </p:nvPr>
        </p:nvSpPr>
        <p:spPr>
          <a:xfrm>
            <a:off x="169319" y="4259415"/>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r>
              <a:rPr lang="en-US" altLang="zh-CN" kern="0" dirty="0">
                <a:solidFill>
                  <a:srgbClr val="FCFCFC"/>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3</a:t>
            </a:r>
          </a:p>
        </p:txBody>
      </p:sp>
      <p:sp>
        <p:nvSpPr>
          <p:cNvPr id="39" name="矩形 38">
            <a:extLst>
              <a:ext uri="{FF2B5EF4-FFF2-40B4-BE49-F238E27FC236}">
                <a16:creationId xmlns:a16="http://schemas.microsoft.com/office/drawing/2014/main" id="{80042368-DF23-4DF3-819E-C80CE566306D}"/>
              </a:ext>
            </a:extLst>
          </p:cNvPr>
          <p:cNvSpPr/>
          <p:nvPr/>
        </p:nvSpPr>
        <p:spPr>
          <a:xfrm>
            <a:off x="665067" y="4147053"/>
            <a:ext cx="8473153" cy="923330"/>
          </a:xfrm>
          <a:prstGeom prst="rect">
            <a:avLst/>
          </a:prstGeom>
          <a:noFill/>
        </p:spPr>
        <p:txBody>
          <a:bodyPr wrap="square">
            <a:spAutoFit/>
          </a:bodyPr>
          <a:lstStyle/>
          <a:p>
            <a:pPr algn="just"/>
            <a:r>
              <a:rPr lang="zh-CN" altLang="en-US" dirty="0">
                <a:solidFill>
                  <a:srgbClr val="591300"/>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提出早发现、早报告、早隔离、早治疗的防控要求和集中患者、集中专家、集中资源、集中救治的救治要求，把提高收治率和治愈率、降低感染率和病亡率作为突出任务来抓。</a:t>
            </a:r>
          </a:p>
        </p:txBody>
      </p:sp>
      <p:sp>
        <p:nvSpPr>
          <p:cNvPr id="40" name="PA_圆角矩形 12">
            <a:extLst>
              <a:ext uri="{FF2B5EF4-FFF2-40B4-BE49-F238E27FC236}">
                <a16:creationId xmlns:a16="http://schemas.microsoft.com/office/drawing/2014/main" id="{416CC37A-B2CC-4AF9-B62B-DB3392E9EF42}"/>
              </a:ext>
            </a:extLst>
          </p:cNvPr>
          <p:cNvSpPr>
            <a:spLocks noChangeAspect="1"/>
          </p:cNvSpPr>
          <p:nvPr>
            <p:custDataLst>
              <p:tags r:id="rId4"/>
            </p:custDataLst>
          </p:nvPr>
        </p:nvSpPr>
        <p:spPr>
          <a:xfrm>
            <a:off x="169319" y="5182021"/>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r>
              <a:rPr lang="en-US" altLang="zh-CN" kern="0" dirty="0">
                <a:solidFill>
                  <a:srgbClr val="FCFCFC"/>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4</a:t>
            </a:r>
          </a:p>
        </p:txBody>
      </p:sp>
      <p:sp>
        <p:nvSpPr>
          <p:cNvPr id="41" name="矩形 40">
            <a:extLst>
              <a:ext uri="{FF2B5EF4-FFF2-40B4-BE49-F238E27FC236}">
                <a16:creationId xmlns:a16="http://schemas.microsoft.com/office/drawing/2014/main" id="{EDE0F9B8-E993-4EFA-8EFA-7679239FD1D1}"/>
              </a:ext>
            </a:extLst>
          </p:cNvPr>
          <p:cNvSpPr/>
          <p:nvPr/>
        </p:nvSpPr>
        <p:spPr>
          <a:xfrm>
            <a:off x="670847" y="5088939"/>
            <a:ext cx="8467373" cy="923330"/>
          </a:xfrm>
          <a:prstGeom prst="rect">
            <a:avLst/>
          </a:prstGeom>
          <a:noFill/>
        </p:spPr>
        <p:txBody>
          <a:bodyPr wrap="square">
            <a:spAutoFit/>
          </a:bodyPr>
          <a:lstStyle/>
          <a:p>
            <a:pPr algn="just">
              <a:defRPr/>
            </a:pPr>
            <a:r>
              <a:rPr lang="zh-CN" altLang="en-US" dirty="0">
                <a:solidFill>
                  <a:srgbClr val="591300"/>
                </a:solidFill>
                <a:latin typeface="微软雅黑" panose="020B0503020204020204" pitchFamily="34" charset="-122"/>
                <a:ea typeface="微软雅黑" panose="020B0503020204020204" pitchFamily="34" charset="-122"/>
                <a:cs typeface="微软雅黑" panose="020B0503020204020204" pitchFamily="34" charset="-122"/>
                <a:sym typeface="思源黑体 CN Normal" panose="020B0400000000000000" pitchFamily="34" charset="-122"/>
              </a:rPr>
              <a:t>立足地区特点和疫情形势因应施策，把武汉和湖北作为全国主战场，对其他省份加强分类指导，严守“四道防线”，步步推进、层层深入，形成了全面动员、全面部署、全面加强疫情防控的战略格局。</a:t>
            </a:r>
          </a:p>
        </p:txBody>
      </p:sp>
    </p:spTree>
    <p:extLst>
      <p:ext uri="{BB962C8B-B14F-4D97-AF65-F5344CB8AC3E}">
        <p14:creationId xmlns:p14="http://schemas.microsoft.com/office/powerpoint/2010/main" val="138032774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5.2.9"/>
</p:tagLst>
</file>

<file path=ppt/tags/tag10.xml><?xml version="1.0" encoding="utf-8"?>
<p:tagLst xmlns:a="http://schemas.openxmlformats.org/drawingml/2006/main" xmlns:r="http://schemas.openxmlformats.org/officeDocument/2006/relationships" xmlns:p="http://schemas.openxmlformats.org/presentationml/2006/main">
  <p:tag name="PA" val="v5.2.9"/>
</p:tagLst>
</file>

<file path=ppt/tags/tag100.xml><?xml version="1.0" encoding="utf-8"?>
<p:tagLst xmlns:a="http://schemas.openxmlformats.org/drawingml/2006/main" xmlns:r="http://schemas.openxmlformats.org/officeDocument/2006/relationships" xmlns:p="http://schemas.openxmlformats.org/presentationml/2006/main">
  <p:tag name="PA" val="v4.0.0"/>
</p:tagLst>
</file>

<file path=ppt/tags/tag101.xml><?xml version="1.0" encoding="utf-8"?>
<p:tagLst xmlns:a="http://schemas.openxmlformats.org/drawingml/2006/main" xmlns:r="http://schemas.openxmlformats.org/officeDocument/2006/relationships" xmlns:p="http://schemas.openxmlformats.org/presentationml/2006/main">
  <p:tag name="PA" val="v4.0.0"/>
</p:tagLst>
</file>

<file path=ppt/tags/tag102.xml><?xml version="1.0" encoding="utf-8"?>
<p:tagLst xmlns:a="http://schemas.openxmlformats.org/drawingml/2006/main" xmlns:r="http://schemas.openxmlformats.org/officeDocument/2006/relationships" xmlns:p="http://schemas.openxmlformats.org/presentationml/2006/main">
  <p:tag name="PA" val="v4.0.0"/>
</p:tagLst>
</file>

<file path=ppt/tags/tag103.xml><?xml version="1.0" encoding="utf-8"?>
<p:tagLst xmlns:a="http://schemas.openxmlformats.org/drawingml/2006/main" xmlns:r="http://schemas.openxmlformats.org/officeDocument/2006/relationships" xmlns:p="http://schemas.openxmlformats.org/presentationml/2006/main">
  <p:tag name="PA" val="v4.0.0"/>
</p:tagLst>
</file>

<file path=ppt/tags/tag104.xml><?xml version="1.0" encoding="utf-8"?>
<p:tagLst xmlns:a="http://schemas.openxmlformats.org/drawingml/2006/main" xmlns:r="http://schemas.openxmlformats.org/officeDocument/2006/relationships" xmlns:p="http://schemas.openxmlformats.org/presentationml/2006/main">
  <p:tag name="PA" val="v4.0.0"/>
</p:tagLst>
</file>

<file path=ppt/tags/tag105.xml><?xml version="1.0" encoding="utf-8"?>
<p:tagLst xmlns:a="http://schemas.openxmlformats.org/drawingml/2006/main" xmlns:r="http://schemas.openxmlformats.org/officeDocument/2006/relationships" xmlns:p="http://schemas.openxmlformats.org/presentationml/2006/main">
  <p:tag name="PA" val="v4.0.0"/>
</p:tagLst>
</file>

<file path=ppt/tags/tag106.xml><?xml version="1.0" encoding="utf-8"?>
<p:tagLst xmlns:a="http://schemas.openxmlformats.org/drawingml/2006/main" xmlns:r="http://schemas.openxmlformats.org/officeDocument/2006/relationships" xmlns:p="http://schemas.openxmlformats.org/presentationml/2006/main">
  <p:tag name="PA" val="v5.2.8"/>
</p:tagLst>
</file>

<file path=ppt/tags/tag107.xml><?xml version="1.0" encoding="utf-8"?>
<p:tagLst xmlns:a="http://schemas.openxmlformats.org/drawingml/2006/main" xmlns:r="http://schemas.openxmlformats.org/officeDocument/2006/relationships" xmlns:p="http://schemas.openxmlformats.org/presentationml/2006/main">
  <p:tag name="PA" val="v4.0.0"/>
</p:tagLst>
</file>

<file path=ppt/tags/tag108.xml><?xml version="1.0" encoding="utf-8"?>
<p:tagLst xmlns:a="http://schemas.openxmlformats.org/drawingml/2006/main" xmlns:r="http://schemas.openxmlformats.org/officeDocument/2006/relationships" xmlns:p="http://schemas.openxmlformats.org/presentationml/2006/main">
  <p:tag name="PA" val="v5.2.9"/>
</p:tagLst>
</file>

<file path=ppt/tags/tag109.xml><?xml version="1.0" encoding="utf-8"?>
<p:tagLst xmlns:a="http://schemas.openxmlformats.org/drawingml/2006/main" xmlns:r="http://schemas.openxmlformats.org/officeDocument/2006/relationships" xmlns:p="http://schemas.openxmlformats.org/presentationml/2006/main">
  <p:tag name="PA" val="v5.2.9"/>
</p:tagLst>
</file>

<file path=ppt/tags/tag11.xml><?xml version="1.0" encoding="utf-8"?>
<p:tagLst xmlns:a="http://schemas.openxmlformats.org/drawingml/2006/main" xmlns:r="http://schemas.openxmlformats.org/officeDocument/2006/relationships" xmlns:p="http://schemas.openxmlformats.org/presentationml/2006/main">
  <p:tag name="PA" val="v5.2.9"/>
</p:tagLst>
</file>

<file path=ppt/tags/tag110.xml><?xml version="1.0" encoding="utf-8"?>
<p:tagLst xmlns:a="http://schemas.openxmlformats.org/drawingml/2006/main" xmlns:r="http://schemas.openxmlformats.org/officeDocument/2006/relationships" xmlns:p="http://schemas.openxmlformats.org/presentationml/2006/main">
  <p:tag name="PA" val="v5.2.9"/>
</p:tagLst>
</file>

<file path=ppt/tags/tag111.xml><?xml version="1.0" encoding="utf-8"?>
<p:tagLst xmlns:a="http://schemas.openxmlformats.org/drawingml/2006/main" xmlns:r="http://schemas.openxmlformats.org/officeDocument/2006/relationships" xmlns:p="http://schemas.openxmlformats.org/presentationml/2006/main">
  <p:tag name="PA" val="v5.2.9"/>
</p:tagLst>
</file>

<file path=ppt/tags/tag112.xml><?xml version="1.0" encoding="utf-8"?>
<p:tagLst xmlns:a="http://schemas.openxmlformats.org/drawingml/2006/main" xmlns:r="http://schemas.openxmlformats.org/officeDocument/2006/relationships" xmlns:p="http://schemas.openxmlformats.org/presentationml/2006/main">
  <p:tag name="PA" val="v5.2.9"/>
</p:tagLst>
</file>

<file path=ppt/tags/tag113.xml><?xml version="1.0" encoding="utf-8"?>
<p:tagLst xmlns:a="http://schemas.openxmlformats.org/drawingml/2006/main" xmlns:r="http://schemas.openxmlformats.org/officeDocument/2006/relationships" xmlns:p="http://schemas.openxmlformats.org/presentationml/2006/main">
  <p:tag name="PA" val="v5.2.9"/>
</p:tagLst>
</file>

<file path=ppt/tags/tag114.xml><?xml version="1.0" encoding="utf-8"?>
<p:tagLst xmlns:a="http://schemas.openxmlformats.org/drawingml/2006/main" xmlns:r="http://schemas.openxmlformats.org/officeDocument/2006/relationships" xmlns:p="http://schemas.openxmlformats.org/presentationml/2006/main">
  <p:tag name="PA" val="v5.2.9"/>
</p:tagLst>
</file>

<file path=ppt/tags/tag115.xml><?xml version="1.0" encoding="utf-8"?>
<p:tagLst xmlns:a="http://schemas.openxmlformats.org/drawingml/2006/main" xmlns:r="http://schemas.openxmlformats.org/officeDocument/2006/relationships" xmlns:p="http://schemas.openxmlformats.org/presentationml/2006/main">
  <p:tag name="PA" val="v5.2.9"/>
</p:tagLst>
</file>

<file path=ppt/tags/tag116.xml><?xml version="1.0" encoding="utf-8"?>
<p:tagLst xmlns:a="http://schemas.openxmlformats.org/drawingml/2006/main" xmlns:r="http://schemas.openxmlformats.org/officeDocument/2006/relationships" xmlns:p="http://schemas.openxmlformats.org/presentationml/2006/main">
  <p:tag name="PA" val="v4.0.0"/>
</p:tagLst>
</file>

<file path=ppt/tags/tag117.xml><?xml version="1.0" encoding="utf-8"?>
<p:tagLst xmlns:a="http://schemas.openxmlformats.org/drawingml/2006/main" xmlns:r="http://schemas.openxmlformats.org/officeDocument/2006/relationships" xmlns:p="http://schemas.openxmlformats.org/presentationml/2006/main">
  <p:tag name="PA" val="v5.2.9"/>
</p:tagLst>
</file>

<file path=ppt/tags/tag118.xml><?xml version="1.0" encoding="utf-8"?>
<p:tagLst xmlns:a="http://schemas.openxmlformats.org/drawingml/2006/main" xmlns:r="http://schemas.openxmlformats.org/officeDocument/2006/relationships" xmlns:p="http://schemas.openxmlformats.org/presentationml/2006/main">
  <p:tag name="PA" val="v5.2.9"/>
</p:tagLst>
</file>

<file path=ppt/tags/tag119.xml><?xml version="1.0" encoding="utf-8"?>
<p:tagLst xmlns:a="http://schemas.openxmlformats.org/drawingml/2006/main" xmlns:r="http://schemas.openxmlformats.org/officeDocument/2006/relationships" xmlns:p="http://schemas.openxmlformats.org/presentationml/2006/main">
  <p:tag name="PA" val="v5.2.9"/>
</p:tagLst>
</file>

<file path=ppt/tags/tag12.xml><?xml version="1.0" encoding="utf-8"?>
<p:tagLst xmlns:a="http://schemas.openxmlformats.org/drawingml/2006/main" xmlns:r="http://schemas.openxmlformats.org/officeDocument/2006/relationships" xmlns:p="http://schemas.openxmlformats.org/presentationml/2006/main">
  <p:tag name="PA" val="v5.2.9"/>
</p:tagLst>
</file>

<file path=ppt/tags/tag120.xml><?xml version="1.0" encoding="utf-8"?>
<p:tagLst xmlns:a="http://schemas.openxmlformats.org/drawingml/2006/main" xmlns:r="http://schemas.openxmlformats.org/officeDocument/2006/relationships" xmlns:p="http://schemas.openxmlformats.org/presentationml/2006/main">
  <p:tag name="PA" val="v5.2.9"/>
</p:tagLst>
</file>

<file path=ppt/tags/tag121.xml><?xml version="1.0" encoding="utf-8"?>
<p:tagLst xmlns:a="http://schemas.openxmlformats.org/drawingml/2006/main" xmlns:r="http://schemas.openxmlformats.org/officeDocument/2006/relationships" xmlns:p="http://schemas.openxmlformats.org/presentationml/2006/main">
  <p:tag name="PA" val="v5.2.9"/>
</p:tagLst>
</file>

<file path=ppt/tags/tag122.xml><?xml version="1.0" encoding="utf-8"?>
<p:tagLst xmlns:a="http://schemas.openxmlformats.org/drawingml/2006/main" xmlns:r="http://schemas.openxmlformats.org/officeDocument/2006/relationships" xmlns:p="http://schemas.openxmlformats.org/presentationml/2006/main">
  <p:tag name="PA" val="v5.2.9"/>
</p:tagLst>
</file>

<file path=ppt/tags/tag123.xml><?xml version="1.0" encoding="utf-8"?>
<p:tagLst xmlns:a="http://schemas.openxmlformats.org/drawingml/2006/main" xmlns:r="http://schemas.openxmlformats.org/officeDocument/2006/relationships" xmlns:p="http://schemas.openxmlformats.org/presentationml/2006/main">
  <p:tag name="PA" val="v5.2.9"/>
</p:tagLst>
</file>

<file path=ppt/tags/tag124.xml><?xml version="1.0" encoding="utf-8"?>
<p:tagLst xmlns:a="http://schemas.openxmlformats.org/drawingml/2006/main" xmlns:r="http://schemas.openxmlformats.org/officeDocument/2006/relationships" xmlns:p="http://schemas.openxmlformats.org/presentationml/2006/main">
  <p:tag name="PA" val="v5.2.9"/>
</p:tagLst>
</file>

<file path=ppt/tags/tag125.xml><?xml version="1.0" encoding="utf-8"?>
<p:tagLst xmlns:a="http://schemas.openxmlformats.org/drawingml/2006/main" xmlns:r="http://schemas.openxmlformats.org/officeDocument/2006/relationships" xmlns:p="http://schemas.openxmlformats.org/presentationml/2006/main">
  <p:tag name="PA" val="v5.2.9"/>
</p:tagLst>
</file>

<file path=ppt/tags/tag126.xml><?xml version="1.0" encoding="utf-8"?>
<p:tagLst xmlns:a="http://schemas.openxmlformats.org/drawingml/2006/main" xmlns:r="http://schemas.openxmlformats.org/officeDocument/2006/relationships" xmlns:p="http://schemas.openxmlformats.org/presentationml/2006/main">
  <p:tag name="PA" val="v4.0.0"/>
</p:tagLst>
</file>

<file path=ppt/tags/tag127.xml><?xml version="1.0" encoding="utf-8"?>
<p:tagLst xmlns:a="http://schemas.openxmlformats.org/drawingml/2006/main" xmlns:r="http://schemas.openxmlformats.org/officeDocument/2006/relationships" xmlns:p="http://schemas.openxmlformats.org/presentationml/2006/main">
  <p:tag name="PA" val="v4.0.0"/>
</p:tagLst>
</file>

<file path=ppt/tags/tag128.xml><?xml version="1.0" encoding="utf-8"?>
<p:tagLst xmlns:a="http://schemas.openxmlformats.org/drawingml/2006/main" xmlns:r="http://schemas.openxmlformats.org/officeDocument/2006/relationships" xmlns:p="http://schemas.openxmlformats.org/presentationml/2006/main">
  <p:tag name="PA" val="v4.0.0"/>
</p:tagLst>
</file>

<file path=ppt/tags/tag129.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5.2.9"/>
</p:tagLst>
</file>

<file path=ppt/tags/tag130.xml><?xml version="1.0" encoding="utf-8"?>
<p:tagLst xmlns:a="http://schemas.openxmlformats.org/drawingml/2006/main" xmlns:r="http://schemas.openxmlformats.org/officeDocument/2006/relationships" xmlns:p="http://schemas.openxmlformats.org/presentationml/2006/main">
  <p:tag name="PA" val="v4.0.0"/>
</p:tagLst>
</file>

<file path=ppt/tags/tag131.xml><?xml version="1.0" encoding="utf-8"?>
<p:tagLst xmlns:a="http://schemas.openxmlformats.org/drawingml/2006/main" xmlns:r="http://schemas.openxmlformats.org/officeDocument/2006/relationships" xmlns:p="http://schemas.openxmlformats.org/presentationml/2006/main">
  <p:tag name="PA" val="v4.0.0"/>
</p:tagLst>
</file>

<file path=ppt/tags/tag132.xml><?xml version="1.0" encoding="utf-8"?>
<p:tagLst xmlns:a="http://schemas.openxmlformats.org/drawingml/2006/main" xmlns:r="http://schemas.openxmlformats.org/officeDocument/2006/relationships" xmlns:p="http://schemas.openxmlformats.org/presentationml/2006/main">
  <p:tag name="PA" val="v4.0.0"/>
</p:tagLst>
</file>

<file path=ppt/tags/tag133.xml><?xml version="1.0" encoding="utf-8"?>
<p:tagLst xmlns:a="http://schemas.openxmlformats.org/drawingml/2006/main" xmlns:r="http://schemas.openxmlformats.org/officeDocument/2006/relationships" xmlns:p="http://schemas.openxmlformats.org/presentationml/2006/main">
  <p:tag name="PA" val="v4.0.0"/>
</p:tagLst>
</file>

<file path=ppt/tags/tag134.xml><?xml version="1.0" encoding="utf-8"?>
<p:tagLst xmlns:a="http://schemas.openxmlformats.org/drawingml/2006/main" xmlns:r="http://schemas.openxmlformats.org/officeDocument/2006/relationships" xmlns:p="http://schemas.openxmlformats.org/presentationml/2006/main">
  <p:tag name="PA" val="v4.0.0"/>
</p:tagLst>
</file>

<file path=ppt/tags/tag135.xml><?xml version="1.0" encoding="utf-8"?>
<p:tagLst xmlns:a="http://schemas.openxmlformats.org/drawingml/2006/main" xmlns:r="http://schemas.openxmlformats.org/officeDocument/2006/relationships" xmlns:p="http://schemas.openxmlformats.org/presentationml/2006/main">
  <p:tag name="PA" val="v5.2.9"/>
</p:tagLst>
</file>

<file path=ppt/tags/tag136.xml><?xml version="1.0" encoding="utf-8"?>
<p:tagLst xmlns:a="http://schemas.openxmlformats.org/drawingml/2006/main" xmlns:r="http://schemas.openxmlformats.org/officeDocument/2006/relationships" xmlns:p="http://schemas.openxmlformats.org/presentationml/2006/main">
  <p:tag name="PA" val="v5.2.9"/>
</p:tagLst>
</file>

<file path=ppt/tags/tag137.xml><?xml version="1.0" encoding="utf-8"?>
<p:tagLst xmlns:a="http://schemas.openxmlformats.org/drawingml/2006/main" xmlns:r="http://schemas.openxmlformats.org/officeDocument/2006/relationships" xmlns:p="http://schemas.openxmlformats.org/presentationml/2006/main">
  <p:tag name="PA" val="v5.2.9"/>
</p:tagLst>
</file>

<file path=ppt/tags/tag138.xml><?xml version="1.0" encoding="utf-8"?>
<p:tagLst xmlns:a="http://schemas.openxmlformats.org/drawingml/2006/main" xmlns:r="http://schemas.openxmlformats.org/officeDocument/2006/relationships" xmlns:p="http://schemas.openxmlformats.org/presentationml/2006/main">
  <p:tag name="PA" val="v5.2.9"/>
</p:tagLst>
</file>

<file path=ppt/tags/tag139.xml><?xml version="1.0" encoding="utf-8"?>
<p:tagLst xmlns:a="http://schemas.openxmlformats.org/drawingml/2006/main" xmlns:r="http://schemas.openxmlformats.org/officeDocument/2006/relationships" xmlns:p="http://schemas.openxmlformats.org/presentationml/2006/main">
  <p:tag name="PA" val="v5.2.9"/>
</p:tagLst>
</file>

<file path=ppt/tags/tag14.xml><?xml version="1.0" encoding="utf-8"?>
<p:tagLst xmlns:a="http://schemas.openxmlformats.org/drawingml/2006/main" xmlns:r="http://schemas.openxmlformats.org/officeDocument/2006/relationships" xmlns:p="http://schemas.openxmlformats.org/presentationml/2006/main">
  <p:tag name="PA" val="v5.2.9"/>
</p:tagLst>
</file>

<file path=ppt/tags/tag140.xml><?xml version="1.0" encoding="utf-8"?>
<p:tagLst xmlns:a="http://schemas.openxmlformats.org/drawingml/2006/main" xmlns:r="http://schemas.openxmlformats.org/officeDocument/2006/relationships" xmlns:p="http://schemas.openxmlformats.org/presentationml/2006/main">
  <p:tag name="PA" val="v5.2.9"/>
</p:tagLst>
</file>

<file path=ppt/tags/tag141.xml><?xml version="1.0" encoding="utf-8"?>
<p:tagLst xmlns:a="http://schemas.openxmlformats.org/drawingml/2006/main" xmlns:r="http://schemas.openxmlformats.org/officeDocument/2006/relationships" xmlns:p="http://schemas.openxmlformats.org/presentationml/2006/main">
  <p:tag name="PA" val="v5.2.9"/>
</p:tagLst>
</file>

<file path=ppt/tags/tag142.xml><?xml version="1.0" encoding="utf-8"?>
<p:tagLst xmlns:a="http://schemas.openxmlformats.org/drawingml/2006/main" xmlns:r="http://schemas.openxmlformats.org/officeDocument/2006/relationships" xmlns:p="http://schemas.openxmlformats.org/presentationml/2006/main">
  <p:tag name="PA" val="v5.2.9"/>
</p:tagLst>
</file>

<file path=ppt/tags/tag143.xml><?xml version="1.0" encoding="utf-8"?>
<p:tagLst xmlns:a="http://schemas.openxmlformats.org/drawingml/2006/main" xmlns:r="http://schemas.openxmlformats.org/officeDocument/2006/relationships" xmlns:p="http://schemas.openxmlformats.org/presentationml/2006/main">
  <p:tag name="PA" val="v5.2.9"/>
</p:tagLst>
</file>

<file path=ppt/tags/tag144.xml><?xml version="1.0" encoding="utf-8"?>
<p:tagLst xmlns:a="http://schemas.openxmlformats.org/drawingml/2006/main" xmlns:r="http://schemas.openxmlformats.org/officeDocument/2006/relationships" xmlns:p="http://schemas.openxmlformats.org/presentationml/2006/main">
  <p:tag name="PA" val="v5.2.9"/>
</p:tagLst>
</file>

<file path=ppt/tags/tag145.xml><?xml version="1.0" encoding="utf-8"?>
<p:tagLst xmlns:a="http://schemas.openxmlformats.org/drawingml/2006/main" xmlns:r="http://schemas.openxmlformats.org/officeDocument/2006/relationships" xmlns:p="http://schemas.openxmlformats.org/presentationml/2006/main">
  <p:tag name="PA" val="v5.2.9"/>
</p:tagLst>
</file>

<file path=ppt/tags/tag146.xml><?xml version="1.0" encoding="utf-8"?>
<p:tagLst xmlns:a="http://schemas.openxmlformats.org/drawingml/2006/main" xmlns:r="http://schemas.openxmlformats.org/officeDocument/2006/relationships" xmlns:p="http://schemas.openxmlformats.org/presentationml/2006/main">
  <p:tag name="PA" val="v5.2.9"/>
</p:tagLst>
</file>

<file path=ppt/tags/tag147.xml><?xml version="1.0" encoding="utf-8"?>
<p:tagLst xmlns:a="http://schemas.openxmlformats.org/drawingml/2006/main" xmlns:r="http://schemas.openxmlformats.org/officeDocument/2006/relationships" xmlns:p="http://schemas.openxmlformats.org/presentationml/2006/main">
  <p:tag name="PA" val="v5.2.9"/>
</p:tagLst>
</file>

<file path=ppt/tags/tag148.xml><?xml version="1.0" encoding="utf-8"?>
<p:tagLst xmlns:a="http://schemas.openxmlformats.org/drawingml/2006/main" xmlns:r="http://schemas.openxmlformats.org/officeDocument/2006/relationships" xmlns:p="http://schemas.openxmlformats.org/presentationml/2006/main">
  <p:tag name="PA" val="v4.0.0"/>
</p:tagLst>
</file>

<file path=ppt/tags/tag149.xml><?xml version="1.0" encoding="utf-8"?>
<p:tagLst xmlns:a="http://schemas.openxmlformats.org/drawingml/2006/main" xmlns:r="http://schemas.openxmlformats.org/officeDocument/2006/relationships" xmlns:p="http://schemas.openxmlformats.org/presentationml/2006/main">
  <p:tag name="PA" val="v5.2.9"/>
</p:tagLst>
</file>

<file path=ppt/tags/tag15.xml><?xml version="1.0" encoding="utf-8"?>
<p:tagLst xmlns:a="http://schemas.openxmlformats.org/drawingml/2006/main" xmlns:r="http://schemas.openxmlformats.org/officeDocument/2006/relationships" xmlns:p="http://schemas.openxmlformats.org/presentationml/2006/main">
  <p:tag name="PA" val="v5.2.9"/>
</p:tagLst>
</file>

<file path=ppt/tags/tag150.xml><?xml version="1.0" encoding="utf-8"?>
<p:tagLst xmlns:a="http://schemas.openxmlformats.org/drawingml/2006/main" xmlns:r="http://schemas.openxmlformats.org/officeDocument/2006/relationships" xmlns:p="http://schemas.openxmlformats.org/presentationml/2006/main">
  <p:tag name="PA" val="v5.2.9"/>
</p:tagLst>
</file>

<file path=ppt/tags/tag151.xml><?xml version="1.0" encoding="utf-8"?>
<p:tagLst xmlns:a="http://schemas.openxmlformats.org/drawingml/2006/main" xmlns:r="http://schemas.openxmlformats.org/officeDocument/2006/relationships" xmlns:p="http://schemas.openxmlformats.org/presentationml/2006/main">
  <p:tag name="PA" val="v5.2.9"/>
</p:tagLst>
</file>

<file path=ppt/tags/tag152.xml><?xml version="1.0" encoding="utf-8"?>
<p:tagLst xmlns:a="http://schemas.openxmlformats.org/drawingml/2006/main" xmlns:r="http://schemas.openxmlformats.org/officeDocument/2006/relationships" xmlns:p="http://schemas.openxmlformats.org/presentationml/2006/main">
  <p:tag name="PA" val="v5.2.9"/>
</p:tagLst>
</file>

<file path=ppt/tags/tag153.xml><?xml version="1.0" encoding="utf-8"?>
<p:tagLst xmlns:a="http://schemas.openxmlformats.org/drawingml/2006/main" xmlns:r="http://schemas.openxmlformats.org/officeDocument/2006/relationships" xmlns:p="http://schemas.openxmlformats.org/presentationml/2006/main">
  <p:tag name="PA" val="v5.2.9"/>
</p:tagLst>
</file>

<file path=ppt/tags/tag154.xml><?xml version="1.0" encoding="utf-8"?>
<p:tagLst xmlns:a="http://schemas.openxmlformats.org/drawingml/2006/main" xmlns:r="http://schemas.openxmlformats.org/officeDocument/2006/relationships" xmlns:p="http://schemas.openxmlformats.org/presentationml/2006/main">
  <p:tag name="PA" val="v5.2.9"/>
</p:tagLst>
</file>

<file path=ppt/tags/tag155.xml><?xml version="1.0" encoding="utf-8"?>
<p:tagLst xmlns:a="http://schemas.openxmlformats.org/drawingml/2006/main" xmlns:r="http://schemas.openxmlformats.org/officeDocument/2006/relationships" xmlns:p="http://schemas.openxmlformats.org/presentationml/2006/main">
  <p:tag name="PA" val="v5.2.9"/>
</p:tagLst>
</file>

<file path=ppt/tags/tag156.xml><?xml version="1.0" encoding="utf-8"?>
<p:tagLst xmlns:a="http://schemas.openxmlformats.org/drawingml/2006/main" xmlns:r="http://schemas.openxmlformats.org/officeDocument/2006/relationships" xmlns:p="http://schemas.openxmlformats.org/presentationml/2006/main">
  <p:tag name="PA" val="v5.2.9"/>
</p:tagLst>
</file>

<file path=ppt/tags/tag157.xml><?xml version="1.0" encoding="utf-8"?>
<p:tagLst xmlns:a="http://schemas.openxmlformats.org/drawingml/2006/main" xmlns:r="http://schemas.openxmlformats.org/officeDocument/2006/relationships" xmlns:p="http://schemas.openxmlformats.org/presentationml/2006/main">
  <p:tag name="PA" val="v5.2.9"/>
</p:tagLst>
</file>

<file path=ppt/tags/tag158.xml><?xml version="1.0" encoding="utf-8"?>
<p:tagLst xmlns:a="http://schemas.openxmlformats.org/drawingml/2006/main" xmlns:r="http://schemas.openxmlformats.org/officeDocument/2006/relationships" xmlns:p="http://schemas.openxmlformats.org/presentationml/2006/main">
  <p:tag name="PA" val="v5.2.9"/>
</p:tagLst>
</file>

<file path=ppt/tags/tag159.xml><?xml version="1.0" encoding="utf-8"?>
<p:tagLst xmlns:a="http://schemas.openxmlformats.org/drawingml/2006/main" xmlns:r="http://schemas.openxmlformats.org/officeDocument/2006/relationships" xmlns:p="http://schemas.openxmlformats.org/presentationml/2006/main">
  <p:tag name="PA" val="v5.2.9"/>
</p:tagLst>
</file>

<file path=ppt/tags/tag16.xml><?xml version="1.0" encoding="utf-8"?>
<p:tagLst xmlns:a="http://schemas.openxmlformats.org/drawingml/2006/main" xmlns:r="http://schemas.openxmlformats.org/officeDocument/2006/relationships" xmlns:p="http://schemas.openxmlformats.org/presentationml/2006/main">
  <p:tag name="PA" val="v5.2.9"/>
</p:tagLst>
</file>

<file path=ppt/tags/tag160.xml><?xml version="1.0" encoding="utf-8"?>
<p:tagLst xmlns:a="http://schemas.openxmlformats.org/drawingml/2006/main" xmlns:r="http://schemas.openxmlformats.org/officeDocument/2006/relationships" xmlns:p="http://schemas.openxmlformats.org/presentationml/2006/main">
  <p:tag name="PA" val="v5.2.9"/>
</p:tagLst>
</file>

<file path=ppt/tags/tag161.xml><?xml version="1.0" encoding="utf-8"?>
<p:tagLst xmlns:a="http://schemas.openxmlformats.org/drawingml/2006/main" xmlns:r="http://schemas.openxmlformats.org/officeDocument/2006/relationships" xmlns:p="http://schemas.openxmlformats.org/presentationml/2006/main">
  <p:tag name="PA" val="v5.2.9"/>
</p:tagLst>
</file>

<file path=ppt/tags/tag162.xml><?xml version="1.0" encoding="utf-8"?>
<p:tagLst xmlns:a="http://schemas.openxmlformats.org/drawingml/2006/main" xmlns:r="http://schemas.openxmlformats.org/officeDocument/2006/relationships" xmlns:p="http://schemas.openxmlformats.org/presentationml/2006/main">
  <p:tag name="PA" val="v5.2.9"/>
</p:tagLst>
</file>

<file path=ppt/tags/tag163.xml><?xml version="1.0" encoding="utf-8"?>
<p:tagLst xmlns:a="http://schemas.openxmlformats.org/drawingml/2006/main" xmlns:r="http://schemas.openxmlformats.org/officeDocument/2006/relationships" xmlns:p="http://schemas.openxmlformats.org/presentationml/2006/main">
  <p:tag name="PA" val="v5.2.9"/>
</p:tagLst>
</file>

<file path=ppt/tags/tag164.xml><?xml version="1.0" encoding="utf-8"?>
<p:tagLst xmlns:a="http://schemas.openxmlformats.org/drawingml/2006/main" xmlns:r="http://schemas.openxmlformats.org/officeDocument/2006/relationships" xmlns:p="http://schemas.openxmlformats.org/presentationml/2006/main">
  <p:tag name="PA" val="v5.2.9"/>
</p:tagLst>
</file>

<file path=ppt/tags/tag165.xml><?xml version="1.0" encoding="utf-8"?>
<p:tagLst xmlns:a="http://schemas.openxmlformats.org/drawingml/2006/main" xmlns:r="http://schemas.openxmlformats.org/officeDocument/2006/relationships" xmlns:p="http://schemas.openxmlformats.org/presentationml/2006/main">
  <p:tag name="PA" val="v5.2.9"/>
</p:tagLst>
</file>

<file path=ppt/tags/tag166.xml><?xml version="1.0" encoding="utf-8"?>
<p:tagLst xmlns:a="http://schemas.openxmlformats.org/drawingml/2006/main" xmlns:r="http://schemas.openxmlformats.org/officeDocument/2006/relationships" xmlns:p="http://schemas.openxmlformats.org/presentationml/2006/main">
  <p:tag name="PA" val="v5.2.8"/>
</p:tagLst>
</file>

<file path=ppt/tags/tag167.xml><?xml version="1.0" encoding="utf-8"?>
<p:tagLst xmlns:a="http://schemas.openxmlformats.org/drawingml/2006/main" xmlns:r="http://schemas.openxmlformats.org/officeDocument/2006/relationships" xmlns:p="http://schemas.openxmlformats.org/presentationml/2006/main">
  <p:tag name="PA" val="v5.2.9"/>
</p:tagLst>
</file>

<file path=ppt/tags/tag168.xml><?xml version="1.0" encoding="utf-8"?>
<p:tagLst xmlns:a="http://schemas.openxmlformats.org/drawingml/2006/main" xmlns:r="http://schemas.openxmlformats.org/officeDocument/2006/relationships" xmlns:p="http://schemas.openxmlformats.org/presentationml/2006/main">
  <p:tag name="PA" val="v5.2.9"/>
</p:tagLst>
</file>

<file path=ppt/tags/tag169.xml><?xml version="1.0" encoding="utf-8"?>
<p:tagLst xmlns:a="http://schemas.openxmlformats.org/drawingml/2006/main" xmlns:r="http://schemas.openxmlformats.org/officeDocument/2006/relationships" xmlns:p="http://schemas.openxmlformats.org/presentationml/2006/main">
  <p:tag name="PA" val="v5.2.9"/>
</p:tagLst>
</file>

<file path=ppt/tags/tag17.xml><?xml version="1.0" encoding="utf-8"?>
<p:tagLst xmlns:a="http://schemas.openxmlformats.org/drawingml/2006/main" xmlns:r="http://schemas.openxmlformats.org/officeDocument/2006/relationships" xmlns:p="http://schemas.openxmlformats.org/presentationml/2006/main">
  <p:tag name="PA" val="v5.2.9"/>
</p:tagLst>
</file>

<file path=ppt/tags/tag170.xml><?xml version="1.0" encoding="utf-8"?>
<p:tagLst xmlns:a="http://schemas.openxmlformats.org/drawingml/2006/main" xmlns:r="http://schemas.openxmlformats.org/officeDocument/2006/relationships" xmlns:p="http://schemas.openxmlformats.org/presentationml/2006/main">
  <p:tag name="PA" val="v5.2.9"/>
</p:tagLst>
</file>

<file path=ppt/tags/tag171.xml><?xml version="1.0" encoding="utf-8"?>
<p:tagLst xmlns:a="http://schemas.openxmlformats.org/drawingml/2006/main" xmlns:r="http://schemas.openxmlformats.org/officeDocument/2006/relationships" xmlns:p="http://schemas.openxmlformats.org/presentationml/2006/main">
  <p:tag name="PA" val="v5.2.9"/>
</p:tagLst>
</file>

<file path=ppt/tags/tag172.xml><?xml version="1.0" encoding="utf-8"?>
<p:tagLst xmlns:a="http://schemas.openxmlformats.org/drawingml/2006/main" xmlns:r="http://schemas.openxmlformats.org/officeDocument/2006/relationships" xmlns:p="http://schemas.openxmlformats.org/presentationml/2006/main">
  <p:tag name="PA" val="v5.2.9"/>
</p:tagLst>
</file>

<file path=ppt/tags/tag173.xml><?xml version="1.0" encoding="utf-8"?>
<p:tagLst xmlns:a="http://schemas.openxmlformats.org/drawingml/2006/main" xmlns:r="http://schemas.openxmlformats.org/officeDocument/2006/relationships" xmlns:p="http://schemas.openxmlformats.org/presentationml/2006/main">
  <p:tag name="PA" val="v5.2.9"/>
</p:tagLst>
</file>

<file path=ppt/tags/tag174.xml><?xml version="1.0" encoding="utf-8"?>
<p:tagLst xmlns:a="http://schemas.openxmlformats.org/drawingml/2006/main" xmlns:r="http://schemas.openxmlformats.org/officeDocument/2006/relationships" xmlns:p="http://schemas.openxmlformats.org/presentationml/2006/main">
  <p:tag name="PA" val="v5.2.9"/>
</p:tagLst>
</file>

<file path=ppt/tags/tag175.xml><?xml version="1.0" encoding="utf-8"?>
<p:tagLst xmlns:a="http://schemas.openxmlformats.org/drawingml/2006/main" xmlns:r="http://schemas.openxmlformats.org/officeDocument/2006/relationships" xmlns:p="http://schemas.openxmlformats.org/presentationml/2006/main">
  <p:tag name="PA" val="v5.2.9"/>
</p:tagLst>
</file>

<file path=ppt/tags/tag176.xml><?xml version="1.0" encoding="utf-8"?>
<p:tagLst xmlns:a="http://schemas.openxmlformats.org/drawingml/2006/main" xmlns:r="http://schemas.openxmlformats.org/officeDocument/2006/relationships" xmlns:p="http://schemas.openxmlformats.org/presentationml/2006/main">
  <p:tag name="PA" val="v5.2.9"/>
</p:tagLst>
</file>

<file path=ppt/tags/tag177.xml><?xml version="1.0" encoding="utf-8"?>
<p:tagLst xmlns:a="http://schemas.openxmlformats.org/drawingml/2006/main" xmlns:r="http://schemas.openxmlformats.org/officeDocument/2006/relationships" xmlns:p="http://schemas.openxmlformats.org/presentationml/2006/main">
  <p:tag name="PA" val="v5.2.9"/>
</p:tagLst>
</file>

<file path=ppt/tags/tag178.xml><?xml version="1.0" encoding="utf-8"?>
<p:tagLst xmlns:a="http://schemas.openxmlformats.org/drawingml/2006/main" xmlns:r="http://schemas.openxmlformats.org/officeDocument/2006/relationships" xmlns:p="http://schemas.openxmlformats.org/presentationml/2006/main">
  <p:tag name="PA" val="v5.2.9"/>
</p:tagLst>
</file>

<file path=ppt/tags/tag18.xml><?xml version="1.0" encoding="utf-8"?>
<p:tagLst xmlns:a="http://schemas.openxmlformats.org/drawingml/2006/main" xmlns:r="http://schemas.openxmlformats.org/officeDocument/2006/relationships" xmlns:p="http://schemas.openxmlformats.org/presentationml/2006/main">
  <p:tag name="PA" val="v5.2.9"/>
</p:tagLst>
</file>

<file path=ppt/tags/tag19.xml><?xml version="1.0" encoding="utf-8"?>
<p:tagLst xmlns:a="http://schemas.openxmlformats.org/drawingml/2006/main" xmlns:r="http://schemas.openxmlformats.org/officeDocument/2006/relationships" xmlns:p="http://schemas.openxmlformats.org/presentationml/2006/main">
  <p:tag name="PA" val="v5.2.8"/>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20.xml><?xml version="1.0" encoding="utf-8"?>
<p:tagLst xmlns:a="http://schemas.openxmlformats.org/drawingml/2006/main" xmlns:r="http://schemas.openxmlformats.org/officeDocument/2006/relationships" xmlns:p="http://schemas.openxmlformats.org/presentationml/2006/main">
  <p:tag name="PA" val="v4.0.0"/>
</p:tagLst>
</file>

<file path=ppt/tags/tag21.xml><?xml version="1.0" encoding="utf-8"?>
<p:tagLst xmlns:a="http://schemas.openxmlformats.org/drawingml/2006/main" xmlns:r="http://schemas.openxmlformats.org/officeDocument/2006/relationships" xmlns:p="http://schemas.openxmlformats.org/presentationml/2006/main">
  <p:tag name="PA" val="v4.0.0"/>
</p:tagLst>
</file>

<file path=ppt/tags/tag22.xml><?xml version="1.0" encoding="utf-8"?>
<p:tagLst xmlns:a="http://schemas.openxmlformats.org/drawingml/2006/main" xmlns:r="http://schemas.openxmlformats.org/officeDocument/2006/relationships" xmlns:p="http://schemas.openxmlformats.org/presentationml/2006/main">
  <p:tag name="PA" val="v4.0.0"/>
</p:tagLst>
</file>

<file path=ppt/tags/tag23.xml><?xml version="1.0" encoding="utf-8"?>
<p:tagLst xmlns:a="http://schemas.openxmlformats.org/drawingml/2006/main" xmlns:r="http://schemas.openxmlformats.org/officeDocument/2006/relationships" xmlns:p="http://schemas.openxmlformats.org/presentationml/2006/main">
  <p:tag name="PA" val="v4.0.0"/>
</p:tagLst>
</file>

<file path=ppt/tags/tag24.xml><?xml version="1.0" encoding="utf-8"?>
<p:tagLst xmlns:a="http://schemas.openxmlformats.org/drawingml/2006/main" xmlns:r="http://schemas.openxmlformats.org/officeDocument/2006/relationships" xmlns:p="http://schemas.openxmlformats.org/presentationml/2006/main">
  <p:tag name="PA" val="v4.0.0"/>
</p:tagLst>
</file>

<file path=ppt/tags/tag25.xml><?xml version="1.0" encoding="utf-8"?>
<p:tagLst xmlns:a="http://schemas.openxmlformats.org/drawingml/2006/main" xmlns:r="http://schemas.openxmlformats.org/officeDocument/2006/relationships" xmlns:p="http://schemas.openxmlformats.org/presentationml/2006/main">
  <p:tag name="PA" val="v4.0.0"/>
</p:tagLst>
</file>

<file path=ppt/tags/tag26.xml><?xml version="1.0" encoding="utf-8"?>
<p:tagLst xmlns:a="http://schemas.openxmlformats.org/drawingml/2006/main" xmlns:r="http://schemas.openxmlformats.org/officeDocument/2006/relationships" xmlns:p="http://schemas.openxmlformats.org/presentationml/2006/main">
  <p:tag name="PA" val="v4.0.0"/>
</p:tagLst>
</file>

<file path=ppt/tags/tag27.xml><?xml version="1.0" encoding="utf-8"?>
<p:tagLst xmlns:a="http://schemas.openxmlformats.org/drawingml/2006/main" xmlns:r="http://schemas.openxmlformats.org/officeDocument/2006/relationships" xmlns:p="http://schemas.openxmlformats.org/presentationml/2006/main">
  <p:tag name="PA" val="v4.0.0"/>
</p:tagLst>
</file>

<file path=ppt/tags/tag28.xml><?xml version="1.0" encoding="utf-8"?>
<p:tagLst xmlns:a="http://schemas.openxmlformats.org/drawingml/2006/main" xmlns:r="http://schemas.openxmlformats.org/officeDocument/2006/relationships" xmlns:p="http://schemas.openxmlformats.org/presentationml/2006/main">
  <p:tag name="PA" val="v5.2.9"/>
</p:tagLst>
</file>

<file path=ppt/tags/tag29.xml><?xml version="1.0" encoding="utf-8"?>
<p:tagLst xmlns:a="http://schemas.openxmlformats.org/drawingml/2006/main" xmlns:r="http://schemas.openxmlformats.org/officeDocument/2006/relationships" xmlns:p="http://schemas.openxmlformats.org/presentationml/2006/main">
  <p:tag name="PA" val="v5.2.9"/>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30.xml><?xml version="1.0" encoding="utf-8"?>
<p:tagLst xmlns:a="http://schemas.openxmlformats.org/drawingml/2006/main" xmlns:r="http://schemas.openxmlformats.org/officeDocument/2006/relationships" xmlns:p="http://schemas.openxmlformats.org/presentationml/2006/main">
  <p:tag name="PA" val="v5.2.9"/>
</p:tagLst>
</file>

<file path=ppt/tags/tag31.xml><?xml version="1.0" encoding="utf-8"?>
<p:tagLst xmlns:a="http://schemas.openxmlformats.org/drawingml/2006/main" xmlns:r="http://schemas.openxmlformats.org/officeDocument/2006/relationships" xmlns:p="http://schemas.openxmlformats.org/presentationml/2006/main">
  <p:tag name="PA" val="v5.2.9"/>
</p:tagLst>
</file>

<file path=ppt/tags/tag32.xml><?xml version="1.0" encoding="utf-8"?>
<p:tagLst xmlns:a="http://schemas.openxmlformats.org/drawingml/2006/main" xmlns:r="http://schemas.openxmlformats.org/officeDocument/2006/relationships" xmlns:p="http://schemas.openxmlformats.org/presentationml/2006/main">
  <p:tag name="PA" val="v5.2.9"/>
</p:tagLst>
</file>

<file path=ppt/tags/tag33.xml><?xml version="1.0" encoding="utf-8"?>
<p:tagLst xmlns:a="http://schemas.openxmlformats.org/drawingml/2006/main" xmlns:r="http://schemas.openxmlformats.org/officeDocument/2006/relationships" xmlns:p="http://schemas.openxmlformats.org/presentationml/2006/main">
  <p:tag name="PA" val="v5.2.9"/>
</p:tagLst>
</file>

<file path=ppt/tags/tag34.xml><?xml version="1.0" encoding="utf-8"?>
<p:tagLst xmlns:a="http://schemas.openxmlformats.org/drawingml/2006/main" xmlns:r="http://schemas.openxmlformats.org/officeDocument/2006/relationships" xmlns:p="http://schemas.openxmlformats.org/presentationml/2006/main">
  <p:tag name="PA" val="v5.2.9"/>
</p:tagLst>
</file>

<file path=ppt/tags/tag35.xml><?xml version="1.0" encoding="utf-8"?>
<p:tagLst xmlns:a="http://schemas.openxmlformats.org/drawingml/2006/main" xmlns:r="http://schemas.openxmlformats.org/officeDocument/2006/relationships" xmlns:p="http://schemas.openxmlformats.org/presentationml/2006/main">
  <p:tag name="PA" val="v5.2.9"/>
</p:tagLst>
</file>

<file path=ppt/tags/tag36.xml><?xml version="1.0" encoding="utf-8"?>
<p:tagLst xmlns:a="http://schemas.openxmlformats.org/drawingml/2006/main" xmlns:r="http://schemas.openxmlformats.org/officeDocument/2006/relationships" xmlns:p="http://schemas.openxmlformats.org/presentationml/2006/main">
  <p:tag name="PA" val="v5.2.9"/>
</p:tagLst>
</file>

<file path=ppt/tags/tag37.xml><?xml version="1.0" encoding="utf-8"?>
<p:tagLst xmlns:a="http://schemas.openxmlformats.org/drawingml/2006/main" xmlns:r="http://schemas.openxmlformats.org/officeDocument/2006/relationships" xmlns:p="http://schemas.openxmlformats.org/presentationml/2006/main">
  <p:tag name="PA" val="v5.2.9"/>
</p:tagLst>
</file>

<file path=ppt/tags/tag38.xml><?xml version="1.0" encoding="utf-8"?>
<p:tagLst xmlns:a="http://schemas.openxmlformats.org/drawingml/2006/main" xmlns:r="http://schemas.openxmlformats.org/officeDocument/2006/relationships" xmlns:p="http://schemas.openxmlformats.org/presentationml/2006/main">
  <p:tag name="PA" val="v5.2.9"/>
</p:tagLst>
</file>

<file path=ppt/tags/tag39.xml><?xml version="1.0" encoding="utf-8"?>
<p:tagLst xmlns:a="http://schemas.openxmlformats.org/drawingml/2006/main" xmlns:r="http://schemas.openxmlformats.org/officeDocument/2006/relationships" xmlns:p="http://schemas.openxmlformats.org/presentationml/2006/main">
  <p:tag name="PA" val="v5.2.9"/>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40.xml><?xml version="1.0" encoding="utf-8"?>
<p:tagLst xmlns:a="http://schemas.openxmlformats.org/drawingml/2006/main" xmlns:r="http://schemas.openxmlformats.org/officeDocument/2006/relationships" xmlns:p="http://schemas.openxmlformats.org/presentationml/2006/main">
  <p:tag name="PA" val="v5.2.9"/>
</p:tagLst>
</file>

<file path=ppt/tags/tag41.xml><?xml version="1.0" encoding="utf-8"?>
<p:tagLst xmlns:a="http://schemas.openxmlformats.org/drawingml/2006/main" xmlns:r="http://schemas.openxmlformats.org/officeDocument/2006/relationships" xmlns:p="http://schemas.openxmlformats.org/presentationml/2006/main">
  <p:tag name="PA" val="v5.2.9"/>
</p:tagLst>
</file>

<file path=ppt/tags/tag42.xml><?xml version="1.0" encoding="utf-8"?>
<p:tagLst xmlns:a="http://schemas.openxmlformats.org/drawingml/2006/main" xmlns:r="http://schemas.openxmlformats.org/officeDocument/2006/relationships" xmlns:p="http://schemas.openxmlformats.org/presentationml/2006/main">
  <p:tag name="PA" val="v5.2.9"/>
</p:tagLst>
</file>

<file path=ppt/tags/tag43.xml><?xml version="1.0" encoding="utf-8"?>
<p:tagLst xmlns:a="http://schemas.openxmlformats.org/drawingml/2006/main" xmlns:r="http://schemas.openxmlformats.org/officeDocument/2006/relationships" xmlns:p="http://schemas.openxmlformats.org/presentationml/2006/main">
  <p:tag name="PA" val="v4.0.0"/>
</p:tagLst>
</file>

<file path=ppt/tags/tag44.xml><?xml version="1.0" encoding="utf-8"?>
<p:tagLst xmlns:a="http://schemas.openxmlformats.org/drawingml/2006/main" xmlns:r="http://schemas.openxmlformats.org/officeDocument/2006/relationships" xmlns:p="http://schemas.openxmlformats.org/presentationml/2006/main">
  <p:tag name="PA" val="v4.0.0"/>
</p:tagLst>
</file>

<file path=ppt/tags/tag45.xml><?xml version="1.0" encoding="utf-8"?>
<p:tagLst xmlns:a="http://schemas.openxmlformats.org/drawingml/2006/main" xmlns:r="http://schemas.openxmlformats.org/officeDocument/2006/relationships" xmlns:p="http://schemas.openxmlformats.org/presentationml/2006/main">
  <p:tag name="PA" val="v4.0.0"/>
</p:tagLst>
</file>

<file path=ppt/tags/tag46.xml><?xml version="1.0" encoding="utf-8"?>
<p:tagLst xmlns:a="http://schemas.openxmlformats.org/drawingml/2006/main" xmlns:r="http://schemas.openxmlformats.org/officeDocument/2006/relationships" xmlns:p="http://schemas.openxmlformats.org/presentationml/2006/main">
  <p:tag name="PA" val="v4.0.0"/>
</p:tagLst>
</file>

<file path=ppt/tags/tag47.xml><?xml version="1.0" encoding="utf-8"?>
<p:tagLst xmlns:a="http://schemas.openxmlformats.org/drawingml/2006/main" xmlns:r="http://schemas.openxmlformats.org/officeDocument/2006/relationships" xmlns:p="http://schemas.openxmlformats.org/presentationml/2006/main">
  <p:tag name="PA" val="v4.0.0"/>
</p:tagLst>
</file>

<file path=ppt/tags/tag48.xml><?xml version="1.0" encoding="utf-8"?>
<p:tagLst xmlns:a="http://schemas.openxmlformats.org/drawingml/2006/main" xmlns:r="http://schemas.openxmlformats.org/officeDocument/2006/relationships" xmlns:p="http://schemas.openxmlformats.org/presentationml/2006/main">
  <p:tag name="PA" val="v5.2.9"/>
</p:tagLst>
</file>

<file path=ppt/tags/tag49.xml><?xml version="1.0" encoding="utf-8"?>
<p:tagLst xmlns:a="http://schemas.openxmlformats.org/drawingml/2006/main" xmlns:r="http://schemas.openxmlformats.org/officeDocument/2006/relationships" xmlns:p="http://schemas.openxmlformats.org/presentationml/2006/main">
  <p:tag name="PA" val="v5.2.9"/>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50.xml><?xml version="1.0" encoding="utf-8"?>
<p:tagLst xmlns:a="http://schemas.openxmlformats.org/drawingml/2006/main" xmlns:r="http://schemas.openxmlformats.org/officeDocument/2006/relationships" xmlns:p="http://schemas.openxmlformats.org/presentationml/2006/main">
  <p:tag name="PA" val="v5.2.9"/>
</p:tagLst>
</file>

<file path=ppt/tags/tag51.xml><?xml version="1.0" encoding="utf-8"?>
<p:tagLst xmlns:a="http://schemas.openxmlformats.org/drawingml/2006/main" xmlns:r="http://schemas.openxmlformats.org/officeDocument/2006/relationships" xmlns:p="http://schemas.openxmlformats.org/presentationml/2006/main">
  <p:tag name="PA" val="v5.2.9"/>
</p:tagLst>
</file>

<file path=ppt/tags/tag52.xml><?xml version="1.0" encoding="utf-8"?>
<p:tagLst xmlns:a="http://schemas.openxmlformats.org/drawingml/2006/main" xmlns:r="http://schemas.openxmlformats.org/officeDocument/2006/relationships" xmlns:p="http://schemas.openxmlformats.org/presentationml/2006/main">
  <p:tag name="PA" val="v5.2.9"/>
</p:tagLst>
</file>

<file path=ppt/tags/tag53.xml><?xml version="1.0" encoding="utf-8"?>
<p:tagLst xmlns:a="http://schemas.openxmlformats.org/drawingml/2006/main" xmlns:r="http://schemas.openxmlformats.org/officeDocument/2006/relationships" xmlns:p="http://schemas.openxmlformats.org/presentationml/2006/main">
  <p:tag name="PA" val="v5.2.9"/>
</p:tagLst>
</file>

<file path=ppt/tags/tag54.xml><?xml version="1.0" encoding="utf-8"?>
<p:tagLst xmlns:a="http://schemas.openxmlformats.org/drawingml/2006/main" xmlns:r="http://schemas.openxmlformats.org/officeDocument/2006/relationships" xmlns:p="http://schemas.openxmlformats.org/presentationml/2006/main">
  <p:tag name="PA" val="v5.2.9"/>
</p:tagLst>
</file>

<file path=ppt/tags/tag55.xml><?xml version="1.0" encoding="utf-8"?>
<p:tagLst xmlns:a="http://schemas.openxmlformats.org/drawingml/2006/main" xmlns:r="http://schemas.openxmlformats.org/officeDocument/2006/relationships" xmlns:p="http://schemas.openxmlformats.org/presentationml/2006/main">
  <p:tag name="PA" val="v5.2.9"/>
</p:tagLst>
</file>

<file path=ppt/tags/tag56.xml><?xml version="1.0" encoding="utf-8"?>
<p:tagLst xmlns:a="http://schemas.openxmlformats.org/drawingml/2006/main" xmlns:r="http://schemas.openxmlformats.org/officeDocument/2006/relationships" xmlns:p="http://schemas.openxmlformats.org/presentationml/2006/main">
  <p:tag name="PA" val="v5.2.9"/>
</p:tagLst>
</file>

<file path=ppt/tags/tag57.xml><?xml version="1.0" encoding="utf-8"?>
<p:tagLst xmlns:a="http://schemas.openxmlformats.org/drawingml/2006/main" xmlns:r="http://schemas.openxmlformats.org/officeDocument/2006/relationships" xmlns:p="http://schemas.openxmlformats.org/presentationml/2006/main">
  <p:tag name="PA" val="v5.2.9"/>
</p:tagLst>
</file>

<file path=ppt/tags/tag58.xml><?xml version="1.0" encoding="utf-8"?>
<p:tagLst xmlns:a="http://schemas.openxmlformats.org/drawingml/2006/main" xmlns:r="http://schemas.openxmlformats.org/officeDocument/2006/relationships" xmlns:p="http://schemas.openxmlformats.org/presentationml/2006/main">
  <p:tag name="PA" val="v5.2.9"/>
</p:tagLst>
</file>

<file path=ppt/tags/tag59.xml><?xml version="1.0" encoding="utf-8"?>
<p:tagLst xmlns:a="http://schemas.openxmlformats.org/drawingml/2006/main" xmlns:r="http://schemas.openxmlformats.org/officeDocument/2006/relationships" xmlns:p="http://schemas.openxmlformats.org/presentationml/2006/main">
  <p:tag name="PA" val="v5.2.9"/>
</p:tagLst>
</file>

<file path=ppt/tags/tag6.xml><?xml version="1.0" encoding="utf-8"?>
<p:tagLst xmlns:a="http://schemas.openxmlformats.org/drawingml/2006/main" xmlns:r="http://schemas.openxmlformats.org/officeDocument/2006/relationships" xmlns:p="http://schemas.openxmlformats.org/presentationml/2006/main">
  <p:tag name="PA" val="v5.2.9"/>
</p:tagLst>
</file>

<file path=ppt/tags/tag60.xml><?xml version="1.0" encoding="utf-8"?>
<p:tagLst xmlns:a="http://schemas.openxmlformats.org/drawingml/2006/main" xmlns:r="http://schemas.openxmlformats.org/officeDocument/2006/relationships" xmlns:p="http://schemas.openxmlformats.org/presentationml/2006/main">
  <p:tag name="PA" val="v5.2.9"/>
</p:tagLst>
</file>

<file path=ppt/tags/tag61.xml><?xml version="1.0" encoding="utf-8"?>
<p:tagLst xmlns:a="http://schemas.openxmlformats.org/drawingml/2006/main" xmlns:r="http://schemas.openxmlformats.org/officeDocument/2006/relationships" xmlns:p="http://schemas.openxmlformats.org/presentationml/2006/main">
  <p:tag name="PA" val="v5.2.9"/>
</p:tagLst>
</file>

<file path=ppt/tags/tag62.xml><?xml version="1.0" encoding="utf-8"?>
<p:tagLst xmlns:a="http://schemas.openxmlformats.org/drawingml/2006/main" xmlns:r="http://schemas.openxmlformats.org/officeDocument/2006/relationships" xmlns:p="http://schemas.openxmlformats.org/presentationml/2006/main">
  <p:tag name="PA" val="v5.2.9"/>
</p:tagLst>
</file>

<file path=ppt/tags/tag63.xml><?xml version="1.0" encoding="utf-8"?>
<p:tagLst xmlns:a="http://schemas.openxmlformats.org/drawingml/2006/main" xmlns:r="http://schemas.openxmlformats.org/officeDocument/2006/relationships" xmlns:p="http://schemas.openxmlformats.org/presentationml/2006/main">
  <p:tag name="PA" val="v5.2.9"/>
</p:tagLst>
</file>

<file path=ppt/tags/tag64.xml><?xml version="1.0" encoding="utf-8"?>
<p:tagLst xmlns:a="http://schemas.openxmlformats.org/drawingml/2006/main" xmlns:r="http://schemas.openxmlformats.org/officeDocument/2006/relationships" xmlns:p="http://schemas.openxmlformats.org/presentationml/2006/main">
  <p:tag name="PA" val="v5.2.9"/>
</p:tagLst>
</file>

<file path=ppt/tags/tag65.xml><?xml version="1.0" encoding="utf-8"?>
<p:tagLst xmlns:a="http://schemas.openxmlformats.org/drawingml/2006/main" xmlns:r="http://schemas.openxmlformats.org/officeDocument/2006/relationships" xmlns:p="http://schemas.openxmlformats.org/presentationml/2006/main">
  <p:tag name="PA" val="v5.2.9"/>
</p:tagLst>
</file>

<file path=ppt/tags/tag66.xml><?xml version="1.0" encoding="utf-8"?>
<p:tagLst xmlns:a="http://schemas.openxmlformats.org/drawingml/2006/main" xmlns:r="http://schemas.openxmlformats.org/officeDocument/2006/relationships" xmlns:p="http://schemas.openxmlformats.org/presentationml/2006/main">
  <p:tag name="PA" val="v5.2.9"/>
</p:tagLst>
</file>

<file path=ppt/tags/tag67.xml><?xml version="1.0" encoding="utf-8"?>
<p:tagLst xmlns:a="http://schemas.openxmlformats.org/drawingml/2006/main" xmlns:r="http://schemas.openxmlformats.org/officeDocument/2006/relationships" xmlns:p="http://schemas.openxmlformats.org/presentationml/2006/main">
  <p:tag name="PA" val="v5.2.9"/>
</p:tagLst>
</file>

<file path=ppt/tags/tag68.xml><?xml version="1.0" encoding="utf-8"?>
<p:tagLst xmlns:a="http://schemas.openxmlformats.org/drawingml/2006/main" xmlns:r="http://schemas.openxmlformats.org/officeDocument/2006/relationships" xmlns:p="http://schemas.openxmlformats.org/presentationml/2006/main">
  <p:tag name="PA" val="v5.2.9"/>
</p:tagLst>
</file>

<file path=ppt/tags/tag69.xml><?xml version="1.0" encoding="utf-8"?>
<p:tagLst xmlns:a="http://schemas.openxmlformats.org/drawingml/2006/main" xmlns:r="http://schemas.openxmlformats.org/officeDocument/2006/relationships" xmlns:p="http://schemas.openxmlformats.org/presentationml/2006/main">
  <p:tag name="PA" val="v5.2.9"/>
</p:tagLst>
</file>

<file path=ppt/tags/tag7.xml><?xml version="1.0" encoding="utf-8"?>
<p:tagLst xmlns:a="http://schemas.openxmlformats.org/drawingml/2006/main" xmlns:r="http://schemas.openxmlformats.org/officeDocument/2006/relationships" xmlns:p="http://schemas.openxmlformats.org/presentationml/2006/main">
  <p:tag name="PA" val="v5.2.9"/>
</p:tagLst>
</file>

<file path=ppt/tags/tag70.xml><?xml version="1.0" encoding="utf-8"?>
<p:tagLst xmlns:a="http://schemas.openxmlformats.org/drawingml/2006/main" xmlns:r="http://schemas.openxmlformats.org/officeDocument/2006/relationships" xmlns:p="http://schemas.openxmlformats.org/presentationml/2006/main">
  <p:tag name="PA" val="v5.2.9"/>
</p:tagLst>
</file>

<file path=ppt/tags/tag71.xml><?xml version="1.0" encoding="utf-8"?>
<p:tagLst xmlns:a="http://schemas.openxmlformats.org/drawingml/2006/main" xmlns:r="http://schemas.openxmlformats.org/officeDocument/2006/relationships" xmlns:p="http://schemas.openxmlformats.org/presentationml/2006/main">
  <p:tag name="PA" val="v5.2.9"/>
</p:tagLst>
</file>

<file path=ppt/tags/tag72.xml><?xml version="1.0" encoding="utf-8"?>
<p:tagLst xmlns:a="http://schemas.openxmlformats.org/drawingml/2006/main" xmlns:r="http://schemas.openxmlformats.org/officeDocument/2006/relationships" xmlns:p="http://schemas.openxmlformats.org/presentationml/2006/main">
  <p:tag name="PA" val="v5.2.9"/>
</p:tagLst>
</file>

<file path=ppt/tags/tag73.xml><?xml version="1.0" encoding="utf-8"?>
<p:tagLst xmlns:a="http://schemas.openxmlformats.org/drawingml/2006/main" xmlns:r="http://schemas.openxmlformats.org/officeDocument/2006/relationships" xmlns:p="http://schemas.openxmlformats.org/presentationml/2006/main">
  <p:tag name="PA" val="v5.2.9"/>
</p:tagLst>
</file>

<file path=ppt/tags/tag74.xml><?xml version="1.0" encoding="utf-8"?>
<p:tagLst xmlns:a="http://schemas.openxmlformats.org/drawingml/2006/main" xmlns:r="http://schemas.openxmlformats.org/officeDocument/2006/relationships" xmlns:p="http://schemas.openxmlformats.org/presentationml/2006/main">
  <p:tag name="PA" val="v4.0.0"/>
</p:tagLst>
</file>

<file path=ppt/tags/tag75.xml><?xml version="1.0" encoding="utf-8"?>
<p:tagLst xmlns:a="http://schemas.openxmlformats.org/drawingml/2006/main" xmlns:r="http://schemas.openxmlformats.org/officeDocument/2006/relationships" xmlns:p="http://schemas.openxmlformats.org/presentationml/2006/main">
  <p:tag name="PA" val="v4.0.0"/>
</p:tagLst>
</file>

<file path=ppt/tags/tag76.xml><?xml version="1.0" encoding="utf-8"?>
<p:tagLst xmlns:a="http://schemas.openxmlformats.org/drawingml/2006/main" xmlns:r="http://schemas.openxmlformats.org/officeDocument/2006/relationships" xmlns:p="http://schemas.openxmlformats.org/presentationml/2006/main">
  <p:tag name="PA" val="v4.0.0"/>
</p:tagLst>
</file>

<file path=ppt/tags/tag77.xml><?xml version="1.0" encoding="utf-8"?>
<p:tagLst xmlns:a="http://schemas.openxmlformats.org/drawingml/2006/main" xmlns:r="http://schemas.openxmlformats.org/officeDocument/2006/relationships" xmlns:p="http://schemas.openxmlformats.org/presentationml/2006/main">
  <p:tag name="PA" val="v4.0.0"/>
</p:tagLst>
</file>

<file path=ppt/tags/tag78.xml><?xml version="1.0" encoding="utf-8"?>
<p:tagLst xmlns:a="http://schemas.openxmlformats.org/drawingml/2006/main" xmlns:r="http://schemas.openxmlformats.org/officeDocument/2006/relationships" xmlns:p="http://schemas.openxmlformats.org/presentationml/2006/main">
  <p:tag name="PA" val="v4.0.0"/>
</p:tagLst>
</file>

<file path=ppt/tags/tag79.xml><?xml version="1.0" encoding="utf-8"?>
<p:tagLst xmlns:a="http://schemas.openxmlformats.org/drawingml/2006/main" xmlns:r="http://schemas.openxmlformats.org/officeDocument/2006/relationships" xmlns:p="http://schemas.openxmlformats.org/presentationml/2006/main">
  <p:tag name="PA" val="v5.2.9"/>
</p:tagLst>
</file>

<file path=ppt/tags/tag8.xml><?xml version="1.0" encoding="utf-8"?>
<p:tagLst xmlns:a="http://schemas.openxmlformats.org/drawingml/2006/main" xmlns:r="http://schemas.openxmlformats.org/officeDocument/2006/relationships" xmlns:p="http://schemas.openxmlformats.org/presentationml/2006/main">
  <p:tag name="PA" val="v5.2.9"/>
</p:tagLst>
</file>

<file path=ppt/tags/tag80.xml><?xml version="1.0" encoding="utf-8"?>
<p:tagLst xmlns:a="http://schemas.openxmlformats.org/drawingml/2006/main" xmlns:r="http://schemas.openxmlformats.org/officeDocument/2006/relationships" xmlns:p="http://schemas.openxmlformats.org/presentationml/2006/main">
  <p:tag name="PA" val="v5.2.9"/>
</p:tagLst>
</file>

<file path=ppt/tags/tag81.xml><?xml version="1.0" encoding="utf-8"?>
<p:tagLst xmlns:a="http://schemas.openxmlformats.org/drawingml/2006/main" xmlns:r="http://schemas.openxmlformats.org/officeDocument/2006/relationships" xmlns:p="http://schemas.openxmlformats.org/presentationml/2006/main">
  <p:tag name="PA" val="v5.2.9"/>
</p:tagLst>
</file>

<file path=ppt/tags/tag82.xml><?xml version="1.0" encoding="utf-8"?>
<p:tagLst xmlns:a="http://schemas.openxmlformats.org/drawingml/2006/main" xmlns:r="http://schemas.openxmlformats.org/officeDocument/2006/relationships" xmlns:p="http://schemas.openxmlformats.org/presentationml/2006/main">
  <p:tag name="PA" val="v5.2.9"/>
</p:tagLst>
</file>

<file path=ppt/tags/tag83.xml><?xml version="1.0" encoding="utf-8"?>
<p:tagLst xmlns:a="http://schemas.openxmlformats.org/drawingml/2006/main" xmlns:r="http://schemas.openxmlformats.org/officeDocument/2006/relationships" xmlns:p="http://schemas.openxmlformats.org/presentationml/2006/main">
  <p:tag name="PA" val="v5.2.9"/>
</p:tagLst>
</file>

<file path=ppt/tags/tag84.xml><?xml version="1.0" encoding="utf-8"?>
<p:tagLst xmlns:a="http://schemas.openxmlformats.org/drawingml/2006/main" xmlns:r="http://schemas.openxmlformats.org/officeDocument/2006/relationships" xmlns:p="http://schemas.openxmlformats.org/presentationml/2006/main">
  <p:tag name="PA" val="v5.2.9"/>
</p:tagLst>
</file>

<file path=ppt/tags/tag85.xml><?xml version="1.0" encoding="utf-8"?>
<p:tagLst xmlns:a="http://schemas.openxmlformats.org/drawingml/2006/main" xmlns:r="http://schemas.openxmlformats.org/officeDocument/2006/relationships" xmlns:p="http://schemas.openxmlformats.org/presentationml/2006/main">
  <p:tag name="PA" val="v5.2.9"/>
</p:tagLst>
</file>

<file path=ppt/tags/tag86.xml><?xml version="1.0" encoding="utf-8"?>
<p:tagLst xmlns:a="http://schemas.openxmlformats.org/drawingml/2006/main" xmlns:r="http://schemas.openxmlformats.org/officeDocument/2006/relationships" xmlns:p="http://schemas.openxmlformats.org/presentationml/2006/main">
  <p:tag name="PA" val="v5.2.9"/>
</p:tagLst>
</file>

<file path=ppt/tags/tag87.xml><?xml version="1.0" encoding="utf-8"?>
<p:tagLst xmlns:a="http://schemas.openxmlformats.org/drawingml/2006/main" xmlns:r="http://schemas.openxmlformats.org/officeDocument/2006/relationships" xmlns:p="http://schemas.openxmlformats.org/presentationml/2006/main">
  <p:tag name="PA" val="v5.2.9"/>
</p:tagLst>
</file>

<file path=ppt/tags/tag88.xml><?xml version="1.0" encoding="utf-8"?>
<p:tagLst xmlns:a="http://schemas.openxmlformats.org/drawingml/2006/main" xmlns:r="http://schemas.openxmlformats.org/officeDocument/2006/relationships" xmlns:p="http://schemas.openxmlformats.org/presentationml/2006/main">
  <p:tag name="PA" val="v5.2.9"/>
</p:tagLst>
</file>

<file path=ppt/tags/tag89.xml><?xml version="1.0" encoding="utf-8"?>
<p:tagLst xmlns:a="http://schemas.openxmlformats.org/drawingml/2006/main" xmlns:r="http://schemas.openxmlformats.org/officeDocument/2006/relationships" xmlns:p="http://schemas.openxmlformats.org/presentationml/2006/main">
  <p:tag name="PA" val="v5.2.9"/>
</p:tagLst>
</file>

<file path=ppt/tags/tag9.xml><?xml version="1.0" encoding="utf-8"?>
<p:tagLst xmlns:a="http://schemas.openxmlformats.org/drawingml/2006/main" xmlns:r="http://schemas.openxmlformats.org/officeDocument/2006/relationships" xmlns:p="http://schemas.openxmlformats.org/presentationml/2006/main">
  <p:tag name="PA" val="v5.2.9"/>
</p:tagLst>
</file>

<file path=ppt/tags/tag90.xml><?xml version="1.0" encoding="utf-8"?>
<p:tagLst xmlns:a="http://schemas.openxmlformats.org/drawingml/2006/main" xmlns:r="http://schemas.openxmlformats.org/officeDocument/2006/relationships" xmlns:p="http://schemas.openxmlformats.org/presentationml/2006/main">
  <p:tag name="PA" val="v5.2.9"/>
</p:tagLst>
</file>

<file path=ppt/tags/tag91.xml><?xml version="1.0" encoding="utf-8"?>
<p:tagLst xmlns:a="http://schemas.openxmlformats.org/drawingml/2006/main" xmlns:r="http://schemas.openxmlformats.org/officeDocument/2006/relationships" xmlns:p="http://schemas.openxmlformats.org/presentationml/2006/main">
  <p:tag name="PA" val="v5.2.9"/>
</p:tagLst>
</file>

<file path=ppt/tags/tag92.xml><?xml version="1.0" encoding="utf-8"?>
<p:tagLst xmlns:a="http://schemas.openxmlformats.org/drawingml/2006/main" xmlns:r="http://schemas.openxmlformats.org/officeDocument/2006/relationships" xmlns:p="http://schemas.openxmlformats.org/presentationml/2006/main">
  <p:tag name="PA" val="v5.2.9"/>
</p:tagLst>
</file>

<file path=ppt/tags/tag93.xml><?xml version="1.0" encoding="utf-8"?>
<p:tagLst xmlns:a="http://schemas.openxmlformats.org/drawingml/2006/main" xmlns:r="http://schemas.openxmlformats.org/officeDocument/2006/relationships" xmlns:p="http://schemas.openxmlformats.org/presentationml/2006/main">
  <p:tag name="PA" val="v5.2.9"/>
</p:tagLst>
</file>

<file path=ppt/tags/tag94.xml><?xml version="1.0" encoding="utf-8"?>
<p:tagLst xmlns:a="http://schemas.openxmlformats.org/drawingml/2006/main" xmlns:r="http://schemas.openxmlformats.org/officeDocument/2006/relationships" xmlns:p="http://schemas.openxmlformats.org/presentationml/2006/main">
  <p:tag name="PA" val="v5.2.9"/>
</p:tagLst>
</file>

<file path=ppt/tags/tag95.xml><?xml version="1.0" encoding="utf-8"?>
<p:tagLst xmlns:a="http://schemas.openxmlformats.org/drawingml/2006/main" xmlns:r="http://schemas.openxmlformats.org/officeDocument/2006/relationships" xmlns:p="http://schemas.openxmlformats.org/presentationml/2006/main">
  <p:tag name="PA" val="v5.2.9"/>
</p:tagLst>
</file>

<file path=ppt/tags/tag96.xml><?xml version="1.0" encoding="utf-8"?>
<p:tagLst xmlns:a="http://schemas.openxmlformats.org/drawingml/2006/main" xmlns:r="http://schemas.openxmlformats.org/officeDocument/2006/relationships" xmlns:p="http://schemas.openxmlformats.org/presentationml/2006/main">
  <p:tag name="PA" val="v5.2.8"/>
</p:tagLst>
</file>

<file path=ppt/tags/tag97.xml><?xml version="1.0" encoding="utf-8"?>
<p:tagLst xmlns:a="http://schemas.openxmlformats.org/drawingml/2006/main" xmlns:r="http://schemas.openxmlformats.org/officeDocument/2006/relationships" xmlns:p="http://schemas.openxmlformats.org/presentationml/2006/main">
  <p:tag name="PA" val="v4.0.0"/>
</p:tagLst>
</file>

<file path=ppt/tags/tag98.xml><?xml version="1.0" encoding="utf-8"?>
<p:tagLst xmlns:a="http://schemas.openxmlformats.org/drawingml/2006/main" xmlns:r="http://schemas.openxmlformats.org/officeDocument/2006/relationships" xmlns:p="http://schemas.openxmlformats.org/presentationml/2006/main">
  <p:tag name="PA" val="v5.2.8"/>
</p:tagLst>
</file>

<file path=ppt/tags/tag9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8838</TotalTime>
  <Words>5658</Words>
  <Application>Microsoft Office PowerPoint</Application>
  <PresentationFormat>全屏显示(4:3)</PresentationFormat>
  <Paragraphs>406</Paragraphs>
  <Slides>45</Slides>
  <Notes>38</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45</vt:i4>
      </vt:variant>
    </vt:vector>
  </HeadingPairs>
  <TitlesOfParts>
    <vt:vector size="60" baseType="lpstr">
      <vt:lpstr>Wingdings</vt:lpstr>
      <vt:lpstr>Calibri Light</vt:lpstr>
      <vt:lpstr>Agency FB</vt:lpstr>
      <vt:lpstr>阿里巴巴普惠体</vt:lpstr>
      <vt:lpstr>Calibri</vt:lpstr>
      <vt:lpstr>Century Gothic</vt:lpstr>
      <vt:lpstr>思源黑体 CN Normal</vt:lpstr>
      <vt:lpstr>微软雅黑</vt:lpstr>
      <vt:lpstr>Impact</vt:lpstr>
      <vt:lpstr>思源黑体 CN Heavy</vt:lpstr>
      <vt:lpstr>思源黑体 CN Bold</vt:lpstr>
      <vt:lpstr>等线</vt:lpstr>
      <vt:lpstr>等线 Light</vt:lpstr>
      <vt:lpstr>Arial</vt:lpstr>
      <vt:lpstr>Office 主题​​</vt:lpstr>
      <vt:lpstr>PowerPoint 演示文稿</vt:lpstr>
      <vt:lpstr>PowerPoint 演示文稿</vt:lpstr>
      <vt:lpstr>PowerPoint 演示文稿</vt:lpstr>
      <vt:lpstr>PowerPoint 演示文稿</vt:lpstr>
      <vt:lpstr>关于前一段疫情防控工作</vt:lpstr>
      <vt:lpstr>关于前一段疫情防控工作</vt:lpstr>
      <vt:lpstr>关于前一段疫情防控工作</vt:lpstr>
      <vt:lpstr>关于前一段疫情防控工作</vt:lpstr>
      <vt:lpstr>关于前一段疫情防控工作</vt:lpstr>
      <vt:lpstr>关于前一段疫情防控工作</vt:lpstr>
      <vt:lpstr>关于前一段疫情防控工作</vt:lpstr>
      <vt:lpstr>关于前一段疫情防控工作</vt:lpstr>
      <vt:lpstr>关于前一段疫情防控工作</vt:lpstr>
      <vt:lpstr>关于前一段疫情防控工作</vt:lpstr>
      <vt:lpstr>关于前一段疫情防控工作</vt:lpstr>
      <vt:lpstr>关于前一段疫情防控工作</vt:lpstr>
      <vt:lpstr>PowerPoint 演示文稿</vt:lpstr>
      <vt:lpstr>关于当前加强疫情防控重点工作</vt:lpstr>
      <vt:lpstr>关于当前加强疫情防控重点工作</vt:lpstr>
      <vt:lpstr>关于当前加强疫情防控重点工作</vt:lpstr>
      <vt:lpstr>关于当前加强疫情防控重点工作</vt:lpstr>
      <vt:lpstr>关于当前加强疫情防控重点工作</vt:lpstr>
      <vt:lpstr>关于当前加强疫情防控重点工作</vt:lpstr>
      <vt:lpstr>关于当前加强疫情防控重点工作</vt:lpstr>
      <vt:lpstr>关于当前加强疫情防控重点工作</vt:lpstr>
      <vt:lpstr>关于当前加强疫情防控重点工作</vt:lpstr>
      <vt:lpstr>PowerPoint 演示文稿</vt:lpstr>
      <vt:lpstr>关于统筹推进疫情防控和经济社会发展工作</vt:lpstr>
      <vt:lpstr>关于统筹推进疫情防控和经济社会发展工作</vt:lpstr>
      <vt:lpstr>关于统筹推进疫情防控和经济社会发展工作</vt:lpstr>
      <vt:lpstr>关于统筹推进疫情防控和经济社会发展工作</vt:lpstr>
      <vt:lpstr>关于统筹推进疫情防控和经济社会发展工作</vt:lpstr>
      <vt:lpstr>关于统筹推进疫情防控和经济社会发展工作</vt:lpstr>
      <vt:lpstr>关于统筹推进疫情防控和经济社会发展工作</vt:lpstr>
      <vt:lpstr>关于统筹推进疫情防控和经济社会发展工作</vt:lpstr>
      <vt:lpstr>关于统筹推进疫情防控和经济社会发展工作</vt:lpstr>
      <vt:lpstr>PowerPoint 演示文稿</vt:lpstr>
      <vt:lpstr>关于加强党对统筹推进疫情防控和经济社会发展工作的领导</vt:lpstr>
      <vt:lpstr>关于加强党对统筹推进疫情防控和经济社会发展工作的领导</vt:lpstr>
      <vt:lpstr>关于加强党对统筹推进疫情防控和经济社会发展工作的领导</vt:lpstr>
      <vt:lpstr>关于加强党对统筹推进疫情防控和经济社会发展工作的领导</vt:lpstr>
      <vt:lpstr>关于加强党对统筹推进疫情防控和经济社会发展工作的领导</vt:lpstr>
      <vt:lpstr>关于加强党对统筹推进疫情防控和经济社会发展工作的领导</vt:lpstr>
      <vt:lpstr>关于加强党对统筹推进疫情防控和经济社会发展工作的领导</vt:lpstr>
      <vt:lpstr>关于加强党对统筹推进疫情防控和经济社会发展工作的领导</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zsy</dc:creator>
  <cp:lastModifiedBy>谢 屹桐</cp:lastModifiedBy>
  <cp:revision>518</cp:revision>
  <cp:lastPrinted>2016-05-24T06:27:29Z</cp:lastPrinted>
  <dcterms:created xsi:type="dcterms:W3CDTF">2016-02-14T08:08:07Z</dcterms:created>
  <dcterms:modified xsi:type="dcterms:W3CDTF">2020-03-18T02:27:02Z</dcterms:modified>
</cp:coreProperties>
</file>