
<file path=[Content_Types].xml><?xml version="1.0" encoding="utf-8"?>
<Types xmlns="http://schemas.openxmlformats.org/package/2006/content-types">
  <Default Extension="emf" ContentType="image/x-emf"/>
  <Default Extension="fntdata" ContentType="application/x-fontdata"/>
  <Default Extension="jfif" ContentType="image/jpeg"/>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3.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4.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5.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0"/>
  </p:notesMasterIdLst>
  <p:sldIdLst>
    <p:sldId id="256" r:id="rId2"/>
    <p:sldId id="541" r:id="rId3"/>
    <p:sldId id="560" r:id="rId4"/>
    <p:sldId id="561" r:id="rId5"/>
    <p:sldId id="548" r:id="rId6"/>
    <p:sldId id="605" r:id="rId7"/>
    <p:sldId id="606" r:id="rId8"/>
    <p:sldId id="607" r:id="rId9"/>
    <p:sldId id="610" r:id="rId10"/>
    <p:sldId id="616" r:id="rId11"/>
    <p:sldId id="608" r:id="rId12"/>
    <p:sldId id="617" r:id="rId13"/>
    <p:sldId id="615" r:id="rId14"/>
    <p:sldId id="618" r:id="rId15"/>
    <p:sldId id="621" r:id="rId16"/>
    <p:sldId id="622" r:id="rId17"/>
    <p:sldId id="619" r:id="rId18"/>
    <p:sldId id="623" r:id="rId19"/>
  </p:sldIdLst>
  <p:sldSz cx="9144000" cy="6858000" type="screen4x3"/>
  <p:notesSz cx="6858000" cy="9947275"/>
  <p:embeddedFontLst>
    <p:embeddedFont>
      <p:font typeface="Agency FB" panose="020B0503020202020204" pitchFamily="34" charset="0"/>
      <p:regular r:id="rId21"/>
      <p:bold r:id="rId22"/>
    </p:embeddedFont>
    <p:embeddedFont>
      <p:font typeface="Calibri" panose="020F0502020204030204" pitchFamily="34" charset="0"/>
      <p:regular r:id="rId23"/>
      <p:bold r:id="rId24"/>
      <p:italic r:id="rId25"/>
      <p:boldItalic r:id="rId26"/>
    </p:embeddedFont>
    <p:embeddedFont>
      <p:font typeface="Calibri Light" panose="020F0302020204030204" pitchFamily="34" charset="0"/>
      <p:regular r:id="rId27"/>
      <p:italic r:id="rId28"/>
    </p:embeddedFont>
    <p:embeddedFont>
      <p:font typeface="Century Gothic" panose="020B0502020202020204" pitchFamily="34" charset="0"/>
      <p:regular r:id="rId29"/>
      <p:bold r:id="rId30"/>
      <p:italic r:id="rId31"/>
      <p:boldItalic r:id="rId32"/>
    </p:embeddedFont>
    <p:embeddedFont>
      <p:font typeface="Impact" panose="020B0806030902050204" pitchFamily="34" charset="0"/>
      <p:regular r:id="rId33"/>
    </p:embeddedFont>
    <p:embeddedFont>
      <p:font typeface="等线" panose="02010600030101010101" pitchFamily="2" charset="-122"/>
      <p:regular r:id="rId34"/>
      <p:bold r:id="rId35"/>
    </p:embeddedFont>
    <p:embeddedFont>
      <p:font typeface="微软雅黑" panose="020B0503020204020204" pitchFamily="34" charset="-122"/>
      <p:regular r:id="rId36"/>
      <p:bold r:id="rId3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3399"/>
    <a:srgbClr val="000099"/>
    <a:srgbClr val="C00000"/>
    <a:srgbClr val="C7BC93"/>
    <a:srgbClr val="AE8B45"/>
    <a:srgbClr val="D77956"/>
    <a:srgbClr val="FCECE8"/>
    <a:srgbClr val="DD7777"/>
    <a:srgbClr val="EE47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37" autoAdjust="0"/>
    <p:restoredTop sz="94221" autoAdjust="0"/>
  </p:normalViewPr>
  <p:slideViewPr>
    <p:cSldViewPr snapToGrid="0">
      <p:cViewPr varScale="1">
        <p:scale>
          <a:sx n="68" d="100"/>
          <a:sy n="68" d="100"/>
        </p:scale>
        <p:origin x="136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font" Target="fonts/font1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99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99091"/>
          </a:xfrm>
          <a:prstGeom prst="rect">
            <a:avLst/>
          </a:prstGeom>
        </p:spPr>
        <p:txBody>
          <a:bodyPr vert="horz" lIns="91440" tIns="45720" rIns="91440" bIns="45720" rtlCol="0"/>
          <a:lstStyle>
            <a:lvl1pPr algn="r">
              <a:defRPr sz="1200"/>
            </a:lvl1pPr>
          </a:lstStyle>
          <a:p>
            <a:fld id="{41FF7CA0-D6F7-4B75-9BBA-55D6844FAA54}" type="datetimeFigureOut">
              <a:rPr lang="zh-CN" altLang="en-US" smtClean="0"/>
              <a:t>2020/3/18</a:t>
            </a:fld>
            <a:endParaRPr lang="zh-CN" altLang="en-US"/>
          </a:p>
        </p:txBody>
      </p:sp>
      <p:sp>
        <p:nvSpPr>
          <p:cNvPr id="4" name="幻灯片图像占位符 3"/>
          <p:cNvSpPr>
            <a:spLocks noGrp="1" noRot="1" noChangeAspect="1"/>
          </p:cNvSpPr>
          <p:nvPr>
            <p:ph type="sldImg" idx="2"/>
          </p:nvPr>
        </p:nvSpPr>
        <p:spPr>
          <a:xfrm>
            <a:off x="1190625" y="1243013"/>
            <a:ext cx="4476750" cy="3357562"/>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787126"/>
            <a:ext cx="5486400" cy="391674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8185"/>
            <a:ext cx="2971800" cy="499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9448185"/>
            <a:ext cx="2971800" cy="499090"/>
          </a:xfrm>
          <a:prstGeom prst="rect">
            <a:avLst/>
          </a:prstGeom>
        </p:spPr>
        <p:txBody>
          <a:bodyPr vert="horz" lIns="91440" tIns="45720" rIns="91440" bIns="45720" rtlCol="0" anchor="b"/>
          <a:lstStyle>
            <a:lvl1pPr algn="r">
              <a:defRPr sz="1200"/>
            </a:lvl1pPr>
          </a:lstStyle>
          <a:p>
            <a:fld id="{43110705-0561-4179-A9D0-CFF85EB7AF14}" type="slidenum">
              <a:rPr lang="zh-CN" altLang="en-US" smtClean="0"/>
              <a:t>‹#›</a:t>
            </a:fld>
            <a:endParaRPr lang="zh-CN" altLang="en-US"/>
          </a:p>
        </p:txBody>
      </p:sp>
    </p:spTree>
    <p:extLst>
      <p:ext uri="{BB962C8B-B14F-4D97-AF65-F5344CB8AC3E}">
        <p14:creationId xmlns:p14="http://schemas.microsoft.com/office/powerpoint/2010/main" val="33046358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5</a:t>
            </a:fld>
            <a:endParaRPr lang="zh-CN" altLang="en-US"/>
          </a:p>
        </p:txBody>
      </p:sp>
    </p:spTree>
    <p:extLst>
      <p:ext uri="{BB962C8B-B14F-4D97-AF65-F5344CB8AC3E}">
        <p14:creationId xmlns:p14="http://schemas.microsoft.com/office/powerpoint/2010/main" val="2465813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17</a:t>
            </a:fld>
            <a:endParaRPr lang="zh-CN" altLang="en-US"/>
          </a:p>
        </p:txBody>
      </p:sp>
    </p:spTree>
    <p:extLst>
      <p:ext uri="{BB962C8B-B14F-4D97-AF65-F5344CB8AC3E}">
        <p14:creationId xmlns:p14="http://schemas.microsoft.com/office/powerpoint/2010/main" val="2632919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18</a:t>
            </a:fld>
            <a:endParaRPr lang="zh-CN" altLang="en-US"/>
          </a:p>
        </p:txBody>
      </p:sp>
    </p:spTree>
    <p:extLst>
      <p:ext uri="{BB962C8B-B14F-4D97-AF65-F5344CB8AC3E}">
        <p14:creationId xmlns:p14="http://schemas.microsoft.com/office/powerpoint/2010/main" val="3612347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6</a:t>
            </a:fld>
            <a:endParaRPr lang="zh-CN" altLang="en-US"/>
          </a:p>
        </p:txBody>
      </p:sp>
    </p:spTree>
    <p:extLst>
      <p:ext uri="{BB962C8B-B14F-4D97-AF65-F5344CB8AC3E}">
        <p14:creationId xmlns:p14="http://schemas.microsoft.com/office/powerpoint/2010/main" val="3374638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7</a:t>
            </a:fld>
            <a:endParaRPr lang="zh-CN" altLang="en-US"/>
          </a:p>
        </p:txBody>
      </p:sp>
    </p:spTree>
    <p:extLst>
      <p:ext uri="{BB962C8B-B14F-4D97-AF65-F5344CB8AC3E}">
        <p14:creationId xmlns:p14="http://schemas.microsoft.com/office/powerpoint/2010/main" val="652238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8</a:t>
            </a:fld>
            <a:endParaRPr lang="zh-CN" altLang="en-US"/>
          </a:p>
        </p:txBody>
      </p:sp>
    </p:spTree>
    <p:extLst>
      <p:ext uri="{BB962C8B-B14F-4D97-AF65-F5344CB8AC3E}">
        <p14:creationId xmlns:p14="http://schemas.microsoft.com/office/powerpoint/2010/main" val="1349198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10</a:t>
            </a:fld>
            <a:endParaRPr lang="zh-CN" altLang="en-US"/>
          </a:p>
        </p:txBody>
      </p:sp>
    </p:spTree>
    <p:extLst>
      <p:ext uri="{BB962C8B-B14F-4D97-AF65-F5344CB8AC3E}">
        <p14:creationId xmlns:p14="http://schemas.microsoft.com/office/powerpoint/2010/main" val="1804323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11</a:t>
            </a:fld>
            <a:endParaRPr lang="zh-CN" altLang="en-US"/>
          </a:p>
        </p:txBody>
      </p:sp>
    </p:spTree>
    <p:extLst>
      <p:ext uri="{BB962C8B-B14F-4D97-AF65-F5344CB8AC3E}">
        <p14:creationId xmlns:p14="http://schemas.microsoft.com/office/powerpoint/2010/main" val="236945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13</a:t>
            </a:fld>
            <a:endParaRPr lang="zh-CN" altLang="en-US"/>
          </a:p>
        </p:txBody>
      </p:sp>
    </p:spTree>
    <p:extLst>
      <p:ext uri="{BB962C8B-B14F-4D97-AF65-F5344CB8AC3E}">
        <p14:creationId xmlns:p14="http://schemas.microsoft.com/office/powerpoint/2010/main" val="3573630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14</a:t>
            </a:fld>
            <a:endParaRPr lang="zh-CN" altLang="en-US"/>
          </a:p>
        </p:txBody>
      </p:sp>
    </p:spTree>
    <p:extLst>
      <p:ext uri="{BB962C8B-B14F-4D97-AF65-F5344CB8AC3E}">
        <p14:creationId xmlns:p14="http://schemas.microsoft.com/office/powerpoint/2010/main" val="3302579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3110705-0561-4179-A9D0-CFF85EB7AF14}" type="slidenum">
              <a:rPr lang="zh-CN" altLang="en-US" smtClean="0"/>
              <a:t>15</a:t>
            </a:fld>
            <a:endParaRPr lang="zh-CN" altLang="en-US"/>
          </a:p>
        </p:txBody>
      </p:sp>
    </p:spTree>
    <p:extLst>
      <p:ext uri="{BB962C8B-B14F-4D97-AF65-F5344CB8AC3E}">
        <p14:creationId xmlns:p14="http://schemas.microsoft.com/office/powerpoint/2010/main" val="14969746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val="0"/>
              </a:ext>
            </a:extLst>
          </a:blip>
          <a:srcRect b="14058"/>
          <a:stretch/>
        </p:blipFill>
        <p:spPr>
          <a:xfrm>
            <a:off x="-21734" y="2902180"/>
            <a:ext cx="9187468" cy="3955820"/>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18481585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258387099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19737996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9" name="图片 18"/>
          <p:cNvPicPr>
            <a:picLocks noChangeAspect="1"/>
          </p:cNvPicPr>
          <p:nvPr userDrawn="1"/>
        </p:nvPicPr>
        <p:blipFill rotWithShape="1">
          <a:blip r:embed="rId2" cstate="print">
            <a:clrChange>
              <a:clrFrom>
                <a:srgbClr val="FFFFFF"/>
              </a:clrFrom>
              <a:clrTo>
                <a:srgbClr val="FFFFFF">
                  <a:alpha val="0"/>
                </a:srgbClr>
              </a:clrTo>
            </a:clrChange>
            <a:duotone>
              <a:schemeClr val="bg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b="14058"/>
          <a:stretch/>
        </p:blipFill>
        <p:spPr>
          <a:xfrm>
            <a:off x="-21734" y="2318269"/>
            <a:ext cx="9187468" cy="3955820"/>
          </a:xfrm>
          <a:prstGeom prst="rect">
            <a:avLst/>
          </a:prstGeom>
        </p:spPr>
      </p:pic>
      <p:sp>
        <p:nvSpPr>
          <p:cNvPr id="2" name="Title 1"/>
          <p:cNvSpPr>
            <a:spLocks noGrp="1"/>
          </p:cNvSpPr>
          <p:nvPr>
            <p:ph type="title"/>
          </p:nvPr>
        </p:nvSpPr>
        <p:spPr>
          <a:xfrm>
            <a:off x="1032195" y="216111"/>
            <a:ext cx="7846363" cy="540778"/>
          </a:xfrm>
        </p:spPr>
        <p:txBody>
          <a:bodyPr>
            <a:noAutofit/>
          </a:bodyPr>
          <a:lstStyle>
            <a:lvl1pPr>
              <a:defRPr sz="2800" b="1">
                <a:solidFill>
                  <a:srgbClr val="C0000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628650" y="1157178"/>
            <a:ext cx="7886700" cy="5019785"/>
          </a:xfrm>
        </p:spPr>
        <p:txBody>
          <a:bodyPr>
            <a:normAutofit/>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33E71D-699A-4A04-B6C8-60C4F84F3798}" type="slidenum">
              <a:rPr lang="zh-CN" altLang="en-US" smtClean="0"/>
              <a:t>‹#›</a:t>
            </a:fld>
            <a:endParaRPr lang="zh-CN" altLang="en-US"/>
          </a:p>
        </p:txBody>
      </p:sp>
      <p:grpSp>
        <p:nvGrpSpPr>
          <p:cNvPr id="7" name="组合 6"/>
          <p:cNvGrpSpPr/>
          <p:nvPr userDrawn="1"/>
        </p:nvGrpSpPr>
        <p:grpSpPr>
          <a:xfrm>
            <a:off x="117190" y="0"/>
            <a:ext cx="857841" cy="857841"/>
            <a:chOff x="3857624" y="209608"/>
            <a:chExt cx="3714750" cy="3714750"/>
          </a:xfrm>
        </p:grpSpPr>
        <p:grpSp>
          <p:nvGrpSpPr>
            <p:cNvPr id="8" name="组合 7"/>
            <p:cNvGrpSpPr/>
            <p:nvPr/>
          </p:nvGrpSpPr>
          <p:grpSpPr>
            <a:xfrm>
              <a:off x="3857624" y="209608"/>
              <a:ext cx="3714750" cy="3714750"/>
              <a:chOff x="3857624" y="223895"/>
              <a:chExt cx="3714750" cy="3714750"/>
            </a:xfrm>
          </p:grpSpPr>
          <p:sp>
            <p:nvSpPr>
              <p:cNvPr id="10" name="矩形 9"/>
              <p:cNvSpPr/>
              <p:nvPr/>
            </p:nvSpPr>
            <p:spPr>
              <a:xfrm>
                <a:off x="4315521" y="1159727"/>
                <a:ext cx="2798956" cy="234175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3857624" y="1380486"/>
                <a:ext cx="3714750" cy="19002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rot="16200000">
                <a:off x="3857625" y="929338"/>
                <a:ext cx="3714750" cy="23038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5000" y="1145439"/>
              <a:ext cx="2231932" cy="2231932"/>
            </a:xfrm>
            <a:prstGeom prst="rect">
              <a:avLst/>
            </a:prstGeom>
          </p:spPr>
        </p:pic>
      </p:grpSp>
      <p:sp>
        <p:nvSpPr>
          <p:cNvPr id="13" name="矩形 12"/>
          <p:cNvSpPr/>
          <p:nvPr userDrawn="1"/>
        </p:nvSpPr>
        <p:spPr>
          <a:xfrm>
            <a:off x="0" y="892909"/>
            <a:ext cx="9143999" cy="772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p:cNvSpPr/>
          <p:nvPr userDrawn="1"/>
        </p:nvSpPr>
        <p:spPr>
          <a:xfrm>
            <a:off x="0" y="6274089"/>
            <a:ext cx="9143999" cy="39817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6" name="组合 15"/>
          <p:cNvGrpSpPr/>
          <p:nvPr userDrawn="1"/>
        </p:nvGrpSpPr>
        <p:grpSpPr>
          <a:xfrm>
            <a:off x="7346957" y="6138842"/>
            <a:ext cx="1569655" cy="753940"/>
            <a:chOff x="305687" y="6138842"/>
            <a:chExt cx="1569655" cy="753940"/>
          </a:xfrm>
        </p:grpSpPr>
        <p:sp>
          <p:nvSpPr>
            <p:cNvPr id="17" name="矩形 16"/>
            <p:cNvSpPr/>
            <p:nvPr userDrawn="1"/>
          </p:nvSpPr>
          <p:spPr>
            <a:xfrm>
              <a:off x="305687" y="6265055"/>
              <a:ext cx="1569655" cy="5288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30686" y="6138842"/>
              <a:ext cx="1506603" cy="753940"/>
            </a:xfrm>
            <a:prstGeom prst="rect">
              <a:avLst/>
            </a:prstGeom>
          </p:spPr>
        </p:pic>
      </p:grpSp>
    </p:spTree>
    <p:extLst>
      <p:ext uri="{BB962C8B-B14F-4D97-AF65-F5344CB8AC3E}">
        <p14:creationId xmlns:p14="http://schemas.microsoft.com/office/powerpoint/2010/main" val="77610965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E33E71D-699A-4A04-B6C8-60C4F84F3798}" type="slidenum">
              <a:rPr lang="zh-CN" altLang="en-US" smtClean="0"/>
              <a:t>‹#›</a:t>
            </a:fld>
            <a:endParaRPr lang="zh-CN" altLang="en-US"/>
          </a:p>
        </p:txBody>
      </p:sp>
      <p:pic>
        <p:nvPicPr>
          <p:cNvPr id="7" name="图片 6"/>
          <p:cNvPicPr>
            <a:picLocks noChangeAspect="1"/>
          </p:cNvPicPr>
          <p:nvPr userDrawn="1"/>
        </p:nvPicPr>
        <p:blipFill rotWithShape="1">
          <a:blip r:embed="rId2" cstate="print">
            <a:clrChange>
              <a:clrFrom>
                <a:srgbClr val="FFFFFF"/>
              </a:clrFrom>
              <a:clrTo>
                <a:srgbClr val="FFFFFF">
                  <a:alpha val="0"/>
                </a:srgbClr>
              </a:clrTo>
            </a:clrChange>
            <a:duotone>
              <a:schemeClr val="accent2">
                <a:shade val="45000"/>
                <a:satMod val="135000"/>
              </a:schemeClr>
              <a:prstClr val="white"/>
            </a:duotone>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b="14058"/>
          <a:stretch/>
        </p:blipFill>
        <p:spPr>
          <a:xfrm>
            <a:off x="-21734" y="2902180"/>
            <a:ext cx="9187468" cy="3955820"/>
          </a:xfrm>
          <a:prstGeom prst="rect">
            <a:avLst/>
          </a:prstGeom>
        </p:spPr>
      </p:pic>
      <p:sp>
        <p:nvSpPr>
          <p:cNvPr id="8" name="矩形 7"/>
          <p:cNvSpPr/>
          <p:nvPr userDrawn="1"/>
        </p:nvSpPr>
        <p:spPr>
          <a:xfrm>
            <a:off x="0" y="3781029"/>
            <a:ext cx="9143999"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1413309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82627047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4555672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36984646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41721631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386132193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EA1C822C-7984-4ED8-BE00-A77662AA0495}" type="datetimeFigureOut">
              <a:rPr lang="zh-CN" altLang="en-US" smtClean="0"/>
              <a:t>2020/3/18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14826950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C822C-7984-4ED8-BE00-A77662AA0495}" type="datetimeFigureOut">
              <a:rPr lang="zh-CN" altLang="en-US" smtClean="0"/>
              <a:t>2020/3/18</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33E71D-699A-4A04-B6C8-60C4F84F3798}" type="slidenum">
              <a:rPr lang="zh-CN" altLang="en-US" smtClean="0"/>
              <a:t>‹#›</a:t>
            </a:fld>
            <a:endParaRPr lang="zh-CN" altLang="en-US"/>
          </a:p>
        </p:txBody>
      </p:sp>
    </p:spTree>
    <p:extLst>
      <p:ext uri="{BB962C8B-B14F-4D97-AF65-F5344CB8AC3E}">
        <p14:creationId xmlns:p14="http://schemas.microsoft.com/office/powerpoint/2010/main" val="30388058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notesSlide" Target="../notesSlides/notesSlide5.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slideLayout" Target="../slideLayouts/slideLayout2.xml"/><Relationship Id="rId5" Type="http://schemas.openxmlformats.org/officeDocument/2006/relationships/tags" Target="../tags/tag31.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s>
</file>

<file path=ppt/slides/_rels/slide11.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12" Type="http://schemas.openxmlformats.org/officeDocument/2006/relationships/notesSlide" Target="../notesSlides/notesSlide6.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slideLayout" Target="../slideLayouts/slideLayout2.xml"/><Relationship Id="rId5" Type="http://schemas.openxmlformats.org/officeDocument/2006/relationships/tags" Target="../tags/tag41.xml"/><Relationship Id="rId10" Type="http://schemas.openxmlformats.org/officeDocument/2006/relationships/tags" Target="../tags/tag46.xml"/><Relationship Id="rId4" Type="http://schemas.openxmlformats.org/officeDocument/2006/relationships/tags" Target="../tags/tag40.xml"/><Relationship Id="rId9" Type="http://schemas.openxmlformats.org/officeDocument/2006/relationships/tags" Target="../tags/tag4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jf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slideLayout" Target="../slideLayouts/slideLayout2.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8" Type="http://schemas.openxmlformats.org/officeDocument/2006/relationships/tags" Target="../tags/tag22.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notesSlide" Target="../notesSlides/notesSlide3.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slideLayout" Target="../slideLayouts/slideLayout2.xml"/><Relationship Id="rId5" Type="http://schemas.openxmlformats.org/officeDocument/2006/relationships/tags" Target="../tags/tag19.xml"/><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97517" y="872193"/>
            <a:ext cx="1961619" cy="1709613"/>
            <a:chOff x="4315520" y="1145438"/>
            <a:chExt cx="2798956" cy="2439379"/>
          </a:xfrm>
        </p:grpSpPr>
        <p:grpSp>
          <p:nvGrpSpPr>
            <p:cNvPr id="7" name="组合 6"/>
            <p:cNvGrpSpPr/>
            <p:nvPr/>
          </p:nvGrpSpPr>
          <p:grpSpPr>
            <a:xfrm>
              <a:off x="4315520" y="1145438"/>
              <a:ext cx="2798956" cy="2439379"/>
              <a:chOff x="4315520" y="1159725"/>
              <a:chExt cx="2798956" cy="2439379"/>
            </a:xfrm>
          </p:grpSpPr>
          <p:sp>
            <p:nvSpPr>
              <p:cNvPr id="9" name="矩形 8"/>
              <p:cNvSpPr/>
              <p:nvPr/>
            </p:nvSpPr>
            <p:spPr>
              <a:xfrm>
                <a:off x="4315520" y="1159727"/>
                <a:ext cx="2798956" cy="234175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4315520" y="1380486"/>
                <a:ext cx="2798956" cy="19002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rot="16200000">
                <a:off x="4495310" y="1227484"/>
                <a:ext cx="2439379" cy="23038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4999" y="1203326"/>
              <a:ext cx="2160001" cy="2160001"/>
            </a:xfrm>
            <a:prstGeom prst="rect">
              <a:avLst/>
            </a:prstGeom>
          </p:spPr>
        </p:pic>
      </p:grpSp>
      <p:sp>
        <p:nvSpPr>
          <p:cNvPr id="12" name="文本框 11"/>
          <p:cNvSpPr txBox="1"/>
          <p:nvPr/>
        </p:nvSpPr>
        <p:spPr>
          <a:xfrm>
            <a:off x="15582" y="3155580"/>
            <a:ext cx="9128418" cy="646331"/>
          </a:xfrm>
          <a:prstGeom prst="rect">
            <a:avLst/>
          </a:prstGeom>
          <a:noFill/>
        </p:spPr>
        <p:txBody>
          <a:bodyPr wrap="square" rtlCol="0">
            <a:spAutoFit/>
          </a:bodyPr>
          <a:lstStyle/>
          <a:p>
            <a:pPr algn="ctr"/>
            <a:r>
              <a:rPr lang="zh-CN" altLang="en-US" sz="3600" b="1" dirty="0">
                <a:solidFill>
                  <a:srgbClr val="AB010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习近平在决战决胜脱贫攻坚座谈会上的讲话</a:t>
            </a:r>
          </a:p>
        </p:txBody>
      </p:sp>
      <p:cxnSp>
        <p:nvCxnSpPr>
          <p:cNvPr id="13" name="直接连接符 12"/>
          <p:cNvCxnSpPr/>
          <p:nvPr/>
        </p:nvCxnSpPr>
        <p:spPr>
          <a:xfrm>
            <a:off x="0" y="3957141"/>
            <a:ext cx="9128418" cy="4551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472172" y="5350444"/>
            <a:ext cx="3962147" cy="961289"/>
          </a:xfrm>
          <a:prstGeom prst="rect">
            <a:avLst/>
          </a:prstGeom>
          <a:noFill/>
        </p:spPr>
        <p:txBody>
          <a:bodyPr wrap="square" rtlCol="0">
            <a:spAutoFit/>
          </a:bodyPr>
          <a:lstStyle/>
          <a:p>
            <a:pPr algn="ctr">
              <a:lnSpc>
                <a:spcPct val="150000"/>
              </a:lnSpc>
            </a:pPr>
            <a:r>
              <a:rPr lang="zh-CN" altLang="en-US" sz="2000" b="1" dirty="0">
                <a:solidFill>
                  <a:srgbClr val="AB010B"/>
                </a:solidFill>
                <a:latin typeface="微软雅黑" panose="020B0503020204020204" pitchFamily="34" charset="-122"/>
                <a:ea typeface="微软雅黑" panose="020B0503020204020204" pitchFamily="34" charset="-122"/>
              </a:rPr>
              <a:t>北京科技大学党委组织部、党校</a:t>
            </a:r>
            <a:endParaRPr lang="en-US" altLang="zh-CN" sz="2000" b="1" dirty="0">
              <a:solidFill>
                <a:srgbClr val="AB010B"/>
              </a:solidFill>
              <a:latin typeface="微软雅黑" panose="020B0503020204020204" pitchFamily="34" charset="-122"/>
              <a:ea typeface="微软雅黑" panose="020B0503020204020204" pitchFamily="34" charset="-122"/>
            </a:endParaRPr>
          </a:p>
          <a:p>
            <a:pPr algn="ctr">
              <a:lnSpc>
                <a:spcPct val="150000"/>
              </a:lnSpc>
            </a:pPr>
            <a:r>
              <a:rPr lang="en-US" altLang="zh-CN" sz="2000" b="1" dirty="0">
                <a:solidFill>
                  <a:srgbClr val="AB010B"/>
                </a:solidFill>
                <a:latin typeface="微软雅黑" panose="020B0503020204020204" pitchFamily="34" charset="-122"/>
                <a:ea typeface="微软雅黑" panose="020B0503020204020204" pitchFamily="34" charset="-122"/>
              </a:rPr>
              <a:t>2020</a:t>
            </a:r>
            <a:r>
              <a:rPr lang="zh-CN" altLang="en-US" sz="2000" b="1" dirty="0">
                <a:solidFill>
                  <a:srgbClr val="AB010B"/>
                </a:solidFill>
                <a:latin typeface="微软雅黑" panose="020B0503020204020204" pitchFamily="34" charset="-122"/>
                <a:ea typeface="微软雅黑" panose="020B0503020204020204" pitchFamily="34" charset="-122"/>
              </a:rPr>
              <a:t>年</a:t>
            </a:r>
            <a:r>
              <a:rPr lang="en-US" altLang="zh-CN" sz="2000" b="1" dirty="0">
                <a:solidFill>
                  <a:srgbClr val="AB010B"/>
                </a:solidFill>
                <a:latin typeface="微软雅黑" panose="020B0503020204020204" pitchFamily="34" charset="-122"/>
                <a:ea typeface="微软雅黑" panose="020B0503020204020204" pitchFamily="34" charset="-122"/>
              </a:rPr>
              <a:t>3</a:t>
            </a:r>
            <a:r>
              <a:rPr lang="zh-CN" altLang="en-US" sz="2000" b="1" dirty="0">
                <a:solidFill>
                  <a:srgbClr val="AB010B"/>
                </a:solidFill>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31630378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ïṩḷídê">
            <a:extLst>
              <a:ext uri="{FF2B5EF4-FFF2-40B4-BE49-F238E27FC236}">
                <a16:creationId xmlns:a16="http://schemas.microsoft.com/office/drawing/2014/main" id="{07B49D62-6586-4275-A520-78421F66EEA7}"/>
              </a:ext>
            </a:extLst>
          </p:cNvPr>
          <p:cNvSpPr/>
          <p:nvPr>
            <p:custDataLst>
              <p:tags r:id="rId1"/>
            </p:custDataLst>
          </p:nvPr>
        </p:nvSpPr>
        <p:spPr>
          <a:xfrm>
            <a:off x="5678552" y="2352410"/>
            <a:ext cx="549870" cy="530358"/>
          </a:xfrm>
          <a:prstGeom prst="ellipse">
            <a:avLst/>
          </a:prstGeom>
          <a:solidFill>
            <a:srgbClr val="C00000"/>
          </a:solidFill>
          <a:ln w="76200">
            <a:solidFill>
              <a:srgbClr val="F9EDED"/>
            </a:solidFill>
            <a:miter lim="400000"/>
          </a:ln>
        </p:spPr>
        <p:txBody>
          <a:bodyPr lIns="32998" tIns="32998" rIns="32998" bIns="32998" anchor="ctr"/>
          <a:lstStyle/>
          <a:p>
            <a:pPr algn="ctr" defTabSz="1188085">
              <a:defRPr/>
            </a:pPr>
            <a:r>
              <a:rPr lang="en-US" altLang="zh-CN" sz="2400"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rPr>
              <a:t>1</a:t>
            </a:r>
            <a:endParaRPr sz="2400"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10242" name="标题 1"/>
          <p:cNvSpPr>
            <a:spLocks noGrp="1" noChangeArrowheads="1"/>
          </p:cNvSpPr>
          <p:nvPr>
            <p:ph type="title"/>
          </p:nvPr>
        </p:nvSpPr>
        <p:spPr>
          <a:xfrm>
            <a:off x="1031875" y="215900"/>
            <a:ext cx="7847013" cy="541338"/>
          </a:xfrm>
        </p:spPr>
        <p:txBody>
          <a:bodyPr/>
          <a:lstStyle/>
          <a:p>
            <a:r>
              <a:rPr lang="zh-CN" altLang="en-US" sz="2400" dirty="0"/>
              <a:t>高度重视打赢脱贫攻坚战面临的困难挑战</a:t>
            </a:r>
          </a:p>
        </p:txBody>
      </p:sp>
      <p:grpSp>
        <p:nvGrpSpPr>
          <p:cNvPr id="6" name="组合 5">
            <a:extLst>
              <a:ext uri="{FF2B5EF4-FFF2-40B4-BE49-F238E27FC236}">
                <a16:creationId xmlns:a16="http://schemas.microsoft.com/office/drawing/2014/main" id="{59749DD1-9218-42F9-B1DA-D6672DBB1B51}"/>
              </a:ext>
            </a:extLst>
          </p:cNvPr>
          <p:cNvGrpSpPr/>
          <p:nvPr/>
        </p:nvGrpSpPr>
        <p:grpSpPr>
          <a:xfrm>
            <a:off x="201370" y="1192700"/>
            <a:ext cx="8856133" cy="976131"/>
            <a:chOff x="857698" y="1954114"/>
            <a:chExt cx="10388729" cy="1077371"/>
          </a:xfrm>
        </p:grpSpPr>
        <p:grpSp>
          <p:nvGrpSpPr>
            <p:cNvPr id="7" name="组合 6">
              <a:extLst>
                <a:ext uri="{FF2B5EF4-FFF2-40B4-BE49-F238E27FC236}">
                  <a16:creationId xmlns:a16="http://schemas.microsoft.com/office/drawing/2014/main" id="{4BB8521B-6B06-4B11-8311-D742E8A80DAB}"/>
                </a:ext>
              </a:extLst>
            </p:cNvPr>
            <p:cNvGrpSpPr/>
            <p:nvPr/>
          </p:nvGrpSpPr>
          <p:grpSpPr>
            <a:xfrm>
              <a:off x="857698" y="1974263"/>
              <a:ext cx="332918" cy="324010"/>
              <a:chOff x="1430594" y="1860149"/>
              <a:chExt cx="305286" cy="324010"/>
            </a:xfrm>
          </p:grpSpPr>
          <p:sp>
            <p:nvSpPr>
              <p:cNvPr id="11" name="矩形 10">
                <a:extLst>
                  <a:ext uri="{FF2B5EF4-FFF2-40B4-BE49-F238E27FC236}">
                    <a16:creationId xmlns:a16="http://schemas.microsoft.com/office/drawing/2014/main" id="{35420ED0-F2D7-4B5F-AAAC-FD38F6D8234B}"/>
                  </a:ext>
                </a:extLst>
              </p:cNvPr>
              <p:cNvSpPr/>
              <p:nvPr/>
            </p:nvSpPr>
            <p:spPr>
              <a:xfrm>
                <a:off x="1430594" y="1860149"/>
                <a:ext cx="240101" cy="280219"/>
              </a:xfrm>
              <a:prstGeom prst="rect">
                <a:avLst/>
              </a:prstGeom>
              <a:solidFill>
                <a:srgbClr val="AB01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2" name="矩形 11">
                <a:extLst>
                  <a:ext uri="{FF2B5EF4-FFF2-40B4-BE49-F238E27FC236}">
                    <a16:creationId xmlns:a16="http://schemas.microsoft.com/office/drawing/2014/main" id="{A8B6D9DF-DDA5-4975-AFD3-71AEDD345706}"/>
                  </a:ext>
                </a:extLst>
              </p:cNvPr>
              <p:cNvSpPr/>
              <p:nvPr/>
            </p:nvSpPr>
            <p:spPr>
              <a:xfrm>
                <a:off x="1495779" y="1903940"/>
                <a:ext cx="240101" cy="280219"/>
              </a:xfrm>
              <a:prstGeom prst="rect">
                <a:avLst/>
              </a:prstGeom>
              <a:solidFill>
                <a:srgbClr val="AB010B">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grpSp>
          <p:nvGrpSpPr>
            <p:cNvPr id="8" name="组合 7">
              <a:extLst>
                <a:ext uri="{FF2B5EF4-FFF2-40B4-BE49-F238E27FC236}">
                  <a16:creationId xmlns:a16="http://schemas.microsoft.com/office/drawing/2014/main" id="{BEE4FC6B-558E-42DF-8E49-EEA9E43E9AFA}"/>
                </a:ext>
              </a:extLst>
            </p:cNvPr>
            <p:cNvGrpSpPr/>
            <p:nvPr/>
          </p:nvGrpSpPr>
          <p:grpSpPr>
            <a:xfrm>
              <a:off x="1340069" y="1954114"/>
              <a:ext cx="9906358" cy="1077371"/>
              <a:chOff x="1325959" y="2016326"/>
              <a:chExt cx="9906358" cy="1077371"/>
            </a:xfrm>
          </p:grpSpPr>
          <p:sp>
            <p:nvSpPr>
              <p:cNvPr id="9" name="文本框 8">
                <a:extLst>
                  <a:ext uri="{FF2B5EF4-FFF2-40B4-BE49-F238E27FC236}">
                    <a16:creationId xmlns:a16="http://schemas.microsoft.com/office/drawing/2014/main" id="{79BF36D1-497A-4EF6-855B-10CE7CF2B3A7}"/>
                  </a:ext>
                </a:extLst>
              </p:cNvPr>
              <p:cNvSpPr txBox="1"/>
              <p:nvPr/>
            </p:nvSpPr>
            <p:spPr>
              <a:xfrm>
                <a:off x="1325959" y="2016326"/>
                <a:ext cx="9906358" cy="1077371"/>
              </a:xfrm>
              <a:prstGeom prst="rect">
                <a:avLst/>
              </a:prstGeom>
              <a:solidFill>
                <a:srgbClr val="F2F2F2"/>
              </a:solidFill>
            </p:spPr>
            <p:txBody>
              <a:bodyPr wrap="square" rtlCol="0">
                <a:spAutoFit/>
              </a:bodyPr>
              <a:lstStyle/>
              <a:p>
                <a:pPr lvl="0">
                  <a:lnSpc>
                    <a:spcPct val="150000"/>
                  </a:lnSpc>
                </a:pPr>
                <a:r>
                  <a:rPr lang="zh-CN" altLang="en-US" sz="2000" b="1" dirty="0">
                    <a:solidFill>
                      <a:srgbClr val="AB010B"/>
                    </a:solidFill>
                    <a:latin typeface="微软雅黑" panose="020B0503020204020204" pitchFamily="34" charset="-122"/>
                    <a:ea typeface="微软雅黑" panose="020B0503020204020204" pitchFamily="34" charset="-122"/>
                  </a:rPr>
                  <a:t>脱贫攻坚战不是轻轻松松一冲锋就能打赢的，从决定性成就到全面胜利，面临的困难和挑战依然艰巨，决不能松劲懈怠。</a:t>
                </a:r>
                <a:endParaRPr lang="zh-CN" altLang="en-US" sz="2000" dirty="0">
                  <a:latin typeface="微软雅黑" panose="020B0503020204020204" pitchFamily="34" charset="-122"/>
                  <a:ea typeface="微软雅黑" panose="020B0503020204020204" pitchFamily="34" charset="-122"/>
                </a:endParaRPr>
              </a:p>
            </p:txBody>
          </p:sp>
          <p:sp>
            <p:nvSpPr>
              <p:cNvPr id="10" name="直角三角形 9">
                <a:extLst>
                  <a:ext uri="{FF2B5EF4-FFF2-40B4-BE49-F238E27FC236}">
                    <a16:creationId xmlns:a16="http://schemas.microsoft.com/office/drawing/2014/main" id="{1121C86B-1DDB-434D-8F86-7C2AC8094187}"/>
                  </a:ext>
                </a:extLst>
              </p:cNvPr>
              <p:cNvSpPr/>
              <p:nvPr/>
            </p:nvSpPr>
            <p:spPr>
              <a:xfrm flipH="1" flipV="1">
                <a:off x="10671790" y="2036475"/>
                <a:ext cx="409903" cy="257039"/>
              </a:xfrm>
              <a:prstGeom prst="rtTriangle">
                <a:avLst/>
              </a:prstGeom>
              <a:solidFill>
                <a:srgbClr val="B54D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chemeClr val="tx1">
                      <a:lumMod val="75000"/>
                      <a:lumOff val="25000"/>
                    </a:schemeClr>
                  </a:solidFill>
                </a:endParaRPr>
              </a:p>
            </p:txBody>
          </p:sp>
        </p:grpSp>
      </p:grpSp>
      <p:cxnSp>
        <p:nvCxnSpPr>
          <p:cNvPr id="14" name="PA-直接连接符 4">
            <a:extLst>
              <a:ext uri="{FF2B5EF4-FFF2-40B4-BE49-F238E27FC236}">
                <a16:creationId xmlns:a16="http://schemas.microsoft.com/office/drawing/2014/main" id="{C414E3E1-50DA-4900-8160-29ADCD78C005}"/>
              </a:ext>
            </a:extLst>
          </p:cNvPr>
          <p:cNvCxnSpPr>
            <a:cxnSpLocks/>
          </p:cNvCxnSpPr>
          <p:nvPr>
            <p:custDataLst>
              <p:tags r:id="rId2"/>
            </p:custDataLst>
          </p:nvPr>
        </p:nvCxnSpPr>
        <p:spPr>
          <a:xfrm flipH="1">
            <a:off x="633248" y="2939467"/>
            <a:ext cx="4226753" cy="0"/>
          </a:xfrm>
          <a:prstGeom prst="line">
            <a:avLst/>
          </a:prstGeom>
          <a:noFill/>
          <a:ln w="57150" cap="flat" cmpd="sng" algn="ctr">
            <a:solidFill>
              <a:srgbClr val="B50000"/>
            </a:solidFill>
            <a:prstDash val="solid"/>
            <a:miter lim="800000"/>
          </a:ln>
          <a:effectLst/>
        </p:spPr>
      </p:cxnSp>
      <p:sp>
        <p:nvSpPr>
          <p:cNvPr id="15" name="PA-îṡlíďè">
            <a:extLst>
              <a:ext uri="{FF2B5EF4-FFF2-40B4-BE49-F238E27FC236}">
                <a16:creationId xmlns:a16="http://schemas.microsoft.com/office/drawing/2014/main" id="{B7752179-CD54-4FF6-B773-AE7513E46CAC}"/>
              </a:ext>
            </a:extLst>
          </p:cNvPr>
          <p:cNvSpPr/>
          <p:nvPr>
            <p:custDataLst>
              <p:tags r:id="rId3"/>
            </p:custDataLst>
          </p:nvPr>
        </p:nvSpPr>
        <p:spPr>
          <a:xfrm rot="5400000" flipH="1">
            <a:off x="4818280" y="1483423"/>
            <a:ext cx="749663" cy="2268333"/>
          </a:xfrm>
          <a:custGeom>
            <a:avLst/>
            <a:gdLst>
              <a:gd name="connsiteX0" fmla="*/ 857469 w 1714303"/>
              <a:gd name="connsiteY0" fmla="*/ 0 h 5003085"/>
              <a:gd name="connsiteX1" fmla="*/ 5717 w 1714303"/>
              <a:gd name="connsiteY1" fmla="*/ 763774 h 5003085"/>
              <a:gd name="connsiteX2" fmla="*/ 0 w 1714303"/>
              <a:gd name="connsiteY2" fmla="*/ 2473905 h 5003085"/>
              <a:gd name="connsiteX3" fmla="*/ 2146 w 1714303"/>
              <a:gd name="connsiteY3" fmla="*/ 2473905 h 5003085"/>
              <a:gd name="connsiteX4" fmla="*/ 2146 w 1714303"/>
              <a:gd name="connsiteY4" fmla="*/ 5003085 h 5003085"/>
              <a:gd name="connsiteX5" fmla="*/ 277822 w 1714303"/>
              <a:gd name="connsiteY5" fmla="*/ 5003085 h 5003085"/>
              <a:gd name="connsiteX6" fmla="*/ 277822 w 1714303"/>
              <a:gd name="connsiteY6" fmla="*/ 2473905 h 5003085"/>
              <a:gd name="connsiteX7" fmla="*/ 280424 w 1714303"/>
              <a:gd name="connsiteY7" fmla="*/ 2473905 h 5003085"/>
              <a:gd name="connsiteX8" fmla="*/ 280424 w 1714303"/>
              <a:gd name="connsiteY8" fmla="*/ 808217 h 5003085"/>
              <a:gd name="connsiteX9" fmla="*/ 712176 w 1714303"/>
              <a:gd name="connsiteY9" fmla="*/ 298271 h 5003085"/>
              <a:gd name="connsiteX10" fmla="*/ 1384892 w 1714303"/>
              <a:gd name="connsiteY10" fmla="*/ 661602 h 5003085"/>
              <a:gd name="connsiteX11" fmla="*/ 1017610 w 1714303"/>
              <a:gd name="connsiteY11" fmla="*/ 1389639 h 5003085"/>
              <a:gd name="connsiteX12" fmla="*/ 1006891 w 1714303"/>
              <a:gd name="connsiteY12" fmla="*/ 1263298 h 5003085"/>
              <a:gd name="connsiteX13" fmla="*/ 697726 w 1714303"/>
              <a:gd name="connsiteY13" fmla="*/ 1565463 h 5003085"/>
              <a:gd name="connsiteX14" fmla="*/ 1097799 w 1714303"/>
              <a:gd name="connsiteY14" fmla="*/ 1827652 h 5003085"/>
              <a:gd name="connsiteX15" fmla="*/ 1076759 w 1714303"/>
              <a:gd name="connsiteY15" fmla="*/ 1679777 h 5003085"/>
              <a:gd name="connsiteX16" fmla="*/ 1714303 w 1714303"/>
              <a:gd name="connsiteY16" fmla="*/ 857013 h 5003085"/>
              <a:gd name="connsiteX17" fmla="*/ 857469 w 1714303"/>
              <a:gd name="connsiteY17" fmla="*/ 0 h 500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303" h="5003085">
                <a:moveTo>
                  <a:pt x="857469" y="0"/>
                </a:moveTo>
                <a:cubicBezTo>
                  <a:pt x="415873" y="229"/>
                  <a:pt x="52401" y="334466"/>
                  <a:pt x="5717" y="763774"/>
                </a:cubicBezTo>
                <a:lnTo>
                  <a:pt x="0" y="2473905"/>
                </a:lnTo>
                <a:lnTo>
                  <a:pt x="2146" y="2473905"/>
                </a:lnTo>
                <a:lnTo>
                  <a:pt x="2146" y="5003085"/>
                </a:lnTo>
                <a:lnTo>
                  <a:pt x="277822" y="5003085"/>
                </a:lnTo>
                <a:lnTo>
                  <a:pt x="277822" y="2473905"/>
                </a:lnTo>
                <a:lnTo>
                  <a:pt x="280424" y="2473905"/>
                </a:lnTo>
                <a:lnTo>
                  <a:pt x="280424" y="808217"/>
                </a:lnTo>
                <a:cubicBezTo>
                  <a:pt x="300273" y="566302"/>
                  <a:pt x="471370" y="359208"/>
                  <a:pt x="712176" y="298271"/>
                </a:cubicBezTo>
                <a:cubicBezTo>
                  <a:pt x="997046" y="226109"/>
                  <a:pt x="1289777" y="383605"/>
                  <a:pt x="1384892" y="661602"/>
                </a:cubicBezTo>
                <a:cubicBezTo>
                  <a:pt x="1488582" y="964340"/>
                  <a:pt x="1322805" y="1293193"/>
                  <a:pt x="1017610" y="1389639"/>
                </a:cubicBezTo>
                <a:lnTo>
                  <a:pt x="1006891" y="1263298"/>
                </a:lnTo>
                <a:lnTo>
                  <a:pt x="697726" y="1565463"/>
                </a:lnTo>
                <a:lnTo>
                  <a:pt x="1097799" y="1827652"/>
                </a:lnTo>
                <a:lnTo>
                  <a:pt x="1076759" y="1679777"/>
                </a:lnTo>
                <a:cubicBezTo>
                  <a:pt x="1451743" y="1582644"/>
                  <a:pt x="1713827" y="1244513"/>
                  <a:pt x="1714303" y="857013"/>
                </a:cubicBezTo>
                <a:cubicBezTo>
                  <a:pt x="1714938" y="383605"/>
                  <a:pt x="1330903" y="-229"/>
                  <a:pt x="857469" y="0"/>
                </a:cubicBezTo>
                <a:close/>
              </a:path>
            </a:pathLst>
          </a:custGeom>
          <a:solidFill>
            <a:srgbClr val="C00000"/>
          </a:solidFill>
          <a:ln w="12700">
            <a:noFill/>
            <a:miter lim="400000"/>
          </a:ln>
        </p:spPr>
        <p:txBody>
          <a:bodyPr wrap="square" lIns="29698" rIns="29698">
            <a:noAutofit/>
          </a:bodyPr>
          <a:lstStyle/>
          <a:p>
            <a:pPr>
              <a:defRPr/>
            </a:pPr>
            <a:endParaRPr sz="2600" kern="0">
              <a:solidFill>
                <a:prstClr val="black"/>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17" name="PA-102276">
            <a:extLst>
              <a:ext uri="{FF2B5EF4-FFF2-40B4-BE49-F238E27FC236}">
                <a16:creationId xmlns:a16="http://schemas.microsoft.com/office/drawing/2014/main" id="{996E3D00-07E1-4AB8-AD9F-D09C6999DE5A}"/>
              </a:ext>
            </a:extLst>
          </p:cNvPr>
          <p:cNvSpPr txBox="1"/>
          <p:nvPr>
            <p:custDataLst>
              <p:tags r:id="rId4"/>
            </p:custDataLst>
          </p:nvPr>
        </p:nvSpPr>
        <p:spPr>
          <a:xfrm>
            <a:off x="633248" y="2309774"/>
            <a:ext cx="6896929" cy="633761"/>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ct val="0"/>
              </a:spcBef>
              <a:buNone/>
            </a:pPr>
            <a:r>
              <a:rPr lang="zh-CN" altLang="en-US" sz="28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rPr>
              <a:t>剩余脱贫攻坚任务艰巨</a:t>
            </a:r>
            <a:endParaRPr lang="en-US" altLang="zh-CN" sz="28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endParaRPr>
          </a:p>
        </p:txBody>
      </p:sp>
      <p:sp>
        <p:nvSpPr>
          <p:cNvPr id="18" name="PA-102277">
            <a:extLst>
              <a:ext uri="{FF2B5EF4-FFF2-40B4-BE49-F238E27FC236}">
                <a16:creationId xmlns:a16="http://schemas.microsoft.com/office/drawing/2014/main" id="{86E04CC5-3CE8-4940-B4FB-A2ECE564D96E}"/>
              </a:ext>
            </a:extLst>
          </p:cNvPr>
          <p:cNvSpPr/>
          <p:nvPr>
            <p:custDataLst>
              <p:tags r:id="rId5"/>
            </p:custDataLst>
          </p:nvPr>
        </p:nvSpPr>
        <p:spPr>
          <a:xfrm>
            <a:off x="300137" y="2447835"/>
            <a:ext cx="333111" cy="321291"/>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15">
              <a:solidFill>
                <a:srgbClr val="FFFFFF"/>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21" name="矩形 20">
            <a:extLst>
              <a:ext uri="{FF2B5EF4-FFF2-40B4-BE49-F238E27FC236}">
                <a16:creationId xmlns:a16="http://schemas.microsoft.com/office/drawing/2014/main" id="{20FE5C60-DF3D-4D1B-91C7-098BE8BBBC19}"/>
              </a:ext>
            </a:extLst>
          </p:cNvPr>
          <p:cNvSpPr/>
          <p:nvPr/>
        </p:nvSpPr>
        <p:spPr>
          <a:xfrm>
            <a:off x="405990" y="3048130"/>
            <a:ext cx="8332020" cy="1289905"/>
          </a:xfrm>
          <a:prstGeom prst="rect">
            <a:avLst/>
          </a:prstGeom>
          <a:noFill/>
        </p:spPr>
        <p:txBody>
          <a:bodyPr wrap="square">
            <a:spAutoFit/>
          </a:bodyPr>
          <a:lstStyle/>
          <a:p>
            <a:pPr marL="285750" indent="-285750" algn="just">
              <a:lnSpc>
                <a:spcPct val="150000"/>
              </a:lnSpc>
              <a:buFont typeface="Wingdings" panose="05000000000000000000" pitchFamily="2" charset="2"/>
              <a:buChar char="Ø"/>
              <a:defRPr/>
            </a:pPr>
            <a:r>
              <a:rPr lang="zh-CN" altLang="en-US"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全国还有</a:t>
            </a:r>
            <a:r>
              <a:rPr lang="en-US" altLang="zh-CN"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52</a:t>
            </a:r>
            <a:r>
              <a:rPr lang="zh-CN" altLang="en-US"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个</a:t>
            </a:r>
            <a:r>
              <a:rPr lang="zh-CN" altLang="en-US" dirty="0">
                <a:ea typeface="思源黑体 CN Normal" panose="020B0400000000000000" pitchFamily="34" charset="-122"/>
                <a:cs typeface="+mn-ea"/>
                <a:sym typeface="思源黑体 CN Normal" panose="020B0400000000000000" pitchFamily="34" charset="-122"/>
              </a:rPr>
              <a:t>贫困县</a:t>
            </a:r>
            <a:r>
              <a:rPr lang="zh-CN" altLang="en-US"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未摘帽、</a:t>
            </a:r>
            <a:r>
              <a:rPr lang="en-US" altLang="zh-CN"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2707</a:t>
            </a:r>
            <a:r>
              <a:rPr lang="zh-CN" altLang="en-US"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个贫困村未出列、建档立卡贫困人口未全部脱贫。</a:t>
            </a:r>
            <a:endParaRPr lang="en-US" altLang="zh-CN"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a:p>
            <a:pPr marL="285750" indent="-285750" algn="just">
              <a:lnSpc>
                <a:spcPct val="150000"/>
              </a:lnSpc>
              <a:buFont typeface="Wingdings" panose="05000000000000000000" pitchFamily="2" charset="2"/>
              <a:buChar char="Ø"/>
              <a:defRPr/>
            </a:pPr>
            <a:r>
              <a:rPr lang="zh-CN" altLang="en-US"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剩余建档立卡贫困人口中，老年人、患病者、残疾人的比例达到</a:t>
            </a:r>
            <a:r>
              <a:rPr lang="en-US" altLang="zh-CN"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45.7%</a:t>
            </a:r>
            <a:r>
              <a:rPr lang="zh-CN" altLang="en-US"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a:t>
            </a:r>
            <a:endParaRPr lang="en-US" altLang="zh-CN"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37" name="PA-ïṩḷídê">
            <a:extLst>
              <a:ext uri="{FF2B5EF4-FFF2-40B4-BE49-F238E27FC236}">
                <a16:creationId xmlns:a16="http://schemas.microsoft.com/office/drawing/2014/main" id="{FAA37675-EAB8-4576-B707-F1DA962119FE}"/>
              </a:ext>
            </a:extLst>
          </p:cNvPr>
          <p:cNvSpPr/>
          <p:nvPr>
            <p:custDataLst>
              <p:tags r:id="rId6"/>
            </p:custDataLst>
          </p:nvPr>
        </p:nvSpPr>
        <p:spPr>
          <a:xfrm>
            <a:off x="5691959" y="4402091"/>
            <a:ext cx="549870" cy="530358"/>
          </a:xfrm>
          <a:prstGeom prst="ellipse">
            <a:avLst/>
          </a:prstGeom>
          <a:solidFill>
            <a:srgbClr val="C00000"/>
          </a:solidFill>
          <a:ln w="76200">
            <a:solidFill>
              <a:srgbClr val="F9EDED"/>
            </a:solidFill>
            <a:miter lim="400000"/>
          </a:ln>
        </p:spPr>
        <p:txBody>
          <a:bodyPr lIns="32998" tIns="32998" rIns="32998" bIns="32998" anchor="ctr"/>
          <a:lstStyle/>
          <a:p>
            <a:pPr algn="ctr" defTabSz="1188085">
              <a:defRPr/>
            </a:pPr>
            <a:r>
              <a:rPr lang="en-US" altLang="zh-CN" sz="2400"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rPr>
              <a:t>2</a:t>
            </a:r>
            <a:endParaRPr sz="2400"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endParaRPr>
          </a:p>
        </p:txBody>
      </p:sp>
      <p:cxnSp>
        <p:nvCxnSpPr>
          <p:cNvPr id="38" name="PA-直接连接符 4">
            <a:extLst>
              <a:ext uri="{FF2B5EF4-FFF2-40B4-BE49-F238E27FC236}">
                <a16:creationId xmlns:a16="http://schemas.microsoft.com/office/drawing/2014/main" id="{4F565160-51FD-4EF7-B8CB-3F0D4745513C}"/>
              </a:ext>
            </a:extLst>
          </p:cNvPr>
          <p:cNvCxnSpPr>
            <a:cxnSpLocks/>
          </p:cNvCxnSpPr>
          <p:nvPr>
            <p:custDataLst>
              <p:tags r:id="rId7"/>
            </p:custDataLst>
          </p:nvPr>
        </p:nvCxnSpPr>
        <p:spPr>
          <a:xfrm flipH="1">
            <a:off x="633248" y="4967728"/>
            <a:ext cx="4226753" cy="0"/>
          </a:xfrm>
          <a:prstGeom prst="line">
            <a:avLst/>
          </a:prstGeom>
          <a:noFill/>
          <a:ln w="57150" cap="flat" cmpd="sng" algn="ctr">
            <a:solidFill>
              <a:srgbClr val="B50000"/>
            </a:solidFill>
            <a:prstDash val="solid"/>
            <a:miter lim="800000"/>
          </a:ln>
          <a:effectLst/>
        </p:spPr>
      </p:cxnSp>
      <p:sp>
        <p:nvSpPr>
          <p:cNvPr id="39" name="PA-îṡlíďè">
            <a:extLst>
              <a:ext uri="{FF2B5EF4-FFF2-40B4-BE49-F238E27FC236}">
                <a16:creationId xmlns:a16="http://schemas.microsoft.com/office/drawing/2014/main" id="{59BC60C3-CC51-4B70-A0A7-3816DAEFE972}"/>
              </a:ext>
            </a:extLst>
          </p:cNvPr>
          <p:cNvSpPr/>
          <p:nvPr>
            <p:custDataLst>
              <p:tags r:id="rId8"/>
            </p:custDataLst>
          </p:nvPr>
        </p:nvSpPr>
        <p:spPr>
          <a:xfrm rot="5400000" flipH="1">
            <a:off x="4841047" y="3520747"/>
            <a:ext cx="749663" cy="2268333"/>
          </a:xfrm>
          <a:custGeom>
            <a:avLst/>
            <a:gdLst>
              <a:gd name="connsiteX0" fmla="*/ 857469 w 1714303"/>
              <a:gd name="connsiteY0" fmla="*/ 0 h 5003085"/>
              <a:gd name="connsiteX1" fmla="*/ 5717 w 1714303"/>
              <a:gd name="connsiteY1" fmla="*/ 763774 h 5003085"/>
              <a:gd name="connsiteX2" fmla="*/ 0 w 1714303"/>
              <a:gd name="connsiteY2" fmla="*/ 2473905 h 5003085"/>
              <a:gd name="connsiteX3" fmla="*/ 2146 w 1714303"/>
              <a:gd name="connsiteY3" fmla="*/ 2473905 h 5003085"/>
              <a:gd name="connsiteX4" fmla="*/ 2146 w 1714303"/>
              <a:gd name="connsiteY4" fmla="*/ 5003085 h 5003085"/>
              <a:gd name="connsiteX5" fmla="*/ 277822 w 1714303"/>
              <a:gd name="connsiteY5" fmla="*/ 5003085 h 5003085"/>
              <a:gd name="connsiteX6" fmla="*/ 277822 w 1714303"/>
              <a:gd name="connsiteY6" fmla="*/ 2473905 h 5003085"/>
              <a:gd name="connsiteX7" fmla="*/ 280424 w 1714303"/>
              <a:gd name="connsiteY7" fmla="*/ 2473905 h 5003085"/>
              <a:gd name="connsiteX8" fmla="*/ 280424 w 1714303"/>
              <a:gd name="connsiteY8" fmla="*/ 808217 h 5003085"/>
              <a:gd name="connsiteX9" fmla="*/ 712176 w 1714303"/>
              <a:gd name="connsiteY9" fmla="*/ 298271 h 5003085"/>
              <a:gd name="connsiteX10" fmla="*/ 1384892 w 1714303"/>
              <a:gd name="connsiteY10" fmla="*/ 661602 h 5003085"/>
              <a:gd name="connsiteX11" fmla="*/ 1017610 w 1714303"/>
              <a:gd name="connsiteY11" fmla="*/ 1389639 h 5003085"/>
              <a:gd name="connsiteX12" fmla="*/ 1006891 w 1714303"/>
              <a:gd name="connsiteY12" fmla="*/ 1263298 h 5003085"/>
              <a:gd name="connsiteX13" fmla="*/ 697726 w 1714303"/>
              <a:gd name="connsiteY13" fmla="*/ 1565463 h 5003085"/>
              <a:gd name="connsiteX14" fmla="*/ 1097799 w 1714303"/>
              <a:gd name="connsiteY14" fmla="*/ 1827652 h 5003085"/>
              <a:gd name="connsiteX15" fmla="*/ 1076759 w 1714303"/>
              <a:gd name="connsiteY15" fmla="*/ 1679777 h 5003085"/>
              <a:gd name="connsiteX16" fmla="*/ 1714303 w 1714303"/>
              <a:gd name="connsiteY16" fmla="*/ 857013 h 5003085"/>
              <a:gd name="connsiteX17" fmla="*/ 857469 w 1714303"/>
              <a:gd name="connsiteY17" fmla="*/ 0 h 500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303" h="5003085">
                <a:moveTo>
                  <a:pt x="857469" y="0"/>
                </a:moveTo>
                <a:cubicBezTo>
                  <a:pt x="415873" y="229"/>
                  <a:pt x="52401" y="334466"/>
                  <a:pt x="5717" y="763774"/>
                </a:cubicBezTo>
                <a:lnTo>
                  <a:pt x="0" y="2473905"/>
                </a:lnTo>
                <a:lnTo>
                  <a:pt x="2146" y="2473905"/>
                </a:lnTo>
                <a:lnTo>
                  <a:pt x="2146" y="5003085"/>
                </a:lnTo>
                <a:lnTo>
                  <a:pt x="277822" y="5003085"/>
                </a:lnTo>
                <a:lnTo>
                  <a:pt x="277822" y="2473905"/>
                </a:lnTo>
                <a:lnTo>
                  <a:pt x="280424" y="2473905"/>
                </a:lnTo>
                <a:lnTo>
                  <a:pt x="280424" y="808217"/>
                </a:lnTo>
                <a:cubicBezTo>
                  <a:pt x="300273" y="566302"/>
                  <a:pt x="471370" y="359208"/>
                  <a:pt x="712176" y="298271"/>
                </a:cubicBezTo>
                <a:cubicBezTo>
                  <a:pt x="997046" y="226109"/>
                  <a:pt x="1289777" y="383605"/>
                  <a:pt x="1384892" y="661602"/>
                </a:cubicBezTo>
                <a:cubicBezTo>
                  <a:pt x="1488582" y="964340"/>
                  <a:pt x="1322805" y="1293193"/>
                  <a:pt x="1017610" y="1389639"/>
                </a:cubicBezTo>
                <a:lnTo>
                  <a:pt x="1006891" y="1263298"/>
                </a:lnTo>
                <a:lnTo>
                  <a:pt x="697726" y="1565463"/>
                </a:lnTo>
                <a:lnTo>
                  <a:pt x="1097799" y="1827652"/>
                </a:lnTo>
                <a:lnTo>
                  <a:pt x="1076759" y="1679777"/>
                </a:lnTo>
                <a:cubicBezTo>
                  <a:pt x="1451743" y="1582644"/>
                  <a:pt x="1713827" y="1244513"/>
                  <a:pt x="1714303" y="857013"/>
                </a:cubicBezTo>
                <a:cubicBezTo>
                  <a:pt x="1714938" y="383605"/>
                  <a:pt x="1330903" y="-229"/>
                  <a:pt x="857469" y="0"/>
                </a:cubicBezTo>
                <a:close/>
              </a:path>
            </a:pathLst>
          </a:custGeom>
          <a:solidFill>
            <a:srgbClr val="C00000"/>
          </a:solidFill>
          <a:ln w="12700">
            <a:noFill/>
            <a:miter lim="400000"/>
          </a:ln>
        </p:spPr>
        <p:txBody>
          <a:bodyPr wrap="square" lIns="29698" rIns="29698">
            <a:noAutofit/>
          </a:bodyPr>
          <a:lstStyle/>
          <a:p>
            <a:pPr>
              <a:defRPr/>
            </a:pPr>
            <a:endParaRPr sz="2600" kern="0">
              <a:solidFill>
                <a:prstClr val="black"/>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40" name="PA-102276">
            <a:extLst>
              <a:ext uri="{FF2B5EF4-FFF2-40B4-BE49-F238E27FC236}">
                <a16:creationId xmlns:a16="http://schemas.microsoft.com/office/drawing/2014/main" id="{13085781-82BF-4B21-9122-596B0586E26B}"/>
              </a:ext>
            </a:extLst>
          </p:cNvPr>
          <p:cNvSpPr txBox="1"/>
          <p:nvPr>
            <p:custDataLst>
              <p:tags r:id="rId9"/>
            </p:custDataLst>
          </p:nvPr>
        </p:nvSpPr>
        <p:spPr>
          <a:xfrm>
            <a:off x="633248" y="4338035"/>
            <a:ext cx="6896929" cy="633761"/>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ct val="0"/>
              </a:spcBef>
              <a:buNone/>
            </a:pPr>
            <a:r>
              <a:rPr lang="zh-CN" altLang="en-US" sz="28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rPr>
              <a:t>新冠肺炎疫情带来新的挑战</a:t>
            </a:r>
            <a:endParaRPr lang="en-US" altLang="zh-CN" sz="28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endParaRPr>
          </a:p>
        </p:txBody>
      </p:sp>
      <p:sp>
        <p:nvSpPr>
          <p:cNvPr id="41" name="PA-102277">
            <a:extLst>
              <a:ext uri="{FF2B5EF4-FFF2-40B4-BE49-F238E27FC236}">
                <a16:creationId xmlns:a16="http://schemas.microsoft.com/office/drawing/2014/main" id="{3E78E5BF-B217-4BC7-82DE-7B9A2FBADBB4}"/>
              </a:ext>
            </a:extLst>
          </p:cNvPr>
          <p:cNvSpPr/>
          <p:nvPr>
            <p:custDataLst>
              <p:tags r:id="rId10"/>
            </p:custDataLst>
          </p:nvPr>
        </p:nvSpPr>
        <p:spPr>
          <a:xfrm>
            <a:off x="300137" y="4476096"/>
            <a:ext cx="333111" cy="321291"/>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15">
              <a:solidFill>
                <a:srgbClr val="FFFFFF"/>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42" name="矩形 41">
            <a:extLst>
              <a:ext uri="{FF2B5EF4-FFF2-40B4-BE49-F238E27FC236}">
                <a16:creationId xmlns:a16="http://schemas.microsoft.com/office/drawing/2014/main" id="{035B70FF-77CE-40D1-8D3C-80BC53F46BA4}"/>
              </a:ext>
            </a:extLst>
          </p:cNvPr>
          <p:cNvSpPr/>
          <p:nvPr/>
        </p:nvSpPr>
        <p:spPr>
          <a:xfrm>
            <a:off x="405990" y="5109857"/>
            <a:ext cx="4226753" cy="874407"/>
          </a:xfrm>
          <a:prstGeom prst="rect">
            <a:avLst/>
          </a:prstGeom>
          <a:noFill/>
        </p:spPr>
        <p:txBody>
          <a:bodyPr wrap="square">
            <a:spAutoFit/>
          </a:bodyPr>
          <a:lstStyle/>
          <a:p>
            <a:pPr marL="285750" indent="-285750" algn="just">
              <a:lnSpc>
                <a:spcPct val="150000"/>
              </a:lnSpc>
              <a:buFont typeface="Wingdings" panose="05000000000000000000" pitchFamily="2" charset="2"/>
              <a:buChar char="Ø"/>
              <a:defRPr/>
            </a:pPr>
            <a:r>
              <a:rPr lang="zh-CN" altLang="en-US"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一是外出务工受阻。</a:t>
            </a:r>
            <a:endParaRPr lang="en-US" altLang="zh-CN"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a:p>
            <a:pPr marL="285750" indent="-285750" algn="just">
              <a:lnSpc>
                <a:spcPct val="150000"/>
              </a:lnSpc>
              <a:buFont typeface="Wingdings" panose="05000000000000000000" pitchFamily="2" charset="2"/>
              <a:buChar char="Ø"/>
              <a:defRPr/>
            </a:pPr>
            <a:r>
              <a:rPr lang="zh-CN" altLang="en-US"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二是扶贫产品销售和产业扶贫困难。</a:t>
            </a:r>
            <a:endParaRPr lang="en-US" altLang="zh-CN"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43" name="矩形 42">
            <a:extLst>
              <a:ext uri="{FF2B5EF4-FFF2-40B4-BE49-F238E27FC236}">
                <a16:creationId xmlns:a16="http://schemas.microsoft.com/office/drawing/2014/main" id="{8221AA8A-3E12-460D-AECE-109C0F94E339}"/>
              </a:ext>
            </a:extLst>
          </p:cNvPr>
          <p:cNvSpPr/>
          <p:nvPr/>
        </p:nvSpPr>
        <p:spPr>
          <a:xfrm>
            <a:off x="4972650" y="5087698"/>
            <a:ext cx="4226753" cy="879087"/>
          </a:xfrm>
          <a:prstGeom prst="rect">
            <a:avLst/>
          </a:prstGeom>
          <a:noFill/>
        </p:spPr>
        <p:txBody>
          <a:bodyPr wrap="square">
            <a:spAutoFit/>
          </a:bodyPr>
          <a:lstStyle/>
          <a:p>
            <a:pPr marL="285750" indent="-285750" algn="just">
              <a:lnSpc>
                <a:spcPct val="150000"/>
              </a:lnSpc>
              <a:buFont typeface="Wingdings" panose="05000000000000000000" pitchFamily="2" charset="2"/>
              <a:buChar char="Ø"/>
              <a:defRPr/>
            </a:pPr>
            <a:r>
              <a:rPr lang="zh-CN" altLang="zh-CN" dirty="0">
                <a:ea typeface="思源黑体 CN Normal" panose="020B0400000000000000" pitchFamily="34" charset="-122"/>
                <a:cs typeface="+mn-ea"/>
              </a:rPr>
              <a:t>三是扶贫项目停工。</a:t>
            </a:r>
            <a:endParaRPr lang="en-US" altLang="zh-CN" dirty="0">
              <a:ea typeface="思源黑体 CN Normal" panose="020B0400000000000000" pitchFamily="34" charset="-122"/>
              <a:cs typeface="+mn-ea"/>
            </a:endParaRPr>
          </a:p>
          <a:p>
            <a:pPr marL="285750" indent="-285750" algn="just">
              <a:lnSpc>
                <a:spcPct val="150000"/>
              </a:lnSpc>
              <a:buFont typeface="Wingdings" panose="05000000000000000000" pitchFamily="2" charset="2"/>
              <a:buChar char="Ø"/>
              <a:defRPr/>
            </a:pPr>
            <a:r>
              <a:rPr lang="zh-CN" altLang="en-US" dirty="0">
                <a:ea typeface="思源黑体 CN Normal" panose="020B0400000000000000" pitchFamily="34" charset="-122"/>
                <a:cs typeface="+mn-ea"/>
                <a:sym typeface="思源黑体 CN Normal" panose="020B0400000000000000" pitchFamily="34" charset="-122"/>
              </a:rPr>
              <a:t>四是帮扶工作受到影响。</a:t>
            </a:r>
            <a:endParaRPr lang="en-US" altLang="zh-CN" dirty="0">
              <a:ea typeface="思源黑体 CN Normal" panose="020B0400000000000000" pitchFamily="34" charset="-122"/>
              <a:cs typeface="+mn-ea"/>
              <a:sym typeface="思源黑体 CN Normal" panose="020B0400000000000000" pitchFamily="34" charset="-122"/>
            </a:endParaRPr>
          </a:p>
        </p:txBody>
      </p:sp>
    </p:spTree>
    <p:extLst>
      <p:ext uri="{BB962C8B-B14F-4D97-AF65-F5344CB8AC3E}">
        <p14:creationId xmlns:p14="http://schemas.microsoft.com/office/powerpoint/2010/main" val="27254316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高度重视打赢脱贫攻坚战面临的困难挑战</a:t>
            </a:r>
          </a:p>
        </p:txBody>
      </p:sp>
      <p:sp>
        <p:nvSpPr>
          <p:cNvPr id="14" name="PA-ïṩḷídê">
            <a:extLst>
              <a:ext uri="{FF2B5EF4-FFF2-40B4-BE49-F238E27FC236}">
                <a16:creationId xmlns:a16="http://schemas.microsoft.com/office/drawing/2014/main" id="{1B4EE855-5CF4-44F7-9ED6-979E03469DD6}"/>
              </a:ext>
            </a:extLst>
          </p:cNvPr>
          <p:cNvSpPr/>
          <p:nvPr>
            <p:custDataLst>
              <p:tags r:id="rId1"/>
            </p:custDataLst>
          </p:nvPr>
        </p:nvSpPr>
        <p:spPr>
          <a:xfrm>
            <a:off x="5789763" y="1153804"/>
            <a:ext cx="549870" cy="530358"/>
          </a:xfrm>
          <a:prstGeom prst="ellipse">
            <a:avLst/>
          </a:prstGeom>
          <a:solidFill>
            <a:srgbClr val="C00000"/>
          </a:solidFill>
          <a:ln w="76200">
            <a:solidFill>
              <a:srgbClr val="F9EDED"/>
            </a:solidFill>
            <a:miter lim="400000"/>
          </a:ln>
        </p:spPr>
        <p:txBody>
          <a:bodyPr lIns="32998" tIns="32998" rIns="32998" bIns="32998" anchor="ctr"/>
          <a:lstStyle/>
          <a:p>
            <a:pPr algn="ctr" defTabSz="1188085">
              <a:defRPr/>
            </a:pPr>
            <a:r>
              <a:rPr lang="en-US" altLang="zh-CN" sz="2400"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rPr>
              <a:t>3</a:t>
            </a:r>
            <a:endParaRPr sz="2400"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endParaRPr>
          </a:p>
        </p:txBody>
      </p:sp>
      <p:cxnSp>
        <p:nvCxnSpPr>
          <p:cNvPr id="15" name="PA-直接连接符 4">
            <a:extLst>
              <a:ext uri="{FF2B5EF4-FFF2-40B4-BE49-F238E27FC236}">
                <a16:creationId xmlns:a16="http://schemas.microsoft.com/office/drawing/2014/main" id="{ED1AC97C-9EB3-454D-9199-7CB7AF652F32}"/>
              </a:ext>
            </a:extLst>
          </p:cNvPr>
          <p:cNvCxnSpPr>
            <a:cxnSpLocks/>
          </p:cNvCxnSpPr>
          <p:nvPr>
            <p:custDataLst>
              <p:tags r:id="rId2"/>
            </p:custDataLst>
          </p:nvPr>
        </p:nvCxnSpPr>
        <p:spPr>
          <a:xfrm flipH="1">
            <a:off x="744459" y="1740861"/>
            <a:ext cx="4226753" cy="0"/>
          </a:xfrm>
          <a:prstGeom prst="line">
            <a:avLst/>
          </a:prstGeom>
          <a:noFill/>
          <a:ln w="57150" cap="flat" cmpd="sng" algn="ctr">
            <a:solidFill>
              <a:srgbClr val="B50000"/>
            </a:solidFill>
            <a:prstDash val="solid"/>
            <a:miter lim="800000"/>
          </a:ln>
          <a:effectLst/>
        </p:spPr>
      </p:cxnSp>
      <p:sp>
        <p:nvSpPr>
          <p:cNvPr id="16" name="PA-îṡlíďè">
            <a:extLst>
              <a:ext uri="{FF2B5EF4-FFF2-40B4-BE49-F238E27FC236}">
                <a16:creationId xmlns:a16="http://schemas.microsoft.com/office/drawing/2014/main" id="{3E90845B-0A78-48AE-90D0-EE186AF4BA6A}"/>
              </a:ext>
            </a:extLst>
          </p:cNvPr>
          <p:cNvSpPr/>
          <p:nvPr>
            <p:custDataLst>
              <p:tags r:id="rId3"/>
            </p:custDataLst>
          </p:nvPr>
        </p:nvSpPr>
        <p:spPr>
          <a:xfrm rot="5400000" flipH="1">
            <a:off x="4929491" y="284817"/>
            <a:ext cx="749663" cy="2268333"/>
          </a:xfrm>
          <a:custGeom>
            <a:avLst/>
            <a:gdLst>
              <a:gd name="connsiteX0" fmla="*/ 857469 w 1714303"/>
              <a:gd name="connsiteY0" fmla="*/ 0 h 5003085"/>
              <a:gd name="connsiteX1" fmla="*/ 5717 w 1714303"/>
              <a:gd name="connsiteY1" fmla="*/ 763774 h 5003085"/>
              <a:gd name="connsiteX2" fmla="*/ 0 w 1714303"/>
              <a:gd name="connsiteY2" fmla="*/ 2473905 h 5003085"/>
              <a:gd name="connsiteX3" fmla="*/ 2146 w 1714303"/>
              <a:gd name="connsiteY3" fmla="*/ 2473905 h 5003085"/>
              <a:gd name="connsiteX4" fmla="*/ 2146 w 1714303"/>
              <a:gd name="connsiteY4" fmla="*/ 5003085 h 5003085"/>
              <a:gd name="connsiteX5" fmla="*/ 277822 w 1714303"/>
              <a:gd name="connsiteY5" fmla="*/ 5003085 h 5003085"/>
              <a:gd name="connsiteX6" fmla="*/ 277822 w 1714303"/>
              <a:gd name="connsiteY6" fmla="*/ 2473905 h 5003085"/>
              <a:gd name="connsiteX7" fmla="*/ 280424 w 1714303"/>
              <a:gd name="connsiteY7" fmla="*/ 2473905 h 5003085"/>
              <a:gd name="connsiteX8" fmla="*/ 280424 w 1714303"/>
              <a:gd name="connsiteY8" fmla="*/ 808217 h 5003085"/>
              <a:gd name="connsiteX9" fmla="*/ 712176 w 1714303"/>
              <a:gd name="connsiteY9" fmla="*/ 298271 h 5003085"/>
              <a:gd name="connsiteX10" fmla="*/ 1384892 w 1714303"/>
              <a:gd name="connsiteY10" fmla="*/ 661602 h 5003085"/>
              <a:gd name="connsiteX11" fmla="*/ 1017610 w 1714303"/>
              <a:gd name="connsiteY11" fmla="*/ 1389639 h 5003085"/>
              <a:gd name="connsiteX12" fmla="*/ 1006891 w 1714303"/>
              <a:gd name="connsiteY12" fmla="*/ 1263298 h 5003085"/>
              <a:gd name="connsiteX13" fmla="*/ 697726 w 1714303"/>
              <a:gd name="connsiteY13" fmla="*/ 1565463 h 5003085"/>
              <a:gd name="connsiteX14" fmla="*/ 1097799 w 1714303"/>
              <a:gd name="connsiteY14" fmla="*/ 1827652 h 5003085"/>
              <a:gd name="connsiteX15" fmla="*/ 1076759 w 1714303"/>
              <a:gd name="connsiteY15" fmla="*/ 1679777 h 5003085"/>
              <a:gd name="connsiteX16" fmla="*/ 1714303 w 1714303"/>
              <a:gd name="connsiteY16" fmla="*/ 857013 h 5003085"/>
              <a:gd name="connsiteX17" fmla="*/ 857469 w 1714303"/>
              <a:gd name="connsiteY17" fmla="*/ 0 h 500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303" h="5003085">
                <a:moveTo>
                  <a:pt x="857469" y="0"/>
                </a:moveTo>
                <a:cubicBezTo>
                  <a:pt x="415873" y="229"/>
                  <a:pt x="52401" y="334466"/>
                  <a:pt x="5717" y="763774"/>
                </a:cubicBezTo>
                <a:lnTo>
                  <a:pt x="0" y="2473905"/>
                </a:lnTo>
                <a:lnTo>
                  <a:pt x="2146" y="2473905"/>
                </a:lnTo>
                <a:lnTo>
                  <a:pt x="2146" y="5003085"/>
                </a:lnTo>
                <a:lnTo>
                  <a:pt x="277822" y="5003085"/>
                </a:lnTo>
                <a:lnTo>
                  <a:pt x="277822" y="2473905"/>
                </a:lnTo>
                <a:lnTo>
                  <a:pt x="280424" y="2473905"/>
                </a:lnTo>
                <a:lnTo>
                  <a:pt x="280424" y="808217"/>
                </a:lnTo>
                <a:cubicBezTo>
                  <a:pt x="300273" y="566302"/>
                  <a:pt x="471370" y="359208"/>
                  <a:pt x="712176" y="298271"/>
                </a:cubicBezTo>
                <a:cubicBezTo>
                  <a:pt x="997046" y="226109"/>
                  <a:pt x="1289777" y="383605"/>
                  <a:pt x="1384892" y="661602"/>
                </a:cubicBezTo>
                <a:cubicBezTo>
                  <a:pt x="1488582" y="964340"/>
                  <a:pt x="1322805" y="1293193"/>
                  <a:pt x="1017610" y="1389639"/>
                </a:cubicBezTo>
                <a:lnTo>
                  <a:pt x="1006891" y="1263298"/>
                </a:lnTo>
                <a:lnTo>
                  <a:pt x="697726" y="1565463"/>
                </a:lnTo>
                <a:lnTo>
                  <a:pt x="1097799" y="1827652"/>
                </a:lnTo>
                <a:lnTo>
                  <a:pt x="1076759" y="1679777"/>
                </a:lnTo>
                <a:cubicBezTo>
                  <a:pt x="1451743" y="1582644"/>
                  <a:pt x="1713827" y="1244513"/>
                  <a:pt x="1714303" y="857013"/>
                </a:cubicBezTo>
                <a:cubicBezTo>
                  <a:pt x="1714938" y="383605"/>
                  <a:pt x="1330903" y="-229"/>
                  <a:pt x="857469" y="0"/>
                </a:cubicBezTo>
                <a:close/>
              </a:path>
            </a:pathLst>
          </a:custGeom>
          <a:solidFill>
            <a:srgbClr val="C00000"/>
          </a:solidFill>
          <a:ln w="12700">
            <a:noFill/>
            <a:miter lim="400000"/>
          </a:ln>
        </p:spPr>
        <p:txBody>
          <a:bodyPr wrap="square" lIns="29698" rIns="29698">
            <a:noAutofit/>
          </a:bodyPr>
          <a:lstStyle/>
          <a:p>
            <a:pPr>
              <a:defRPr/>
            </a:pPr>
            <a:endParaRPr sz="2600" kern="0">
              <a:solidFill>
                <a:prstClr val="black"/>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17" name="PA-102276">
            <a:extLst>
              <a:ext uri="{FF2B5EF4-FFF2-40B4-BE49-F238E27FC236}">
                <a16:creationId xmlns:a16="http://schemas.microsoft.com/office/drawing/2014/main" id="{EDF20B0F-101A-4A62-A346-A9965C270BC3}"/>
              </a:ext>
            </a:extLst>
          </p:cNvPr>
          <p:cNvSpPr txBox="1"/>
          <p:nvPr>
            <p:custDataLst>
              <p:tags r:id="rId4"/>
            </p:custDataLst>
          </p:nvPr>
        </p:nvSpPr>
        <p:spPr>
          <a:xfrm>
            <a:off x="744459" y="1111168"/>
            <a:ext cx="6896929" cy="633761"/>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ct val="0"/>
              </a:spcBef>
              <a:buNone/>
            </a:pPr>
            <a:r>
              <a:rPr lang="zh-CN" altLang="en-US" sz="28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rPr>
              <a:t>巩固脱贫成果难度很大</a:t>
            </a:r>
            <a:endParaRPr lang="en-US" altLang="zh-CN" sz="28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endParaRPr>
          </a:p>
        </p:txBody>
      </p:sp>
      <p:sp>
        <p:nvSpPr>
          <p:cNvPr id="18" name="PA-102277">
            <a:extLst>
              <a:ext uri="{FF2B5EF4-FFF2-40B4-BE49-F238E27FC236}">
                <a16:creationId xmlns:a16="http://schemas.microsoft.com/office/drawing/2014/main" id="{12EA1CF0-AE60-425A-8956-44D1E2E5EE54}"/>
              </a:ext>
            </a:extLst>
          </p:cNvPr>
          <p:cNvSpPr/>
          <p:nvPr>
            <p:custDataLst>
              <p:tags r:id="rId5"/>
            </p:custDataLst>
          </p:nvPr>
        </p:nvSpPr>
        <p:spPr>
          <a:xfrm>
            <a:off x="411348" y="1249229"/>
            <a:ext cx="333111" cy="321291"/>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15">
              <a:solidFill>
                <a:srgbClr val="FFFFFF"/>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19" name="矩形 18">
            <a:extLst>
              <a:ext uri="{FF2B5EF4-FFF2-40B4-BE49-F238E27FC236}">
                <a16:creationId xmlns:a16="http://schemas.microsoft.com/office/drawing/2014/main" id="{9EED102E-F411-41EE-934A-37C5362308F9}"/>
              </a:ext>
            </a:extLst>
          </p:cNvPr>
          <p:cNvSpPr/>
          <p:nvPr/>
        </p:nvSpPr>
        <p:spPr>
          <a:xfrm>
            <a:off x="517201" y="1849524"/>
            <a:ext cx="8332020" cy="874407"/>
          </a:xfrm>
          <a:prstGeom prst="rect">
            <a:avLst/>
          </a:prstGeom>
          <a:noFill/>
        </p:spPr>
        <p:txBody>
          <a:bodyPr wrap="square">
            <a:spAutoFit/>
          </a:bodyPr>
          <a:lstStyle/>
          <a:p>
            <a:pPr marL="285750" indent="-285750" algn="just">
              <a:lnSpc>
                <a:spcPct val="150000"/>
              </a:lnSpc>
              <a:buFont typeface="Wingdings" panose="05000000000000000000" pitchFamily="2" charset="2"/>
              <a:buChar char="Ø"/>
              <a:defRPr/>
            </a:pPr>
            <a:r>
              <a:rPr lang="zh-CN" altLang="en-US"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据各地初步摸底，已脱贫人口中有近</a:t>
            </a:r>
            <a:r>
              <a:rPr lang="en-US" altLang="zh-CN"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200</a:t>
            </a:r>
            <a:r>
              <a:rPr lang="zh-CN" altLang="en-US"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万人存在返贫风险，边缘人口中还有近</a:t>
            </a:r>
            <a:r>
              <a:rPr lang="en-US" altLang="zh-CN"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300</a:t>
            </a:r>
            <a:r>
              <a:rPr lang="zh-CN" altLang="en-US"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万存在致贫风险。</a:t>
            </a:r>
            <a:endParaRPr lang="en-US" altLang="zh-CN"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0" name="PA-ïṩḷídê">
            <a:extLst>
              <a:ext uri="{FF2B5EF4-FFF2-40B4-BE49-F238E27FC236}">
                <a16:creationId xmlns:a16="http://schemas.microsoft.com/office/drawing/2014/main" id="{CC8E7892-90F0-4299-91F5-D81300A3F2A7}"/>
              </a:ext>
            </a:extLst>
          </p:cNvPr>
          <p:cNvSpPr/>
          <p:nvPr>
            <p:custDataLst>
              <p:tags r:id="rId6"/>
            </p:custDataLst>
          </p:nvPr>
        </p:nvSpPr>
        <p:spPr>
          <a:xfrm>
            <a:off x="5803170" y="2950535"/>
            <a:ext cx="549870" cy="530358"/>
          </a:xfrm>
          <a:prstGeom prst="ellipse">
            <a:avLst/>
          </a:prstGeom>
          <a:solidFill>
            <a:srgbClr val="C00000"/>
          </a:solidFill>
          <a:ln w="76200">
            <a:solidFill>
              <a:srgbClr val="F9EDED"/>
            </a:solidFill>
            <a:miter lim="400000"/>
          </a:ln>
        </p:spPr>
        <p:txBody>
          <a:bodyPr lIns="32998" tIns="32998" rIns="32998" bIns="32998" anchor="ctr"/>
          <a:lstStyle/>
          <a:p>
            <a:pPr algn="ctr" defTabSz="1188085">
              <a:defRPr/>
            </a:pPr>
            <a:r>
              <a:rPr lang="en-US" altLang="zh-CN" sz="2400"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rPr>
              <a:t>4</a:t>
            </a:r>
            <a:endParaRPr sz="2400" b="1" kern="0" dirty="0">
              <a:solidFill>
                <a:prstClr val="white"/>
              </a:solidFill>
              <a:latin typeface="Century Gothic" panose="020B0502020202020204" pitchFamily="34" charset="0"/>
              <a:ea typeface="思源宋体 CN" panose="02020400000000000000" pitchFamily="18" charset="-122"/>
              <a:sym typeface="Century Gothic" panose="020B0502020202020204" pitchFamily="34" charset="0"/>
            </a:endParaRPr>
          </a:p>
        </p:txBody>
      </p:sp>
      <p:cxnSp>
        <p:nvCxnSpPr>
          <p:cNvPr id="21" name="PA-直接连接符 4">
            <a:extLst>
              <a:ext uri="{FF2B5EF4-FFF2-40B4-BE49-F238E27FC236}">
                <a16:creationId xmlns:a16="http://schemas.microsoft.com/office/drawing/2014/main" id="{7CA1307A-7453-4A62-944A-3F88A601DC04}"/>
              </a:ext>
            </a:extLst>
          </p:cNvPr>
          <p:cNvCxnSpPr>
            <a:cxnSpLocks/>
          </p:cNvCxnSpPr>
          <p:nvPr>
            <p:custDataLst>
              <p:tags r:id="rId7"/>
            </p:custDataLst>
          </p:nvPr>
        </p:nvCxnSpPr>
        <p:spPr>
          <a:xfrm flipH="1">
            <a:off x="744459" y="3516172"/>
            <a:ext cx="4226753" cy="0"/>
          </a:xfrm>
          <a:prstGeom prst="line">
            <a:avLst/>
          </a:prstGeom>
          <a:noFill/>
          <a:ln w="57150" cap="flat" cmpd="sng" algn="ctr">
            <a:solidFill>
              <a:srgbClr val="B50000"/>
            </a:solidFill>
            <a:prstDash val="solid"/>
            <a:miter lim="800000"/>
          </a:ln>
          <a:effectLst/>
        </p:spPr>
      </p:cxnSp>
      <p:sp>
        <p:nvSpPr>
          <p:cNvPr id="22" name="PA-îṡlíďè">
            <a:extLst>
              <a:ext uri="{FF2B5EF4-FFF2-40B4-BE49-F238E27FC236}">
                <a16:creationId xmlns:a16="http://schemas.microsoft.com/office/drawing/2014/main" id="{D28160DD-83A6-4401-9813-E7B11964F092}"/>
              </a:ext>
            </a:extLst>
          </p:cNvPr>
          <p:cNvSpPr/>
          <p:nvPr>
            <p:custDataLst>
              <p:tags r:id="rId8"/>
            </p:custDataLst>
          </p:nvPr>
        </p:nvSpPr>
        <p:spPr>
          <a:xfrm rot="5400000" flipH="1">
            <a:off x="4952258" y="2069191"/>
            <a:ext cx="749663" cy="2268333"/>
          </a:xfrm>
          <a:custGeom>
            <a:avLst/>
            <a:gdLst>
              <a:gd name="connsiteX0" fmla="*/ 857469 w 1714303"/>
              <a:gd name="connsiteY0" fmla="*/ 0 h 5003085"/>
              <a:gd name="connsiteX1" fmla="*/ 5717 w 1714303"/>
              <a:gd name="connsiteY1" fmla="*/ 763774 h 5003085"/>
              <a:gd name="connsiteX2" fmla="*/ 0 w 1714303"/>
              <a:gd name="connsiteY2" fmla="*/ 2473905 h 5003085"/>
              <a:gd name="connsiteX3" fmla="*/ 2146 w 1714303"/>
              <a:gd name="connsiteY3" fmla="*/ 2473905 h 5003085"/>
              <a:gd name="connsiteX4" fmla="*/ 2146 w 1714303"/>
              <a:gd name="connsiteY4" fmla="*/ 5003085 h 5003085"/>
              <a:gd name="connsiteX5" fmla="*/ 277822 w 1714303"/>
              <a:gd name="connsiteY5" fmla="*/ 5003085 h 5003085"/>
              <a:gd name="connsiteX6" fmla="*/ 277822 w 1714303"/>
              <a:gd name="connsiteY6" fmla="*/ 2473905 h 5003085"/>
              <a:gd name="connsiteX7" fmla="*/ 280424 w 1714303"/>
              <a:gd name="connsiteY7" fmla="*/ 2473905 h 5003085"/>
              <a:gd name="connsiteX8" fmla="*/ 280424 w 1714303"/>
              <a:gd name="connsiteY8" fmla="*/ 808217 h 5003085"/>
              <a:gd name="connsiteX9" fmla="*/ 712176 w 1714303"/>
              <a:gd name="connsiteY9" fmla="*/ 298271 h 5003085"/>
              <a:gd name="connsiteX10" fmla="*/ 1384892 w 1714303"/>
              <a:gd name="connsiteY10" fmla="*/ 661602 h 5003085"/>
              <a:gd name="connsiteX11" fmla="*/ 1017610 w 1714303"/>
              <a:gd name="connsiteY11" fmla="*/ 1389639 h 5003085"/>
              <a:gd name="connsiteX12" fmla="*/ 1006891 w 1714303"/>
              <a:gd name="connsiteY12" fmla="*/ 1263298 h 5003085"/>
              <a:gd name="connsiteX13" fmla="*/ 697726 w 1714303"/>
              <a:gd name="connsiteY13" fmla="*/ 1565463 h 5003085"/>
              <a:gd name="connsiteX14" fmla="*/ 1097799 w 1714303"/>
              <a:gd name="connsiteY14" fmla="*/ 1827652 h 5003085"/>
              <a:gd name="connsiteX15" fmla="*/ 1076759 w 1714303"/>
              <a:gd name="connsiteY15" fmla="*/ 1679777 h 5003085"/>
              <a:gd name="connsiteX16" fmla="*/ 1714303 w 1714303"/>
              <a:gd name="connsiteY16" fmla="*/ 857013 h 5003085"/>
              <a:gd name="connsiteX17" fmla="*/ 857469 w 1714303"/>
              <a:gd name="connsiteY17" fmla="*/ 0 h 5003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303" h="5003085">
                <a:moveTo>
                  <a:pt x="857469" y="0"/>
                </a:moveTo>
                <a:cubicBezTo>
                  <a:pt x="415873" y="229"/>
                  <a:pt x="52401" y="334466"/>
                  <a:pt x="5717" y="763774"/>
                </a:cubicBezTo>
                <a:lnTo>
                  <a:pt x="0" y="2473905"/>
                </a:lnTo>
                <a:lnTo>
                  <a:pt x="2146" y="2473905"/>
                </a:lnTo>
                <a:lnTo>
                  <a:pt x="2146" y="5003085"/>
                </a:lnTo>
                <a:lnTo>
                  <a:pt x="277822" y="5003085"/>
                </a:lnTo>
                <a:lnTo>
                  <a:pt x="277822" y="2473905"/>
                </a:lnTo>
                <a:lnTo>
                  <a:pt x="280424" y="2473905"/>
                </a:lnTo>
                <a:lnTo>
                  <a:pt x="280424" y="808217"/>
                </a:lnTo>
                <a:cubicBezTo>
                  <a:pt x="300273" y="566302"/>
                  <a:pt x="471370" y="359208"/>
                  <a:pt x="712176" y="298271"/>
                </a:cubicBezTo>
                <a:cubicBezTo>
                  <a:pt x="997046" y="226109"/>
                  <a:pt x="1289777" y="383605"/>
                  <a:pt x="1384892" y="661602"/>
                </a:cubicBezTo>
                <a:cubicBezTo>
                  <a:pt x="1488582" y="964340"/>
                  <a:pt x="1322805" y="1293193"/>
                  <a:pt x="1017610" y="1389639"/>
                </a:cubicBezTo>
                <a:lnTo>
                  <a:pt x="1006891" y="1263298"/>
                </a:lnTo>
                <a:lnTo>
                  <a:pt x="697726" y="1565463"/>
                </a:lnTo>
                <a:lnTo>
                  <a:pt x="1097799" y="1827652"/>
                </a:lnTo>
                <a:lnTo>
                  <a:pt x="1076759" y="1679777"/>
                </a:lnTo>
                <a:cubicBezTo>
                  <a:pt x="1451743" y="1582644"/>
                  <a:pt x="1713827" y="1244513"/>
                  <a:pt x="1714303" y="857013"/>
                </a:cubicBezTo>
                <a:cubicBezTo>
                  <a:pt x="1714938" y="383605"/>
                  <a:pt x="1330903" y="-229"/>
                  <a:pt x="857469" y="0"/>
                </a:cubicBezTo>
                <a:close/>
              </a:path>
            </a:pathLst>
          </a:custGeom>
          <a:solidFill>
            <a:srgbClr val="C00000"/>
          </a:solidFill>
          <a:ln w="12700">
            <a:noFill/>
            <a:miter lim="400000"/>
          </a:ln>
        </p:spPr>
        <p:txBody>
          <a:bodyPr wrap="square" lIns="29698" rIns="29698">
            <a:noAutofit/>
          </a:bodyPr>
          <a:lstStyle/>
          <a:p>
            <a:pPr>
              <a:defRPr/>
            </a:pPr>
            <a:endParaRPr sz="2600" kern="0">
              <a:solidFill>
                <a:prstClr val="black"/>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23" name="PA-102276">
            <a:extLst>
              <a:ext uri="{FF2B5EF4-FFF2-40B4-BE49-F238E27FC236}">
                <a16:creationId xmlns:a16="http://schemas.microsoft.com/office/drawing/2014/main" id="{25388648-0E1B-441B-BFF2-82D6CC12C9D8}"/>
              </a:ext>
            </a:extLst>
          </p:cNvPr>
          <p:cNvSpPr txBox="1"/>
          <p:nvPr>
            <p:custDataLst>
              <p:tags r:id="rId9"/>
            </p:custDataLst>
          </p:nvPr>
        </p:nvSpPr>
        <p:spPr>
          <a:xfrm>
            <a:off x="744459" y="2886479"/>
            <a:ext cx="6896929" cy="633761"/>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ct val="0"/>
              </a:spcBef>
              <a:buNone/>
            </a:pPr>
            <a:r>
              <a:rPr lang="zh-CN" altLang="en-US" sz="28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rPr>
              <a:t>脱贫攻坚工作需要加强</a:t>
            </a:r>
            <a:endParaRPr lang="en-US" altLang="zh-CN" sz="2800" b="1" dirty="0">
              <a:solidFill>
                <a:srgbClr val="C00000"/>
              </a:solidFill>
              <a:latin typeface="微软雅黑" panose="020B0503020204020204" pitchFamily="34" charset="-122"/>
              <a:ea typeface="微软雅黑" panose="020B0503020204020204" pitchFamily="34" charset="-122"/>
              <a:sym typeface="Century Gothic" panose="020B0502020202020204" pitchFamily="34" charset="0"/>
            </a:endParaRPr>
          </a:p>
        </p:txBody>
      </p:sp>
      <p:sp>
        <p:nvSpPr>
          <p:cNvPr id="24" name="PA-102277">
            <a:extLst>
              <a:ext uri="{FF2B5EF4-FFF2-40B4-BE49-F238E27FC236}">
                <a16:creationId xmlns:a16="http://schemas.microsoft.com/office/drawing/2014/main" id="{FB726113-9EBB-46A4-B499-86DEB384DF41}"/>
              </a:ext>
            </a:extLst>
          </p:cNvPr>
          <p:cNvSpPr/>
          <p:nvPr>
            <p:custDataLst>
              <p:tags r:id="rId10"/>
            </p:custDataLst>
          </p:nvPr>
        </p:nvSpPr>
        <p:spPr>
          <a:xfrm>
            <a:off x="411348" y="3024540"/>
            <a:ext cx="333111" cy="321291"/>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15">
              <a:solidFill>
                <a:srgbClr val="FFFFFF"/>
              </a:solidFill>
              <a:latin typeface="Century Gothic" panose="020B0502020202020204" pitchFamily="34" charset="0"/>
              <a:ea typeface="思源宋体 CN" panose="02020400000000000000" pitchFamily="18" charset="-122"/>
              <a:sym typeface="Century Gothic" panose="020B0502020202020204" pitchFamily="34" charset="0"/>
            </a:endParaRPr>
          </a:p>
        </p:txBody>
      </p:sp>
      <p:sp>
        <p:nvSpPr>
          <p:cNvPr id="25" name="矩形 24">
            <a:extLst>
              <a:ext uri="{FF2B5EF4-FFF2-40B4-BE49-F238E27FC236}">
                <a16:creationId xmlns:a16="http://schemas.microsoft.com/office/drawing/2014/main" id="{1D477514-FA9D-4479-9815-480997266A85}"/>
              </a:ext>
            </a:extLst>
          </p:cNvPr>
          <p:cNvSpPr/>
          <p:nvPr/>
        </p:nvSpPr>
        <p:spPr>
          <a:xfrm>
            <a:off x="517201" y="3658301"/>
            <a:ext cx="7910107" cy="1289905"/>
          </a:xfrm>
          <a:prstGeom prst="rect">
            <a:avLst/>
          </a:prstGeom>
          <a:noFill/>
        </p:spPr>
        <p:txBody>
          <a:bodyPr wrap="square">
            <a:spAutoFit/>
          </a:bodyPr>
          <a:lstStyle/>
          <a:p>
            <a:pPr marL="285750" indent="-285750" algn="just">
              <a:lnSpc>
                <a:spcPct val="150000"/>
              </a:lnSpc>
              <a:buFont typeface="Wingdings" panose="05000000000000000000" pitchFamily="2" charset="2"/>
              <a:buChar char="Ø"/>
              <a:defRPr/>
            </a:pPr>
            <a:r>
              <a:rPr lang="zh-CN" altLang="en-US"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形式主义、官僚主义屡禁不止，数字脱贫、虚假脱贫仍</a:t>
            </a:r>
            <a:r>
              <a:rPr lang="zh-CN" altLang="en-US">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有发生。</a:t>
            </a:r>
            <a:endParaRPr lang="en-US" altLang="zh-CN"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a:p>
            <a:pPr marL="285750" indent="-285750" algn="just">
              <a:lnSpc>
                <a:spcPct val="150000"/>
              </a:lnSpc>
              <a:buFont typeface="Wingdings" panose="05000000000000000000" pitchFamily="2" charset="2"/>
              <a:buChar char="Ø"/>
              <a:defRPr/>
            </a:pPr>
            <a:r>
              <a:rPr lang="zh-CN" altLang="en-US"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个别地区“一发了之”、“一股了之”、“一分了之”问题仍未得到有效解决，部分贫困群众发展的内生动力不足。</a:t>
            </a:r>
            <a:endParaRPr lang="en-US" altLang="zh-CN" dirty="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 name="矩形 1">
            <a:extLst>
              <a:ext uri="{FF2B5EF4-FFF2-40B4-BE49-F238E27FC236}">
                <a16:creationId xmlns:a16="http://schemas.microsoft.com/office/drawing/2014/main" id="{C6854EE2-EFDD-4BFE-9569-66F1A476251A}"/>
              </a:ext>
            </a:extLst>
          </p:cNvPr>
          <p:cNvSpPr/>
          <p:nvPr/>
        </p:nvSpPr>
        <p:spPr>
          <a:xfrm>
            <a:off x="637008" y="5028318"/>
            <a:ext cx="7790300" cy="1134734"/>
          </a:xfrm>
          <a:prstGeom prst="rect">
            <a:avLst/>
          </a:prstGeom>
        </p:spPr>
        <p:txBody>
          <a:bodyPr wrap="square">
            <a:spAutoFit/>
          </a:bodyPr>
          <a:lstStyle/>
          <a:p>
            <a:pPr algn="just">
              <a:lnSpc>
                <a:spcPts val="2800"/>
              </a:lnSpc>
              <a:spcAft>
                <a:spcPts val="0"/>
              </a:spcAft>
            </a:pPr>
            <a:r>
              <a:rPr lang="en-US" altLang="zh-CN" b="1"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b="1"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现在，脱贫攻坚政策保障、资金支持和工作力量是充足的，各级干部也积累了丰富经验，只要大家绷紧弦、加把劲，坚定不移把党中央决策部署落实好，完全有条件有能力如期完成脱贫攻坚目标任务。</a:t>
            </a:r>
            <a:endParaRPr lang="zh-CN" altLang="zh-CN" sz="1200" b="1"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3540525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BC3C06B4-B26C-4BF6-A631-C74C6F2E1CD8}"/>
              </a:ext>
            </a:extLst>
          </p:cNvPr>
          <p:cNvGrpSpPr/>
          <p:nvPr/>
        </p:nvGrpSpPr>
        <p:grpSpPr>
          <a:xfrm>
            <a:off x="2160752" y="2789041"/>
            <a:ext cx="6481152" cy="1578939"/>
            <a:chOff x="0" y="2030185"/>
            <a:chExt cx="12192000" cy="2838975"/>
          </a:xfrm>
        </p:grpSpPr>
        <p:sp>
          <p:nvSpPr>
            <p:cNvPr id="30" name="矩形 29">
              <a:extLst>
                <a:ext uri="{FF2B5EF4-FFF2-40B4-BE49-F238E27FC236}">
                  <a16:creationId xmlns:a16="http://schemas.microsoft.com/office/drawing/2014/main" id="{C55FAC9A-E53D-4AB0-B446-E49FAAD03E82}"/>
                </a:ext>
              </a:extLst>
            </p:cNvPr>
            <p:cNvSpPr/>
            <p:nvPr/>
          </p:nvSpPr>
          <p:spPr>
            <a:xfrm>
              <a:off x="0" y="4733528"/>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9BBA5873-2A70-4FD3-A0DB-10A8ABC66851}"/>
                </a:ext>
              </a:extLst>
            </p:cNvPr>
            <p:cNvSpPr/>
            <p:nvPr/>
          </p:nvSpPr>
          <p:spPr>
            <a:xfrm>
              <a:off x="0" y="2030185"/>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01586D32-7FBF-409E-9C25-0A37E5BE9570}"/>
                </a:ext>
              </a:extLst>
            </p:cNvPr>
            <p:cNvSpPr/>
            <p:nvPr/>
          </p:nvSpPr>
          <p:spPr>
            <a:xfrm>
              <a:off x="0" y="2102193"/>
              <a:ext cx="12192000" cy="2694959"/>
            </a:xfrm>
            <a:prstGeom prst="rect">
              <a:avLst/>
            </a:prstGeom>
            <a:solidFill>
              <a:srgbClr val="C2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08ABCD5B-075E-4EFC-B4DB-805E8ECE73E1}"/>
              </a:ext>
            </a:extLst>
          </p:cNvPr>
          <p:cNvGrpSpPr/>
          <p:nvPr/>
        </p:nvGrpSpPr>
        <p:grpSpPr>
          <a:xfrm>
            <a:off x="723850" y="2543880"/>
            <a:ext cx="1997405" cy="1997405"/>
            <a:chOff x="2298443" y="1611719"/>
            <a:chExt cx="2524547" cy="2524547"/>
          </a:xfrm>
        </p:grpSpPr>
        <p:sp>
          <p:nvSpPr>
            <p:cNvPr id="34" name="椭圆 33">
              <a:extLst>
                <a:ext uri="{FF2B5EF4-FFF2-40B4-BE49-F238E27FC236}">
                  <a16:creationId xmlns:a16="http://schemas.microsoft.com/office/drawing/2014/main" id="{0F1A1771-9F6F-4719-8371-2E0180474721}"/>
                </a:ext>
              </a:extLst>
            </p:cNvPr>
            <p:cNvSpPr/>
            <p:nvPr/>
          </p:nvSpPr>
          <p:spPr>
            <a:xfrm>
              <a:off x="2298443" y="1611719"/>
              <a:ext cx="2524547" cy="2524547"/>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5" name="矩形 18">
              <a:extLst>
                <a:ext uri="{FF2B5EF4-FFF2-40B4-BE49-F238E27FC236}">
                  <a16:creationId xmlns:a16="http://schemas.microsoft.com/office/drawing/2014/main" id="{3D25266A-A968-4B46-9C6A-BB36A0B31BC9}"/>
                </a:ext>
              </a:extLst>
            </p:cNvPr>
            <p:cNvSpPr/>
            <p:nvPr/>
          </p:nvSpPr>
          <p:spPr>
            <a:xfrm>
              <a:off x="2760540" y="2075841"/>
              <a:ext cx="1465446" cy="1517112"/>
            </a:xfrm>
            <a:prstGeom prst="rect">
              <a:avLst/>
            </a:prstGeom>
            <a:noFill/>
          </p:spPr>
          <p:txBody>
            <a:bodyPr wrap="square" rtlCol="0">
              <a:spAutoFit/>
            </a:bodyPr>
            <a:lstStyle/>
            <a:p>
              <a:pPr algn="ctr"/>
              <a:r>
                <a:rPr lang="en-US" altLang="zh-CN" sz="7200" dirty="0">
                  <a:solidFill>
                    <a:schemeClr val="bg1"/>
                  </a:solidFill>
                  <a:latin typeface="Impact" panose="020B0806030902050204" pitchFamily="34" charset="0"/>
                  <a:ea typeface="思源黑体 CN Heavy" panose="020B0A00000000000000" pitchFamily="34" charset="-122"/>
                  <a:sym typeface="+mn-lt"/>
                </a:rPr>
                <a:t>3</a:t>
              </a:r>
              <a:endParaRPr lang="zh-CN" altLang="en-US" sz="7200" dirty="0">
                <a:solidFill>
                  <a:schemeClr val="bg1"/>
                </a:solidFill>
                <a:latin typeface="Impact" panose="020B0806030902050204" pitchFamily="34" charset="0"/>
                <a:ea typeface="思源黑体 CN Heavy" panose="020B0A00000000000000" pitchFamily="34" charset="-122"/>
                <a:sym typeface="+mn-lt"/>
              </a:endParaRPr>
            </a:p>
          </p:txBody>
        </p:sp>
      </p:grpSp>
      <p:sp>
        <p:nvSpPr>
          <p:cNvPr id="36" name="文本框 35">
            <a:extLst>
              <a:ext uri="{FF2B5EF4-FFF2-40B4-BE49-F238E27FC236}">
                <a16:creationId xmlns:a16="http://schemas.microsoft.com/office/drawing/2014/main" id="{C1B1B60F-D974-4349-82C0-82583E9DAAA7}"/>
              </a:ext>
            </a:extLst>
          </p:cNvPr>
          <p:cNvSpPr txBox="1"/>
          <p:nvPr/>
        </p:nvSpPr>
        <p:spPr>
          <a:xfrm>
            <a:off x="2892172" y="3001653"/>
            <a:ext cx="5333287" cy="1200329"/>
          </a:xfrm>
          <a:prstGeom prst="rect">
            <a:avLst/>
          </a:prstGeom>
          <a:noFill/>
        </p:spPr>
        <p:txBody>
          <a:bodyPr wrap="square" rtlCol="0">
            <a:spAutoFit/>
          </a:bodyPr>
          <a:lstStyle>
            <a:defPPr>
              <a:defRPr lang="zh-CN"/>
            </a:defPPr>
            <a:lvl1pPr algn="ctr">
              <a:defRPr sz="6200" b="1">
                <a:solidFill>
                  <a:schemeClr val="bg1"/>
                </a:solidFill>
                <a:latin typeface="思源黑体 CN Heavy" panose="020B0A00000000000000" pitchFamily="34" charset="-122"/>
                <a:ea typeface="思源黑体 CN Heavy" panose="020B0A00000000000000" pitchFamily="34" charset="-122"/>
              </a:defRPr>
            </a:lvl1pPr>
          </a:lstStyle>
          <a:p>
            <a:r>
              <a:rPr lang="zh-CN" altLang="en-US" sz="3600" dirty="0">
                <a:sym typeface="思源黑体 CN Normal" panose="020B0400000000000000" pitchFamily="34" charset="-122"/>
              </a:rPr>
              <a:t>确保高质量完成脱贫攻坚目标任务</a:t>
            </a:r>
          </a:p>
        </p:txBody>
      </p:sp>
      <p:sp>
        <p:nvSpPr>
          <p:cNvPr id="37" name="椭圆 36">
            <a:extLst>
              <a:ext uri="{FF2B5EF4-FFF2-40B4-BE49-F238E27FC236}">
                <a16:creationId xmlns:a16="http://schemas.microsoft.com/office/drawing/2014/main" id="{1865A3D7-76C5-4CE6-BAD8-35296B038B72}"/>
              </a:ext>
            </a:extLst>
          </p:cNvPr>
          <p:cNvSpPr/>
          <p:nvPr/>
        </p:nvSpPr>
        <p:spPr>
          <a:xfrm>
            <a:off x="552933" y="2372963"/>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8" name="椭圆 37">
            <a:extLst>
              <a:ext uri="{FF2B5EF4-FFF2-40B4-BE49-F238E27FC236}">
                <a16:creationId xmlns:a16="http://schemas.microsoft.com/office/drawing/2014/main" id="{6B70FB8A-359E-4868-B4B2-B569336F39E1}"/>
              </a:ext>
            </a:extLst>
          </p:cNvPr>
          <p:cNvSpPr/>
          <p:nvPr/>
        </p:nvSpPr>
        <p:spPr>
          <a:xfrm>
            <a:off x="2160752" y="1934954"/>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Tree>
    <p:extLst>
      <p:ext uri="{BB962C8B-B14F-4D97-AF65-F5344CB8AC3E}">
        <p14:creationId xmlns:p14="http://schemas.microsoft.com/office/powerpoint/2010/main" val="16615909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确保高质量完成脱贫攻坚目标任务</a:t>
            </a:r>
          </a:p>
        </p:txBody>
      </p:sp>
      <p:sp>
        <p:nvSpPr>
          <p:cNvPr id="21" name="矩形 20">
            <a:extLst>
              <a:ext uri="{FF2B5EF4-FFF2-40B4-BE49-F238E27FC236}">
                <a16:creationId xmlns:a16="http://schemas.microsoft.com/office/drawing/2014/main" id="{D7FF10A4-3EBE-4DC1-805C-26DF440EBC86}"/>
              </a:ext>
            </a:extLst>
          </p:cNvPr>
          <p:cNvSpPr/>
          <p:nvPr/>
        </p:nvSpPr>
        <p:spPr>
          <a:xfrm>
            <a:off x="1675145" y="1620916"/>
            <a:ext cx="7357455" cy="680507"/>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继续聚焦“三区三州”等深度贫困地区。确保剩余建档立卡贫困人口如期脱贫，对</a:t>
            </a:r>
            <a:r>
              <a:rPr lang="en-US" altLang="zh-CN" dirty="0">
                <a:latin typeface="微软雅黑" panose="020B0503020204020204" pitchFamily="34" charset="-122"/>
                <a:ea typeface="微软雅黑" panose="020B0503020204020204" pitchFamily="34" charset="-122"/>
              </a:rPr>
              <a:t>52</a:t>
            </a:r>
            <a:r>
              <a:rPr lang="zh-CN" altLang="en-US" dirty="0">
                <a:latin typeface="微软雅黑" panose="020B0503020204020204" pitchFamily="34" charset="-122"/>
                <a:ea typeface="微软雅黑" panose="020B0503020204020204" pitchFamily="34" charset="-122"/>
              </a:rPr>
              <a:t>个未摘帽贫困县和</a:t>
            </a:r>
            <a:r>
              <a:rPr lang="en-US" altLang="zh-CN" dirty="0">
                <a:latin typeface="微软雅黑" panose="020B0503020204020204" pitchFamily="34" charset="-122"/>
                <a:ea typeface="微软雅黑" panose="020B0503020204020204" pitchFamily="34" charset="-122"/>
              </a:rPr>
              <a:t>1113</a:t>
            </a:r>
            <a:r>
              <a:rPr lang="zh-CN" altLang="en-US" dirty="0">
                <a:latin typeface="微软雅黑" panose="020B0503020204020204" pitchFamily="34" charset="-122"/>
                <a:ea typeface="微软雅黑" panose="020B0503020204020204" pitchFamily="34" charset="-122"/>
              </a:rPr>
              <a:t>个贫困村实施挂牌督战。</a:t>
            </a:r>
          </a:p>
        </p:txBody>
      </p:sp>
      <p:sp>
        <p:nvSpPr>
          <p:cNvPr id="22" name="矩形: 圆角 26">
            <a:extLst>
              <a:ext uri="{FF2B5EF4-FFF2-40B4-BE49-F238E27FC236}">
                <a16:creationId xmlns:a16="http://schemas.microsoft.com/office/drawing/2014/main" id="{0B0B45BE-E3BC-4A81-8A55-8C7C61A7A1AC}"/>
              </a:ext>
            </a:extLst>
          </p:cNvPr>
          <p:cNvSpPr/>
          <p:nvPr/>
        </p:nvSpPr>
        <p:spPr>
          <a:xfrm>
            <a:off x="160828" y="1652778"/>
            <a:ext cx="1037366"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23" name="箭头: V 形 30">
            <a:extLst>
              <a:ext uri="{FF2B5EF4-FFF2-40B4-BE49-F238E27FC236}">
                <a16:creationId xmlns:a16="http://schemas.microsoft.com/office/drawing/2014/main" id="{012681F0-55B2-42D7-B3A0-D72EC193EAE4}"/>
              </a:ext>
            </a:extLst>
          </p:cNvPr>
          <p:cNvSpPr/>
          <p:nvPr/>
        </p:nvSpPr>
        <p:spPr>
          <a:xfrm flipV="1">
            <a:off x="1418612" y="1837009"/>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24" name="直接连接符 23">
            <a:extLst>
              <a:ext uri="{FF2B5EF4-FFF2-40B4-BE49-F238E27FC236}">
                <a16:creationId xmlns:a16="http://schemas.microsoft.com/office/drawing/2014/main" id="{21556018-FCFA-42BC-B200-94CF8ED6451D}"/>
              </a:ext>
            </a:extLst>
          </p:cNvPr>
          <p:cNvCxnSpPr>
            <a:cxnSpLocks/>
          </p:cNvCxnSpPr>
          <p:nvPr/>
        </p:nvCxnSpPr>
        <p:spPr>
          <a:xfrm>
            <a:off x="1675145" y="2295638"/>
            <a:ext cx="7270885" cy="0"/>
          </a:xfrm>
          <a:prstGeom prst="line">
            <a:avLst/>
          </a:prstGeom>
          <a:noFill/>
          <a:ln w="9525" cap="flat" cmpd="sng" algn="ctr">
            <a:solidFill>
              <a:srgbClr val="FF0000"/>
            </a:solidFill>
            <a:prstDash val="dash"/>
          </a:ln>
          <a:effectLst/>
        </p:spPr>
      </p:cxnSp>
      <p:sp>
        <p:nvSpPr>
          <p:cNvPr id="25" name="矩形 24">
            <a:extLst>
              <a:ext uri="{FF2B5EF4-FFF2-40B4-BE49-F238E27FC236}">
                <a16:creationId xmlns:a16="http://schemas.microsoft.com/office/drawing/2014/main" id="{5987EDD0-CA52-4083-8331-71F7C018829F}"/>
              </a:ext>
            </a:extLst>
          </p:cNvPr>
          <p:cNvSpPr/>
          <p:nvPr/>
        </p:nvSpPr>
        <p:spPr>
          <a:xfrm>
            <a:off x="1675145" y="2449972"/>
            <a:ext cx="7357455" cy="701731"/>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巩固“两不愁三保障”成果，防止反弹。对没有劳动能力的特殊贫困人口要强化社会保障兜底，实现应保尽保。</a:t>
            </a:r>
          </a:p>
        </p:txBody>
      </p:sp>
      <p:sp>
        <p:nvSpPr>
          <p:cNvPr id="26" name="矩形: 圆角 26">
            <a:extLst>
              <a:ext uri="{FF2B5EF4-FFF2-40B4-BE49-F238E27FC236}">
                <a16:creationId xmlns:a16="http://schemas.microsoft.com/office/drawing/2014/main" id="{2116E211-9804-4926-876F-14E94143DBD2}"/>
              </a:ext>
            </a:extLst>
          </p:cNvPr>
          <p:cNvSpPr/>
          <p:nvPr/>
        </p:nvSpPr>
        <p:spPr>
          <a:xfrm>
            <a:off x="160828" y="2481834"/>
            <a:ext cx="1037366"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27" name="箭头: V 形 30">
            <a:extLst>
              <a:ext uri="{FF2B5EF4-FFF2-40B4-BE49-F238E27FC236}">
                <a16:creationId xmlns:a16="http://schemas.microsoft.com/office/drawing/2014/main" id="{C64E6C2D-D7A6-4FCF-88E3-41EEB3B7AD20}"/>
              </a:ext>
            </a:extLst>
          </p:cNvPr>
          <p:cNvSpPr/>
          <p:nvPr/>
        </p:nvSpPr>
        <p:spPr>
          <a:xfrm flipV="1">
            <a:off x="1418612" y="2666065"/>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cxnSp>
        <p:nvCxnSpPr>
          <p:cNvPr id="28" name="直接连接符 27">
            <a:extLst>
              <a:ext uri="{FF2B5EF4-FFF2-40B4-BE49-F238E27FC236}">
                <a16:creationId xmlns:a16="http://schemas.microsoft.com/office/drawing/2014/main" id="{7D595CD4-1B5A-4A3E-B64F-3B4F9DE5C9F7}"/>
              </a:ext>
            </a:extLst>
          </p:cNvPr>
          <p:cNvCxnSpPr>
            <a:cxnSpLocks/>
          </p:cNvCxnSpPr>
          <p:nvPr/>
        </p:nvCxnSpPr>
        <p:spPr>
          <a:xfrm>
            <a:off x="1675145" y="3124694"/>
            <a:ext cx="7270885" cy="0"/>
          </a:xfrm>
          <a:prstGeom prst="line">
            <a:avLst/>
          </a:prstGeom>
          <a:noFill/>
          <a:ln w="9525" cap="flat" cmpd="sng" algn="ctr">
            <a:solidFill>
              <a:srgbClr val="FF0000"/>
            </a:solidFill>
            <a:prstDash val="dash"/>
          </a:ln>
          <a:effectLst/>
        </p:spPr>
      </p:cxnSp>
      <p:grpSp>
        <p:nvGrpSpPr>
          <p:cNvPr id="45" name="组合 44">
            <a:extLst>
              <a:ext uri="{FF2B5EF4-FFF2-40B4-BE49-F238E27FC236}">
                <a16:creationId xmlns:a16="http://schemas.microsoft.com/office/drawing/2014/main" id="{4F6BF0A3-5D7E-4AD2-82C2-76DE187D023E}"/>
              </a:ext>
            </a:extLst>
          </p:cNvPr>
          <p:cNvGrpSpPr/>
          <p:nvPr/>
        </p:nvGrpSpPr>
        <p:grpSpPr>
          <a:xfrm>
            <a:off x="2759732" y="1115434"/>
            <a:ext cx="3382437" cy="407083"/>
            <a:chOff x="351978" y="5751059"/>
            <a:chExt cx="872436" cy="448179"/>
          </a:xfrm>
        </p:grpSpPr>
        <p:sp>
          <p:nvSpPr>
            <p:cNvPr id="46" name="圆角矩形 41">
              <a:extLst>
                <a:ext uri="{FF2B5EF4-FFF2-40B4-BE49-F238E27FC236}">
                  <a16:creationId xmlns:a16="http://schemas.microsoft.com/office/drawing/2014/main" id="{8042B8D5-49C5-4896-B76E-F2A76E3B4976}"/>
                </a:ext>
              </a:extLst>
            </p:cNvPr>
            <p:cNvSpPr/>
            <p:nvPr/>
          </p:nvSpPr>
          <p:spPr>
            <a:xfrm>
              <a:off x="351978" y="5751059"/>
              <a:ext cx="872436" cy="448179"/>
            </a:xfrm>
            <a:prstGeom prst="roundRect">
              <a:avLst>
                <a:gd name="adj" fmla="val 1089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47" name="圆角矩形 42">
              <a:extLst>
                <a:ext uri="{FF2B5EF4-FFF2-40B4-BE49-F238E27FC236}">
                  <a16:creationId xmlns:a16="http://schemas.microsoft.com/office/drawing/2014/main" id="{826DE81E-D18E-46FB-A925-AA709A90D591}"/>
                </a:ext>
              </a:extLst>
            </p:cNvPr>
            <p:cNvSpPr/>
            <p:nvPr/>
          </p:nvSpPr>
          <p:spPr>
            <a:xfrm>
              <a:off x="390794" y="5751059"/>
              <a:ext cx="794804" cy="448179"/>
            </a:xfrm>
            <a:prstGeom prst="roundRect">
              <a:avLst>
                <a:gd name="adj" fmla="val 1089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Agency FB" panose="020B0503020202020204" pitchFamily="34" charset="0"/>
                  <a:ea typeface="微软雅黑" panose="020B0503020204020204" pitchFamily="34" charset="-122"/>
                </a:rPr>
                <a:t>攻坚克难完成任务</a:t>
              </a:r>
            </a:p>
          </p:txBody>
        </p:sp>
      </p:grpSp>
      <p:sp>
        <p:nvSpPr>
          <p:cNvPr id="48" name="矩形 47">
            <a:extLst>
              <a:ext uri="{FF2B5EF4-FFF2-40B4-BE49-F238E27FC236}">
                <a16:creationId xmlns:a16="http://schemas.microsoft.com/office/drawing/2014/main" id="{5719B9A1-2C32-4591-A576-726E55C75E2E}"/>
              </a:ext>
            </a:extLst>
          </p:cNvPr>
          <p:cNvSpPr/>
          <p:nvPr/>
        </p:nvSpPr>
        <p:spPr>
          <a:xfrm>
            <a:off x="1369493" y="3992293"/>
            <a:ext cx="3081458" cy="375809"/>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落实分区分级精准防控策略。</a:t>
            </a:r>
          </a:p>
        </p:txBody>
      </p:sp>
      <p:sp>
        <p:nvSpPr>
          <p:cNvPr id="49" name="矩形: 圆角 26">
            <a:extLst>
              <a:ext uri="{FF2B5EF4-FFF2-40B4-BE49-F238E27FC236}">
                <a16:creationId xmlns:a16="http://schemas.microsoft.com/office/drawing/2014/main" id="{96966B85-C41D-438B-9102-BD0B4D5CB1ED}"/>
              </a:ext>
            </a:extLst>
          </p:cNvPr>
          <p:cNvSpPr/>
          <p:nvPr/>
        </p:nvSpPr>
        <p:spPr>
          <a:xfrm>
            <a:off x="332126" y="3858767"/>
            <a:ext cx="688531"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50" name="箭头: V 形 30">
            <a:extLst>
              <a:ext uri="{FF2B5EF4-FFF2-40B4-BE49-F238E27FC236}">
                <a16:creationId xmlns:a16="http://schemas.microsoft.com/office/drawing/2014/main" id="{F35CA53A-FB41-4E72-AFBF-10ACF2C147C5}"/>
              </a:ext>
            </a:extLst>
          </p:cNvPr>
          <p:cNvSpPr/>
          <p:nvPr/>
        </p:nvSpPr>
        <p:spPr>
          <a:xfrm flipV="1">
            <a:off x="1112959" y="4063806"/>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grpSp>
        <p:nvGrpSpPr>
          <p:cNvPr id="56" name="组合 55">
            <a:extLst>
              <a:ext uri="{FF2B5EF4-FFF2-40B4-BE49-F238E27FC236}">
                <a16:creationId xmlns:a16="http://schemas.microsoft.com/office/drawing/2014/main" id="{6196955E-25F9-4FA8-9CC4-CC5CC4BCF5C2}"/>
              </a:ext>
            </a:extLst>
          </p:cNvPr>
          <p:cNvGrpSpPr/>
          <p:nvPr/>
        </p:nvGrpSpPr>
        <p:grpSpPr>
          <a:xfrm>
            <a:off x="2759731" y="3312983"/>
            <a:ext cx="3382437" cy="407083"/>
            <a:chOff x="351978" y="5751059"/>
            <a:chExt cx="872436" cy="448179"/>
          </a:xfrm>
        </p:grpSpPr>
        <p:sp>
          <p:nvSpPr>
            <p:cNvPr id="57" name="圆角矩形 41">
              <a:extLst>
                <a:ext uri="{FF2B5EF4-FFF2-40B4-BE49-F238E27FC236}">
                  <a16:creationId xmlns:a16="http://schemas.microsoft.com/office/drawing/2014/main" id="{FC95F8C8-8102-418D-9D46-975BA839F0AE}"/>
                </a:ext>
              </a:extLst>
            </p:cNvPr>
            <p:cNvSpPr/>
            <p:nvPr/>
          </p:nvSpPr>
          <p:spPr>
            <a:xfrm>
              <a:off x="351978" y="5751059"/>
              <a:ext cx="872436" cy="448179"/>
            </a:xfrm>
            <a:prstGeom prst="roundRect">
              <a:avLst>
                <a:gd name="adj" fmla="val 1089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58" name="圆角矩形 42">
              <a:extLst>
                <a:ext uri="{FF2B5EF4-FFF2-40B4-BE49-F238E27FC236}">
                  <a16:creationId xmlns:a16="http://schemas.microsoft.com/office/drawing/2014/main" id="{57FF35C9-1F6E-4C88-B1B7-75DC9EC71475}"/>
                </a:ext>
              </a:extLst>
            </p:cNvPr>
            <p:cNvSpPr/>
            <p:nvPr/>
          </p:nvSpPr>
          <p:spPr>
            <a:xfrm>
              <a:off x="390794" y="5751059"/>
              <a:ext cx="794804" cy="448179"/>
            </a:xfrm>
            <a:prstGeom prst="roundRect">
              <a:avLst>
                <a:gd name="adj" fmla="val 1089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Agency FB" panose="020B0503020202020204" pitchFamily="34" charset="0"/>
                  <a:ea typeface="微软雅黑" panose="020B0503020204020204" pitchFamily="34" charset="-122"/>
                </a:rPr>
                <a:t>努力克服疫情影响</a:t>
              </a:r>
            </a:p>
          </p:txBody>
        </p:sp>
      </p:grpSp>
      <p:sp>
        <p:nvSpPr>
          <p:cNvPr id="86" name="矩形 85">
            <a:extLst>
              <a:ext uri="{FF2B5EF4-FFF2-40B4-BE49-F238E27FC236}">
                <a16:creationId xmlns:a16="http://schemas.microsoft.com/office/drawing/2014/main" id="{56A7E1A2-3E1C-4404-A312-29FA2D89E317}"/>
              </a:ext>
            </a:extLst>
          </p:cNvPr>
          <p:cNvSpPr/>
          <p:nvPr/>
        </p:nvSpPr>
        <p:spPr>
          <a:xfrm>
            <a:off x="1418612" y="4643759"/>
            <a:ext cx="2782377" cy="680507"/>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切实解决扶贫农畜牧产品滞销问题。</a:t>
            </a:r>
          </a:p>
        </p:txBody>
      </p:sp>
      <p:sp>
        <p:nvSpPr>
          <p:cNvPr id="87" name="矩形: 圆角 26">
            <a:extLst>
              <a:ext uri="{FF2B5EF4-FFF2-40B4-BE49-F238E27FC236}">
                <a16:creationId xmlns:a16="http://schemas.microsoft.com/office/drawing/2014/main" id="{7969DB04-4921-408F-8B2A-5743FF52FB8D}"/>
              </a:ext>
            </a:extLst>
          </p:cNvPr>
          <p:cNvSpPr/>
          <p:nvPr/>
        </p:nvSpPr>
        <p:spPr>
          <a:xfrm>
            <a:off x="332126" y="4643759"/>
            <a:ext cx="688531"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88" name="箭头: V 形 30">
            <a:extLst>
              <a:ext uri="{FF2B5EF4-FFF2-40B4-BE49-F238E27FC236}">
                <a16:creationId xmlns:a16="http://schemas.microsoft.com/office/drawing/2014/main" id="{E6D1DD42-6687-4610-8AFF-0E090D996D35}"/>
              </a:ext>
            </a:extLst>
          </p:cNvPr>
          <p:cNvSpPr/>
          <p:nvPr/>
        </p:nvSpPr>
        <p:spPr>
          <a:xfrm flipV="1">
            <a:off x="1112959" y="4848798"/>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sp>
        <p:nvSpPr>
          <p:cNvPr id="92" name="矩形 91">
            <a:extLst>
              <a:ext uri="{FF2B5EF4-FFF2-40B4-BE49-F238E27FC236}">
                <a16:creationId xmlns:a16="http://schemas.microsoft.com/office/drawing/2014/main" id="{47B8AC28-DD1F-40FF-85F0-1CB373EA8E1C}"/>
              </a:ext>
            </a:extLst>
          </p:cNvPr>
          <p:cNvSpPr/>
          <p:nvPr/>
        </p:nvSpPr>
        <p:spPr>
          <a:xfrm>
            <a:off x="1369493" y="5554661"/>
            <a:ext cx="3081458" cy="375809"/>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加快扶贫项目开工复工。</a:t>
            </a:r>
          </a:p>
        </p:txBody>
      </p:sp>
      <p:sp>
        <p:nvSpPr>
          <p:cNvPr id="93" name="矩形: 圆角 26">
            <a:extLst>
              <a:ext uri="{FF2B5EF4-FFF2-40B4-BE49-F238E27FC236}">
                <a16:creationId xmlns:a16="http://schemas.microsoft.com/office/drawing/2014/main" id="{4369C27E-F9E8-4D38-8C1A-6E680CA4FCF4}"/>
              </a:ext>
            </a:extLst>
          </p:cNvPr>
          <p:cNvSpPr/>
          <p:nvPr/>
        </p:nvSpPr>
        <p:spPr>
          <a:xfrm>
            <a:off x="332126" y="5421135"/>
            <a:ext cx="688531"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94" name="箭头: V 形 30">
            <a:extLst>
              <a:ext uri="{FF2B5EF4-FFF2-40B4-BE49-F238E27FC236}">
                <a16:creationId xmlns:a16="http://schemas.microsoft.com/office/drawing/2014/main" id="{06DB24D7-BD3A-4681-8AFD-F8696D5607E5}"/>
              </a:ext>
            </a:extLst>
          </p:cNvPr>
          <p:cNvSpPr/>
          <p:nvPr/>
        </p:nvSpPr>
        <p:spPr>
          <a:xfrm flipV="1">
            <a:off x="1112959" y="5626174"/>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sp>
        <p:nvSpPr>
          <p:cNvPr id="95" name="矩形 94">
            <a:extLst>
              <a:ext uri="{FF2B5EF4-FFF2-40B4-BE49-F238E27FC236}">
                <a16:creationId xmlns:a16="http://schemas.microsoft.com/office/drawing/2014/main" id="{635A3CC1-3BD6-490E-9AFA-5E470EF2F263}"/>
              </a:ext>
            </a:extLst>
          </p:cNvPr>
          <p:cNvSpPr/>
          <p:nvPr/>
        </p:nvSpPr>
        <p:spPr>
          <a:xfrm>
            <a:off x="5730416" y="3957597"/>
            <a:ext cx="3323556" cy="375809"/>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优先支持贫困劳动力务工就业。</a:t>
            </a:r>
          </a:p>
        </p:txBody>
      </p:sp>
      <p:sp>
        <p:nvSpPr>
          <p:cNvPr id="96" name="矩形: 圆角 26">
            <a:extLst>
              <a:ext uri="{FF2B5EF4-FFF2-40B4-BE49-F238E27FC236}">
                <a16:creationId xmlns:a16="http://schemas.microsoft.com/office/drawing/2014/main" id="{9251AC6D-5620-4B6E-B347-E796BF9B5742}"/>
              </a:ext>
            </a:extLst>
          </p:cNvPr>
          <p:cNvSpPr/>
          <p:nvPr/>
        </p:nvSpPr>
        <p:spPr>
          <a:xfrm>
            <a:off x="4693049" y="3824071"/>
            <a:ext cx="688531"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97" name="箭头: V 形 30">
            <a:extLst>
              <a:ext uri="{FF2B5EF4-FFF2-40B4-BE49-F238E27FC236}">
                <a16:creationId xmlns:a16="http://schemas.microsoft.com/office/drawing/2014/main" id="{A25C5FF2-41AA-4231-BA3A-C8E4F54D53FA}"/>
              </a:ext>
            </a:extLst>
          </p:cNvPr>
          <p:cNvSpPr/>
          <p:nvPr/>
        </p:nvSpPr>
        <p:spPr>
          <a:xfrm flipV="1">
            <a:off x="5473882" y="4029110"/>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sp>
        <p:nvSpPr>
          <p:cNvPr id="98" name="矩形 97">
            <a:extLst>
              <a:ext uri="{FF2B5EF4-FFF2-40B4-BE49-F238E27FC236}">
                <a16:creationId xmlns:a16="http://schemas.microsoft.com/office/drawing/2014/main" id="{38C3D846-5933-464F-9C19-F37904B3C73E}"/>
              </a:ext>
            </a:extLst>
          </p:cNvPr>
          <p:cNvSpPr/>
          <p:nvPr/>
        </p:nvSpPr>
        <p:spPr>
          <a:xfrm>
            <a:off x="5730416" y="4742589"/>
            <a:ext cx="3081458" cy="375809"/>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支持扶贫产业恢复生产。</a:t>
            </a:r>
          </a:p>
        </p:txBody>
      </p:sp>
      <p:sp>
        <p:nvSpPr>
          <p:cNvPr id="99" name="矩形: 圆角 26">
            <a:extLst>
              <a:ext uri="{FF2B5EF4-FFF2-40B4-BE49-F238E27FC236}">
                <a16:creationId xmlns:a16="http://schemas.microsoft.com/office/drawing/2014/main" id="{7FFED2A3-2703-42BB-B841-777FF4087CFE}"/>
              </a:ext>
            </a:extLst>
          </p:cNvPr>
          <p:cNvSpPr/>
          <p:nvPr/>
        </p:nvSpPr>
        <p:spPr>
          <a:xfrm>
            <a:off x="4693049" y="4609063"/>
            <a:ext cx="688531"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100" name="箭头: V 形 30">
            <a:extLst>
              <a:ext uri="{FF2B5EF4-FFF2-40B4-BE49-F238E27FC236}">
                <a16:creationId xmlns:a16="http://schemas.microsoft.com/office/drawing/2014/main" id="{ECEDA212-51E3-42F1-8289-5E7DAD8A4D36}"/>
              </a:ext>
            </a:extLst>
          </p:cNvPr>
          <p:cNvSpPr/>
          <p:nvPr/>
        </p:nvSpPr>
        <p:spPr>
          <a:xfrm flipV="1">
            <a:off x="5473882" y="4814102"/>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sp>
        <p:nvSpPr>
          <p:cNvPr id="101" name="矩形 100">
            <a:extLst>
              <a:ext uri="{FF2B5EF4-FFF2-40B4-BE49-F238E27FC236}">
                <a16:creationId xmlns:a16="http://schemas.microsoft.com/office/drawing/2014/main" id="{13A51D36-EF83-4B6F-8283-4A5EBE64655F}"/>
              </a:ext>
            </a:extLst>
          </p:cNvPr>
          <p:cNvSpPr/>
          <p:nvPr/>
        </p:nvSpPr>
        <p:spPr>
          <a:xfrm>
            <a:off x="5672080" y="5540772"/>
            <a:ext cx="3413584" cy="375809"/>
          </a:xfrm>
          <a:prstGeom prst="rect">
            <a:avLst/>
          </a:prstGeom>
        </p:spPr>
        <p:txBody>
          <a:bodyPr wrap="square">
            <a:spAutoFit/>
          </a:bodyPr>
          <a:lstStyle/>
          <a:p>
            <a:pPr defTabSz="1219200">
              <a:lnSpc>
                <a:spcPct val="110000"/>
              </a:lnSpc>
            </a:pPr>
            <a:r>
              <a:rPr lang="zh-CN" altLang="en-US" dirty="0">
                <a:latin typeface="微软雅黑" panose="020B0503020204020204" pitchFamily="34" charset="-122"/>
                <a:ea typeface="微软雅黑" panose="020B0503020204020204" pitchFamily="34" charset="-122"/>
              </a:rPr>
              <a:t>做好对因疫致贫返贫人口的帮扶。</a:t>
            </a:r>
          </a:p>
        </p:txBody>
      </p:sp>
      <p:sp>
        <p:nvSpPr>
          <p:cNvPr id="102" name="矩形: 圆角 26">
            <a:extLst>
              <a:ext uri="{FF2B5EF4-FFF2-40B4-BE49-F238E27FC236}">
                <a16:creationId xmlns:a16="http://schemas.microsoft.com/office/drawing/2014/main" id="{694843C1-1785-4E7D-995B-31A434BD7DFF}"/>
              </a:ext>
            </a:extLst>
          </p:cNvPr>
          <p:cNvSpPr/>
          <p:nvPr/>
        </p:nvSpPr>
        <p:spPr>
          <a:xfrm>
            <a:off x="4693049" y="5386439"/>
            <a:ext cx="688531"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103" name="箭头: V 形 30">
            <a:extLst>
              <a:ext uri="{FF2B5EF4-FFF2-40B4-BE49-F238E27FC236}">
                <a16:creationId xmlns:a16="http://schemas.microsoft.com/office/drawing/2014/main" id="{EC059782-8DCF-4942-8E63-777C62D098D2}"/>
              </a:ext>
            </a:extLst>
          </p:cNvPr>
          <p:cNvSpPr/>
          <p:nvPr/>
        </p:nvSpPr>
        <p:spPr>
          <a:xfrm flipV="1">
            <a:off x="5473882" y="5591478"/>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spTree>
    <p:extLst>
      <p:ext uri="{BB962C8B-B14F-4D97-AF65-F5344CB8AC3E}">
        <p14:creationId xmlns:p14="http://schemas.microsoft.com/office/powerpoint/2010/main" val="21323141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确保高质量完成脱贫攻坚目标任务</a:t>
            </a:r>
          </a:p>
        </p:txBody>
      </p:sp>
      <p:sp>
        <p:nvSpPr>
          <p:cNvPr id="3" name="矩形 2">
            <a:extLst>
              <a:ext uri="{FF2B5EF4-FFF2-40B4-BE49-F238E27FC236}">
                <a16:creationId xmlns:a16="http://schemas.microsoft.com/office/drawing/2014/main" id="{3C06D2E8-569A-49C0-9D4C-5D07E9DA26C8}"/>
              </a:ext>
            </a:extLst>
          </p:cNvPr>
          <p:cNvSpPr/>
          <p:nvPr/>
        </p:nvSpPr>
        <p:spPr>
          <a:xfrm>
            <a:off x="1583762" y="1924232"/>
            <a:ext cx="3081458" cy="470257"/>
          </a:xfrm>
          <a:prstGeom prst="rect">
            <a:avLst/>
          </a:prstGeom>
        </p:spPr>
        <p:txBody>
          <a:bodyPr wrap="square">
            <a:spAutoFit/>
          </a:bodyPr>
          <a:lstStyle/>
          <a:p>
            <a:pPr defTabSz="1219200">
              <a:lnSpc>
                <a:spcPct val="110000"/>
              </a:lnSpc>
            </a:pPr>
            <a:r>
              <a:rPr lang="zh-CN" altLang="en-US" sz="2400" dirty="0">
                <a:latin typeface="微软雅黑" panose="020B0503020204020204" pitchFamily="34" charset="-122"/>
                <a:ea typeface="微软雅黑" panose="020B0503020204020204" pitchFamily="34" charset="-122"/>
              </a:rPr>
              <a:t>加大就业扶贫力度。</a:t>
            </a:r>
          </a:p>
        </p:txBody>
      </p:sp>
      <p:sp>
        <p:nvSpPr>
          <p:cNvPr id="5" name="箭头: V 形 30">
            <a:extLst>
              <a:ext uri="{FF2B5EF4-FFF2-40B4-BE49-F238E27FC236}">
                <a16:creationId xmlns:a16="http://schemas.microsoft.com/office/drawing/2014/main" id="{75C68D9E-59C3-4662-9C1B-0CC5D362BFAF}"/>
              </a:ext>
            </a:extLst>
          </p:cNvPr>
          <p:cNvSpPr/>
          <p:nvPr/>
        </p:nvSpPr>
        <p:spPr>
          <a:xfrm flipV="1">
            <a:off x="1365155" y="2054612"/>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grpSp>
        <p:nvGrpSpPr>
          <p:cNvPr id="6" name="组合 5">
            <a:extLst>
              <a:ext uri="{FF2B5EF4-FFF2-40B4-BE49-F238E27FC236}">
                <a16:creationId xmlns:a16="http://schemas.microsoft.com/office/drawing/2014/main" id="{EC48B7DC-65A6-4E0F-AF6D-39D3EC69E844}"/>
              </a:ext>
            </a:extLst>
          </p:cNvPr>
          <p:cNvGrpSpPr/>
          <p:nvPr/>
        </p:nvGrpSpPr>
        <p:grpSpPr>
          <a:xfrm>
            <a:off x="2722662" y="1298831"/>
            <a:ext cx="3382437" cy="407083"/>
            <a:chOff x="351978" y="5751059"/>
            <a:chExt cx="872436" cy="448179"/>
          </a:xfrm>
        </p:grpSpPr>
        <p:sp>
          <p:nvSpPr>
            <p:cNvPr id="7" name="圆角矩形 41">
              <a:extLst>
                <a:ext uri="{FF2B5EF4-FFF2-40B4-BE49-F238E27FC236}">
                  <a16:creationId xmlns:a16="http://schemas.microsoft.com/office/drawing/2014/main" id="{D0A33D8A-9670-4A50-936B-6DEC52A23DB0}"/>
                </a:ext>
              </a:extLst>
            </p:cNvPr>
            <p:cNvSpPr/>
            <p:nvPr/>
          </p:nvSpPr>
          <p:spPr>
            <a:xfrm>
              <a:off x="351978" y="5751059"/>
              <a:ext cx="872436" cy="448179"/>
            </a:xfrm>
            <a:prstGeom prst="roundRect">
              <a:avLst>
                <a:gd name="adj" fmla="val 1089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8" name="圆角矩形 42">
              <a:extLst>
                <a:ext uri="{FF2B5EF4-FFF2-40B4-BE49-F238E27FC236}">
                  <a16:creationId xmlns:a16="http://schemas.microsoft.com/office/drawing/2014/main" id="{9A78A2A6-0DD9-4587-8127-FE54E4AB42BB}"/>
                </a:ext>
              </a:extLst>
            </p:cNvPr>
            <p:cNvSpPr/>
            <p:nvPr/>
          </p:nvSpPr>
          <p:spPr>
            <a:xfrm>
              <a:off x="390794" y="5751059"/>
              <a:ext cx="794804" cy="448179"/>
            </a:xfrm>
            <a:prstGeom prst="roundRect">
              <a:avLst>
                <a:gd name="adj" fmla="val 1089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Agency FB" panose="020B0503020202020204" pitchFamily="34" charset="0"/>
                  <a:ea typeface="微软雅黑" panose="020B0503020204020204" pitchFamily="34" charset="-122"/>
                </a:rPr>
                <a:t>多措并举巩固成果</a:t>
              </a:r>
            </a:p>
          </p:txBody>
        </p:sp>
      </p:grpSp>
      <p:sp>
        <p:nvSpPr>
          <p:cNvPr id="24" name="矩形 23">
            <a:extLst>
              <a:ext uri="{FF2B5EF4-FFF2-40B4-BE49-F238E27FC236}">
                <a16:creationId xmlns:a16="http://schemas.microsoft.com/office/drawing/2014/main" id="{97BC5A20-E5DC-4307-8387-7BB7C6359CEA}"/>
              </a:ext>
            </a:extLst>
          </p:cNvPr>
          <p:cNvSpPr/>
          <p:nvPr/>
        </p:nvSpPr>
        <p:spPr>
          <a:xfrm>
            <a:off x="754917" y="4155698"/>
            <a:ext cx="8123971" cy="1135054"/>
          </a:xfrm>
          <a:prstGeom prst="rect">
            <a:avLst/>
          </a:prstGeom>
        </p:spPr>
        <p:txBody>
          <a:bodyPr wrap="square">
            <a:spAutoFit/>
          </a:bodyPr>
          <a:lstStyle/>
          <a:p>
            <a:pPr defTabSz="1219200">
              <a:lnSpc>
                <a:spcPct val="150000"/>
              </a:lnSpc>
            </a:pPr>
            <a:r>
              <a:rPr lang="zh-CN" altLang="en-US" sz="2400" dirty="0">
                <a:latin typeface="微软雅黑" panose="020B0503020204020204" pitchFamily="34" charset="-122"/>
                <a:ea typeface="微软雅黑" panose="020B0503020204020204" pitchFamily="34" charset="-122"/>
              </a:rPr>
              <a:t>对退出的贫困县、贫困村、贫困人口，要保持现有帮扶政策总体稳定，主要政策措施不能急刹车，驻村工作队不能撤。</a:t>
            </a:r>
          </a:p>
        </p:txBody>
      </p:sp>
      <p:sp>
        <p:nvSpPr>
          <p:cNvPr id="26" name="箭头: V 形 30">
            <a:extLst>
              <a:ext uri="{FF2B5EF4-FFF2-40B4-BE49-F238E27FC236}">
                <a16:creationId xmlns:a16="http://schemas.microsoft.com/office/drawing/2014/main" id="{0F71A169-4FC5-464A-AC3F-BA235BEA36EC}"/>
              </a:ext>
            </a:extLst>
          </p:cNvPr>
          <p:cNvSpPr/>
          <p:nvPr/>
        </p:nvSpPr>
        <p:spPr>
          <a:xfrm flipV="1">
            <a:off x="498384" y="4342764"/>
            <a:ext cx="180772"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grpSp>
        <p:nvGrpSpPr>
          <p:cNvPr id="27" name="组合 26">
            <a:extLst>
              <a:ext uri="{FF2B5EF4-FFF2-40B4-BE49-F238E27FC236}">
                <a16:creationId xmlns:a16="http://schemas.microsoft.com/office/drawing/2014/main" id="{9A85486C-9365-405A-8E39-D9E3F5334F20}"/>
              </a:ext>
            </a:extLst>
          </p:cNvPr>
          <p:cNvGrpSpPr/>
          <p:nvPr/>
        </p:nvGrpSpPr>
        <p:grpSpPr>
          <a:xfrm>
            <a:off x="2293268" y="3580931"/>
            <a:ext cx="4182556" cy="407083"/>
            <a:chOff x="351978" y="5751059"/>
            <a:chExt cx="872436" cy="448179"/>
          </a:xfrm>
        </p:grpSpPr>
        <p:sp>
          <p:nvSpPr>
            <p:cNvPr id="28" name="圆角矩形 41">
              <a:extLst>
                <a:ext uri="{FF2B5EF4-FFF2-40B4-BE49-F238E27FC236}">
                  <a16:creationId xmlns:a16="http://schemas.microsoft.com/office/drawing/2014/main" id="{01A09F4C-39A1-49BF-9210-3AAA47DBF61A}"/>
                </a:ext>
              </a:extLst>
            </p:cNvPr>
            <p:cNvSpPr/>
            <p:nvPr/>
          </p:nvSpPr>
          <p:spPr>
            <a:xfrm>
              <a:off x="351978" y="5751059"/>
              <a:ext cx="872436" cy="448179"/>
            </a:xfrm>
            <a:prstGeom prst="roundRect">
              <a:avLst>
                <a:gd name="adj" fmla="val 1089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29" name="圆角矩形 42">
              <a:extLst>
                <a:ext uri="{FF2B5EF4-FFF2-40B4-BE49-F238E27FC236}">
                  <a16:creationId xmlns:a16="http://schemas.microsoft.com/office/drawing/2014/main" id="{993615F7-F90B-4B29-8B3A-FF48522B6710}"/>
                </a:ext>
              </a:extLst>
            </p:cNvPr>
            <p:cNvSpPr/>
            <p:nvPr/>
          </p:nvSpPr>
          <p:spPr>
            <a:xfrm>
              <a:off x="390794" y="5751059"/>
              <a:ext cx="794804" cy="448179"/>
            </a:xfrm>
            <a:prstGeom prst="roundRect">
              <a:avLst>
                <a:gd name="adj" fmla="val 1089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Agency FB" panose="020B0503020202020204" pitchFamily="34" charset="0"/>
                  <a:ea typeface="微软雅黑" panose="020B0503020204020204" pitchFamily="34" charset="-122"/>
                </a:rPr>
                <a:t>保持脱贫攻坚政策稳定</a:t>
              </a:r>
            </a:p>
          </p:txBody>
        </p:sp>
      </p:grpSp>
      <p:sp>
        <p:nvSpPr>
          <p:cNvPr id="30" name="矩形 29">
            <a:extLst>
              <a:ext uri="{FF2B5EF4-FFF2-40B4-BE49-F238E27FC236}">
                <a16:creationId xmlns:a16="http://schemas.microsoft.com/office/drawing/2014/main" id="{C7224E96-80C0-46B4-BF17-B1D3D0A11B24}"/>
              </a:ext>
            </a:extLst>
          </p:cNvPr>
          <p:cNvSpPr/>
          <p:nvPr/>
        </p:nvSpPr>
        <p:spPr>
          <a:xfrm>
            <a:off x="817935" y="5332639"/>
            <a:ext cx="8311532" cy="581057"/>
          </a:xfrm>
          <a:prstGeom prst="rect">
            <a:avLst/>
          </a:prstGeom>
        </p:spPr>
        <p:txBody>
          <a:bodyPr wrap="square">
            <a:spAutoFit/>
          </a:bodyPr>
          <a:lstStyle/>
          <a:p>
            <a:pPr defTabSz="1219200">
              <a:lnSpc>
                <a:spcPct val="150000"/>
              </a:lnSpc>
            </a:pPr>
            <a:r>
              <a:rPr lang="zh-CN" altLang="en-US" sz="2400" dirty="0">
                <a:latin typeface="微软雅黑" panose="020B0503020204020204" pitchFamily="34" charset="-122"/>
                <a:ea typeface="微软雅黑" panose="020B0503020204020204" pitchFamily="34" charset="-122"/>
              </a:rPr>
              <a:t>要加快建立防止返贫监测和帮扶机制。</a:t>
            </a:r>
          </a:p>
        </p:txBody>
      </p:sp>
      <p:sp>
        <p:nvSpPr>
          <p:cNvPr id="31" name="箭头: V 形 30">
            <a:extLst>
              <a:ext uri="{FF2B5EF4-FFF2-40B4-BE49-F238E27FC236}">
                <a16:creationId xmlns:a16="http://schemas.microsoft.com/office/drawing/2014/main" id="{9B4A7B8A-2B1F-4C7D-B5A8-29E612735D6E}"/>
              </a:ext>
            </a:extLst>
          </p:cNvPr>
          <p:cNvSpPr/>
          <p:nvPr/>
        </p:nvSpPr>
        <p:spPr>
          <a:xfrm flipV="1">
            <a:off x="498384" y="5547701"/>
            <a:ext cx="180772"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sp>
        <p:nvSpPr>
          <p:cNvPr id="39" name="矩形 38">
            <a:extLst>
              <a:ext uri="{FF2B5EF4-FFF2-40B4-BE49-F238E27FC236}">
                <a16:creationId xmlns:a16="http://schemas.microsoft.com/office/drawing/2014/main" id="{1912D4D1-4235-4148-90CB-7E0F51062C16}"/>
              </a:ext>
            </a:extLst>
          </p:cNvPr>
          <p:cNvSpPr/>
          <p:nvPr/>
        </p:nvSpPr>
        <p:spPr>
          <a:xfrm>
            <a:off x="5954610" y="1906235"/>
            <a:ext cx="3224480" cy="470257"/>
          </a:xfrm>
          <a:prstGeom prst="rect">
            <a:avLst/>
          </a:prstGeom>
        </p:spPr>
        <p:txBody>
          <a:bodyPr wrap="square">
            <a:spAutoFit/>
          </a:bodyPr>
          <a:lstStyle/>
          <a:p>
            <a:pPr defTabSz="1219200">
              <a:lnSpc>
                <a:spcPct val="110000"/>
              </a:lnSpc>
            </a:pPr>
            <a:r>
              <a:rPr lang="zh-CN" altLang="en-US" sz="2400" dirty="0">
                <a:latin typeface="微软雅黑" panose="020B0503020204020204" pitchFamily="34" charset="-122"/>
                <a:ea typeface="微软雅黑" panose="020B0503020204020204" pitchFamily="34" charset="-122"/>
              </a:rPr>
              <a:t>加大产业扶贫力度。</a:t>
            </a:r>
          </a:p>
        </p:txBody>
      </p:sp>
      <p:sp>
        <p:nvSpPr>
          <p:cNvPr id="40" name="矩形 39">
            <a:extLst>
              <a:ext uri="{FF2B5EF4-FFF2-40B4-BE49-F238E27FC236}">
                <a16:creationId xmlns:a16="http://schemas.microsoft.com/office/drawing/2014/main" id="{78A8A906-0783-479A-8556-AC3C32DAE0F7}"/>
              </a:ext>
            </a:extLst>
          </p:cNvPr>
          <p:cNvSpPr/>
          <p:nvPr/>
        </p:nvSpPr>
        <p:spPr>
          <a:xfrm>
            <a:off x="2462480" y="2702302"/>
            <a:ext cx="8416005" cy="470257"/>
          </a:xfrm>
          <a:prstGeom prst="rect">
            <a:avLst/>
          </a:prstGeom>
        </p:spPr>
        <p:txBody>
          <a:bodyPr wrap="square">
            <a:spAutoFit/>
          </a:bodyPr>
          <a:lstStyle/>
          <a:p>
            <a:pPr defTabSz="1219200">
              <a:lnSpc>
                <a:spcPct val="110000"/>
              </a:lnSpc>
            </a:pPr>
            <a:r>
              <a:rPr lang="zh-CN" altLang="en-US" sz="2400" dirty="0">
                <a:latin typeface="微软雅黑" panose="020B0503020204020204" pitchFamily="34" charset="-122"/>
                <a:ea typeface="微软雅黑" panose="020B0503020204020204" pitchFamily="34" charset="-122"/>
              </a:rPr>
              <a:t>加大易地扶贫搬迁后续扶持力度。</a:t>
            </a:r>
          </a:p>
        </p:txBody>
      </p:sp>
      <p:sp>
        <p:nvSpPr>
          <p:cNvPr id="41" name="箭头: V 形 30">
            <a:extLst>
              <a:ext uri="{FF2B5EF4-FFF2-40B4-BE49-F238E27FC236}">
                <a16:creationId xmlns:a16="http://schemas.microsoft.com/office/drawing/2014/main" id="{7F7A8D78-AB2E-4D14-B9F1-3004BAE297C5}"/>
              </a:ext>
            </a:extLst>
          </p:cNvPr>
          <p:cNvSpPr/>
          <p:nvPr/>
        </p:nvSpPr>
        <p:spPr>
          <a:xfrm flipV="1">
            <a:off x="5761701" y="2004164"/>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sp>
        <p:nvSpPr>
          <p:cNvPr id="42" name="箭头: V 形 30">
            <a:extLst>
              <a:ext uri="{FF2B5EF4-FFF2-40B4-BE49-F238E27FC236}">
                <a16:creationId xmlns:a16="http://schemas.microsoft.com/office/drawing/2014/main" id="{5B82D6C1-AFB8-4B58-9D24-270AE54244C4}"/>
              </a:ext>
            </a:extLst>
          </p:cNvPr>
          <p:cNvSpPr/>
          <p:nvPr/>
        </p:nvSpPr>
        <p:spPr>
          <a:xfrm flipV="1">
            <a:off x="2293268" y="2781560"/>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sp>
        <p:nvSpPr>
          <p:cNvPr id="43" name="矩形: 圆角 26">
            <a:extLst>
              <a:ext uri="{FF2B5EF4-FFF2-40B4-BE49-F238E27FC236}">
                <a16:creationId xmlns:a16="http://schemas.microsoft.com/office/drawing/2014/main" id="{06DA7AC7-6080-439F-9F22-FBF8FE53D6D3}"/>
              </a:ext>
            </a:extLst>
          </p:cNvPr>
          <p:cNvSpPr/>
          <p:nvPr/>
        </p:nvSpPr>
        <p:spPr>
          <a:xfrm>
            <a:off x="498384" y="1872376"/>
            <a:ext cx="688531"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44" name="矩形: 圆角 26">
            <a:extLst>
              <a:ext uri="{FF2B5EF4-FFF2-40B4-BE49-F238E27FC236}">
                <a16:creationId xmlns:a16="http://schemas.microsoft.com/office/drawing/2014/main" id="{4AEDB7F1-FD05-4313-AC04-541D25613AC1}"/>
              </a:ext>
            </a:extLst>
          </p:cNvPr>
          <p:cNvSpPr/>
          <p:nvPr/>
        </p:nvSpPr>
        <p:spPr>
          <a:xfrm>
            <a:off x="1389366" y="2620157"/>
            <a:ext cx="688531"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45" name="矩形: 圆角 26">
            <a:extLst>
              <a:ext uri="{FF2B5EF4-FFF2-40B4-BE49-F238E27FC236}">
                <a16:creationId xmlns:a16="http://schemas.microsoft.com/office/drawing/2014/main" id="{A4D574D6-43A5-48D5-9A4A-DA5546A4E542}"/>
              </a:ext>
            </a:extLst>
          </p:cNvPr>
          <p:cNvSpPr/>
          <p:nvPr/>
        </p:nvSpPr>
        <p:spPr>
          <a:xfrm>
            <a:off x="4910683" y="1831002"/>
            <a:ext cx="688531"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391499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确保高质量完成脱贫攻坚目标任务</a:t>
            </a:r>
          </a:p>
        </p:txBody>
      </p:sp>
      <p:sp>
        <p:nvSpPr>
          <p:cNvPr id="3" name="矩形 2">
            <a:extLst>
              <a:ext uri="{FF2B5EF4-FFF2-40B4-BE49-F238E27FC236}">
                <a16:creationId xmlns:a16="http://schemas.microsoft.com/office/drawing/2014/main" id="{3C06D2E8-569A-49C0-9D4C-5D07E9DA26C8}"/>
              </a:ext>
            </a:extLst>
          </p:cNvPr>
          <p:cNvSpPr/>
          <p:nvPr/>
        </p:nvSpPr>
        <p:spPr>
          <a:xfrm>
            <a:off x="1218422" y="1873842"/>
            <a:ext cx="7660466" cy="1282787"/>
          </a:xfrm>
          <a:prstGeom prst="rect">
            <a:avLst/>
          </a:prstGeom>
        </p:spPr>
        <p:txBody>
          <a:bodyPr wrap="square">
            <a:spAutoFit/>
          </a:bodyPr>
          <a:lstStyle/>
          <a:p>
            <a:pPr defTabSz="1219200">
              <a:lnSpc>
                <a:spcPct val="110000"/>
              </a:lnSpc>
            </a:pPr>
            <a:r>
              <a:rPr lang="zh-CN" altLang="en-US" sz="2400" dirty="0">
                <a:latin typeface="微软雅黑" panose="020B0503020204020204" pitchFamily="34" charset="-122"/>
                <a:ea typeface="微软雅黑" panose="020B0503020204020204" pitchFamily="34" charset="-122"/>
              </a:rPr>
              <a:t>严把退出关，坚决杜绝数字脱贫、虚假脱贫。从下半年开始，国家要组织开展脱贫攻坚普查，对各地脱贫攻坚成效进行全面检验。</a:t>
            </a:r>
          </a:p>
        </p:txBody>
      </p:sp>
      <p:sp>
        <p:nvSpPr>
          <p:cNvPr id="5" name="箭头: V 形 30">
            <a:extLst>
              <a:ext uri="{FF2B5EF4-FFF2-40B4-BE49-F238E27FC236}">
                <a16:creationId xmlns:a16="http://schemas.microsoft.com/office/drawing/2014/main" id="{75C68D9E-59C3-4662-9C1B-0CC5D362BFAF}"/>
              </a:ext>
            </a:extLst>
          </p:cNvPr>
          <p:cNvSpPr/>
          <p:nvPr/>
        </p:nvSpPr>
        <p:spPr>
          <a:xfrm flipV="1">
            <a:off x="1051211" y="1980864"/>
            <a:ext cx="167211"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grpSp>
        <p:nvGrpSpPr>
          <p:cNvPr id="6" name="组合 5">
            <a:extLst>
              <a:ext uri="{FF2B5EF4-FFF2-40B4-BE49-F238E27FC236}">
                <a16:creationId xmlns:a16="http://schemas.microsoft.com/office/drawing/2014/main" id="{EC48B7DC-65A6-4E0F-AF6D-39D3EC69E844}"/>
              </a:ext>
            </a:extLst>
          </p:cNvPr>
          <p:cNvGrpSpPr/>
          <p:nvPr/>
        </p:nvGrpSpPr>
        <p:grpSpPr>
          <a:xfrm>
            <a:off x="2722662" y="1298831"/>
            <a:ext cx="3382437" cy="407083"/>
            <a:chOff x="351978" y="5751059"/>
            <a:chExt cx="872436" cy="448179"/>
          </a:xfrm>
        </p:grpSpPr>
        <p:sp>
          <p:nvSpPr>
            <p:cNvPr id="7" name="圆角矩形 41">
              <a:extLst>
                <a:ext uri="{FF2B5EF4-FFF2-40B4-BE49-F238E27FC236}">
                  <a16:creationId xmlns:a16="http://schemas.microsoft.com/office/drawing/2014/main" id="{D0A33D8A-9670-4A50-936B-6DEC52A23DB0}"/>
                </a:ext>
              </a:extLst>
            </p:cNvPr>
            <p:cNvSpPr/>
            <p:nvPr/>
          </p:nvSpPr>
          <p:spPr>
            <a:xfrm>
              <a:off x="351978" y="5751059"/>
              <a:ext cx="872436" cy="448179"/>
            </a:xfrm>
            <a:prstGeom prst="roundRect">
              <a:avLst>
                <a:gd name="adj" fmla="val 1089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8" name="圆角矩形 42">
              <a:extLst>
                <a:ext uri="{FF2B5EF4-FFF2-40B4-BE49-F238E27FC236}">
                  <a16:creationId xmlns:a16="http://schemas.microsoft.com/office/drawing/2014/main" id="{9A78A2A6-0DD9-4587-8127-FE54E4AB42BB}"/>
                </a:ext>
              </a:extLst>
            </p:cNvPr>
            <p:cNvSpPr/>
            <p:nvPr/>
          </p:nvSpPr>
          <p:spPr>
            <a:xfrm>
              <a:off x="390794" y="5751059"/>
              <a:ext cx="794804" cy="448179"/>
            </a:xfrm>
            <a:prstGeom prst="roundRect">
              <a:avLst>
                <a:gd name="adj" fmla="val 1089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Agency FB" panose="020B0503020202020204" pitchFamily="34" charset="0"/>
                  <a:ea typeface="微软雅黑" panose="020B0503020204020204" pitchFamily="34" charset="-122"/>
                </a:rPr>
                <a:t>严格考核开展普查</a:t>
              </a:r>
            </a:p>
          </p:txBody>
        </p:sp>
      </p:grpSp>
      <p:sp>
        <p:nvSpPr>
          <p:cNvPr id="24" name="矩形 23">
            <a:extLst>
              <a:ext uri="{FF2B5EF4-FFF2-40B4-BE49-F238E27FC236}">
                <a16:creationId xmlns:a16="http://schemas.microsoft.com/office/drawing/2014/main" id="{97BC5A20-E5DC-4307-8387-7BB7C6359CEA}"/>
              </a:ext>
            </a:extLst>
          </p:cNvPr>
          <p:cNvSpPr/>
          <p:nvPr/>
        </p:nvSpPr>
        <p:spPr>
          <a:xfrm>
            <a:off x="1257968" y="4236982"/>
            <a:ext cx="7660466" cy="1689052"/>
          </a:xfrm>
          <a:prstGeom prst="rect">
            <a:avLst/>
          </a:prstGeom>
        </p:spPr>
        <p:txBody>
          <a:bodyPr wrap="square">
            <a:spAutoFit/>
          </a:bodyPr>
          <a:lstStyle/>
          <a:p>
            <a:pPr defTabSz="1219200">
              <a:lnSpc>
                <a:spcPct val="150000"/>
              </a:lnSpc>
            </a:pPr>
            <a:r>
              <a:rPr lang="zh-CN" altLang="en-US" sz="2400" dirty="0">
                <a:latin typeface="微软雅黑" panose="020B0503020204020204" pitchFamily="34" charset="-122"/>
                <a:ea typeface="微软雅黑" panose="020B0503020204020204" pitchFamily="34" charset="-122"/>
              </a:rPr>
              <a:t>针对主要矛盾的变化，理清工作思路，推动减贫战略和工作体系平稳转型，统筹纳入乡村振兴战略，建立长短结合、标本兼治的体制机制。</a:t>
            </a:r>
          </a:p>
        </p:txBody>
      </p:sp>
      <p:sp>
        <p:nvSpPr>
          <p:cNvPr id="26" name="箭头: V 形 30">
            <a:extLst>
              <a:ext uri="{FF2B5EF4-FFF2-40B4-BE49-F238E27FC236}">
                <a16:creationId xmlns:a16="http://schemas.microsoft.com/office/drawing/2014/main" id="{0F71A169-4FC5-464A-AC3F-BA235BEA36EC}"/>
              </a:ext>
            </a:extLst>
          </p:cNvPr>
          <p:cNvSpPr/>
          <p:nvPr/>
        </p:nvSpPr>
        <p:spPr>
          <a:xfrm flipV="1">
            <a:off x="1001435" y="4424048"/>
            <a:ext cx="180772" cy="274398"/>
          </a:xfrm>
          <a:prstGeom prst="chevron">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rgbClr val="000000"/>
              </a:solidFill>
              <a:effectLst/>
              <a:uLnTx/>
              <a:uFillTx/>
              <a:latin typeface="Impact" panose="020B0806030902050204"/>
              <a:ea typeface="微软雅黑" panose="020B0503020204020204" pitchFamily="34" charset="-122"/>
            </a:endParaRPr>
          </a:p>
        </p:txBody>
      </p:sp>
      <p:grpSp>
        <p:nvGrpSpPr>
          <p:cNvPr id="27" name="组合 26">
            <a:extLst>
              <a:ext uri="{FF2B5EF4-FFF2-40B4-BE49-F238E27FC236}">
                <a16:creationId xmlns:a16="http://schemas.microsoft.com/office/drawing/2014/main" id="{9A85486C-9365-405A-8E39-D9E3F5334F20}"/>
              </a:ext>
            </a:extLst>
          </p:cNvPr>
          <p:cNvGrpSpPr/>
          <p:nvPr/>
        </p:nvGrpSpPr>
        <p:grpSpPr>
          <a:xfrm>
            <a:off x="1622370" y="3493264"/>
            <a:ext cx="5899260" cy="407083"/>
            <a:chOff x="351978" y="5751059"/>
            <a:chExt cx="1230522" cy="448179"/>
          </a:xfrm>
        </p:grpSpPr>
        <p:sp>
          <p:nvSpPr>
            <p:cNvPr id="28" name="圆角矩形 41">
              <a:extLst>
                <a:ext uri="{FF2B5EF4-FFF2-40B4-BE49-F238E27FC236}">
                  <a16:creationId xmlns:a16="http://schemas.microsoft.com/office/drawing/2014/main" id="{01A09F4C-39A1-49BF-9210-3AAA47DBF61A}"/>
                </a:ext>
              </a:extLst>
            </p:cNvPr>
            <p:cNvSpPr/>
            <p:nvPr/>
          </p:nvSpPr>
          <p:spPr>
            <a:xfrm>
              <a:off x="351978" y="5751059"/>
              <a:ext cx="1230522" cy="448179"/>
            </a:xfrm>
            <a:prstGeom prst="roundRect">
              <a:avLst>
                <a:gd name="adj" fmla="val 1089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29" name="圆角矩形 42">
              <a:extLst>
                <a:ext uri="{FF2B5EF4-FFF2-40B4-BE49-F238E27FC236}">
                  <a16:creationId xmlns:a16="http://schemas.microsoft.com/office/drawing/2014/main" id="{993615F7-F90B-4B29-8B3A-FF48522B6710}"/>
                </a:ext>
              </a:extLst>
            </p:cNvPr>
            <p:cNvSpPr/>
            <p:nvPr/>
          </p:nvSpPr>
          <p:spPr>
            <a:xfrm>
              <a:off x="390794" y="5751059"/>
              <a:ext cx="1147889" cy="448179"/>
            </a:xfrm>
            <a:prstGeom prst="roundRect">
              <a:avLst>
                <a:gd name="adj" fmla="val 1089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C00000"/>
                  </a:solidFill>
                  <a:latin typeface="Agency FB" panose="020B0503020202020204" pitchFamily="34" charset="0"/>
                  <a:ea typeface="微软雅黑" panose="020B0503020204020204" pitchFamily="34" charset="-122"/>
                </a:rPr>
                <a:t>接续推进全面脱贫与乡村振兴有效衔接</a:t>
              </a:r>
            </a:p>
          </p:txBody>
        </p:sp>
      </p:grpSp>
      <p:sp>
        <p:nvSpPr>
          <p:cNvPr id="19" name="矩形: 圆角 26">
            <a:extLst>
              <a:ext uri="{FF2B5EF4-FFF2-40B4-BE49-F238E27FC236}">
                <a16:creationId xmlns:a16="http://schemas.microsoft.com/office/drawing/2014/main" id="{B3BC3992-21A0-4F6B-A803-F7279F8B8179}"/>
              </a:ext>
            </a:extLst>
          </p:cNvPr>
          <p:cNvSpPr/>
          <p:nvPr/>
        </p:nvSpPr>
        <p:spPr>
          <a:xfrm>
            <a:off x="257060" y="1873842"/>
            <a:ext cx="688531"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
        <p:nvSpPr>
          <p:cNvPr id="20" name="矩形: 圆角 26">
            <a:extLst>
              <a:ext uri="{FF2B5EF4-FFF2-40B4-BE49-F238E27FC236}">
                <a16:creationId xmlns:a16="http://schemas.microsoft.com/office/drawing/2014/main" id="{2D93AFD1-CD5E-4B58-B445-F82DEBBBF102}"/>
              </a:ext>
            </a:extLst>
          </p:cNvPr>
          <p:cNvSpPr/>
          <p:nvPr/>
        </p:nvSpPr>
        <p:spPr>
          <a:xfrm>
            <a:off x="187291" y="4250619"/>
            <a:ext cx="688531" cy="642860"/>
          </a:xfrm>
          <a:prstGeom prst="roundRect">
            <a:avLst>
              <a:gd name="adj" fmla="val 7002"/>
            </a:avLst>
          </a:prstGeom>
          <a:gradFill>
            <a:gsLst>
              <a:gs pos="0">
                <a:srgbClr val="C00000"/>
              </a:gs>
              <a:gs pos="100000">
                <a:srgbClr val="FF0000"/>
              </a:gs>
            </a:gsLst>
            <a:lin ang="0" scaled="0"/>
          </a:gradFill>
          <a:ln w="12700" cap="flat" cmpd="sng" algn="ctr">
            <a:noFill/>
            <a:prstDash val="solid"/>
          </a:ln>
          <a:effectLst/>
        </p:spPr>
        <p:txBody>
          <a:bodyPr rtlCol="0" anchor="ctr"/>
          <a:lstStyle/>
          <a:p>
            <a:pPr lvl="0" algn="ctr" defTabSz="1219200">
              <a:defRPr/>
            </a:pPr>
            <a:r>
              <a:rPr lang="zh-CN" altLang="en-US" sz="2800" b="1" kern="0" dirty="0">
                <a:solidFill>
                  <a:srgbClr val="FFF8E6"/>
                </a:solidFill>
                <a:latin typeface="微软雅黑" panose="020B0503020204020204" pitchFamily="34" charset="-122"/>
                <a:ea typeface="微软雅黑" panose="020B0503020204020204" pitchFamily="34" charset="-122"/>
              </a:rPr>
              <a:t>要</a:t>
            </a:r>
            <a:endParaRPr kumimoji="0" lang="zh-CN" altLang="en-US" sz="2800" b="1" i="0" u="none" strike="noStrike" kern="0" cap="none" spc="0" normalizeH="0" baseline="0" noProof="0" dirty="0">
              <a:ln>
                <a:noFill/>
              </a:ln>
              <a:solidFill>
                <a:srgbClr val="FFF8E6"/>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289863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BC3C06B4-B26C-4BF6-A631-C74C6F2E1CD8}"/>
              </a:ext>
            </a:extLst>
          </p:cNvPr>
          <p:cNvGrpSpPr/>
          <p:nvPr/>
        </p:nvGrpSpPr>
        <p:grpSpPr>
          <a:xfrm>
            <a:off x="2160752" y="2789041"/>
            <a:ext cx="6481152" cy="1578939"/>
            <a:chOff x="0" y="2030185"/>
            <a:chExt cx="12192000" cy="2838975"/>
          </a:xfrm>
        </p:grpSpPr>
        <p:sp>
          <p:nvSpPr>
            <p:cNvPr id="30" name="矩形 29">
              <a:extLst>
                <a:ext uri="{FF2B5EF4-FFF2-40B4-BE49-F238E27FC236}">
                  <a16:creationId xmlns:a16="http://schemas.microsoft.com/office/drawing/2014/main" id="{C55FAC9A-E53D-4AB0-B446-E49FAAD03E82}"/>
                </a:ext>
              </a:extLst>
            </p:cNvPr>
            <p:cNvSpPr/>
            <p:nvPr/>
          </p:nvSpPr>
          <p:spPr>
            <a:xfrm>
              <a:off x="0" y="4733528"/>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9BBA5873-2A70-4FD3-A0DB-10A8ABC66851}"/>
                </a:ext>
              </a:extLst>
            </p:cNvPr>
            <p:cNvSpPr/>
            <p:nvPr/>
          </p:nvSpPr>
          <p:spPr>
            <a:xfrm>
              <a:off x="0" y="2030185"/>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01586D32-7FBF-409E-9C25-0A37E5BE9570}"/>
                </a:ext>
              </a:extLst>
            </p:cNvPr>
            <p:cNvSpPr/>
            <p:nvPr/>
          </p:nvSpPr>
          <p:spPr>
            <a:xfrm>
              <a:off x="0" y="2102193"/>
              <a:ext cx="12192000" cy="2694959"/>
            </a:xfrm>
            <a:prstGeom prst="rect">
              <a:avLst/>
            </a:prstGeom>
            <a:solidFill>
              <a:srgbClr val="C2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08ABCD5B-075E-4EFC-B4DB-805E8ECE73E1}"/>
              </a:ext>
            </a:extLst>
          </p:cNvPr>
          <p:cNvGrpSpPr/>
          <p:nvPr/>
        </p:nvGrpSpPr>
        <p:grpSpPr>
          <a:xfrm>
            <a:off x="723850" y="2543880"/>
            <a:ext cx="1997405" cy="1997405"/>
            <a:chOff x="2298443" y="1611719"/>
            <a:chExt cx="2524547" cy="2524547"/>
          </a:xfrm>
        </p:grpSpPr>
        <p:sp>
          <p:nvSpPr>
            <p:cNvPr id="34" name="椭圆 33">
              <a:extLst>
                <a:ext uri="{FF2B5EF4-FFF2-40B4-BE49-F238E27FC236}">
                  <a16:creationId xmlns:a16="http://schemas.microsoft.com/office/drawing/2014/main" id="{0F1A1771-9F6F-4719-8371-2E0180474721}"/>
                </a:ext>
              </a:extLst>
            </p:cNvPr>
            <p:cNvSpPr/>
            <p:nvPr/>
          </p:nvSpPr>
          <p:spPr>
            <a:xfrm>
              <a:off x="2298443" y="1611719"/>
              <a:ext cx="2524547" cy="2524547"/>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5" name="矩形 18">
              <a:extLst>
                <a:ext uri="{FF2B5EF4-FFF2-40B4-BE49-F238E27FC236}">
                  <a16:creationId xmlns:a16="http://schemas.microsoft.com/office/drawing/2014/main" id="{3D25266A-A968-4B46-9C6A-BB36A0B31BC9}"/>
                </a:ext>
              </a:extLst>
            </p:cNvPr>
            <p:cNvSpPr/>
            <p:nvPr/>
          </p:nvSpPr>
          <p:spPr>
            <a:xfrm>
              <a:off x="2760540" y="2075841"/>
              <a:ext cx="1465446" cy="1517112"/>
            </a:xfrm>
            <a:prstGeom prst="rect">
              <a:avLst/>
            </a:prstGeom>
            <a:noFill/>
          </p:spPr>
          <p:txBody>
            <a:bodyPr wrap="square" rtlCol="0">
              <a:spAutoFit/>
            </a:bodyPr>
            <a:lstStyle/>
            <a:p>
              <a:pPr algn="ctr"/>
              <a:r>
                <a:rPr lang="en-US" altLang="zh-CN" sz="7200" dirty="0">
                  <a:solidFill>
                    <a:schemeClr val="bg1"/>
                  </a:solidFill>
                  <a:latin typeface="Impact" panose="020B0806030902050204" pitchFamily="34" charset="0"/>
                  <a:ea typeface="思源黑体 CN Heavy" panose="020B0A00000000000000" pitchFamily="34" charset="-122"/>
                  <a:sym typeface="+mn-lt"/>
                </a:rPr>
                <a:t>4</a:t>
              </a:r>
              <a:endParaRPr lang="zh-CN" altLang="en-US" sz="7200" dirty="0">
                <a:solidFill>
                  <a:schemeClr val="bg1"/>
                </a:solidFill>
                <a:latin typeface="Impact" panose="020B0806030902050204" pitchFamily="34" charset="0"/>
                <a:ea typeface="思源黑体 CN Heavy" panose="020B0A00000000000000" pitchFamily="34" charset="-122"/>
                <a:sym typeface="+mn-lt"/>
              </a:endParaRPr>
            </a:p>
          </p:txBody>
        </p:sp>
      </p:grpSp>
      <p:sp>
        <p:nvSpPr>
          <p:cNvPr id="36" name="文本框 35">
            <a:extLst>
              <a:ext uri="{FF2B5EF4-FFF2-40B4-BE49-F238E27FC236}">
                <a16:creationId xmlns:a16="http://schemas.microsoft.com/office/drawing/2014/main" id="{C1B1B60F-D974-4349-82C0-82583E9DAAA7}"/>
              </a:ext>
            </a:extLst>
          </p:cNvPr>
          <p:cNvSpPr txBox="1"/>
          <p:nvPr/>
        </p:nvSpPr>
        <p:spPr>
          <a:xfrm>
            <a:off x="2892172" y="3001653"/>
            <a:ext cx="5333287" cy="1200329"/>
          </a:xfrm>
          <a:prstGeom prst="rect">
            <a:avLst/>
          </a:prstGeom>
          <a:noFill/>
        </p:spPr>
        <p:txBody>
          <a:bodyPr wrap="square" rtlCol="0">
            <a:spAutoFit/>
          </a:bodyPr>
          <a:lstStyle>
            <a:defPPr>
              <a:defRPr lang="zh-CN"/>
            </a:defPPr>
            <a:lvl1pPr algn="ctr">
              <a:defRPr sz="6200" b="1">
                <a:solidFill>
                  <a:schemeClr val="bg1"/>
                </a:solidFill>
                <a:latin typeface="思源黑体 CN Heavy" panose="020B0A00000000000000" pitchFamily="34" charset="-122"/>
                <a:ea typeface="思源黑体 CN Heavy" panose="020B0A00000000000000" pitchFamily="34" charset="-122"/>
              </a:defRPr>
            </a:lvl1pPr>
          </a:lstStyle>
          <a:p>
            <a:r>
              <a:rPr lang="zh-CN" altLang="en-US" sz="3600" dirty="0">
                <a:sym typeface="思源黑体 CN Normal" panose="020B0400000000000000" pitchFamily="34" charset="-122"/>
              </a:rPr>
              <a:t>加强党对打赢脱贫攻坚战的领导</a:t>
            </a:r>
          </a:p>
        </p:txBody>
      </p:sp>
      <p:sp>
        <p:nvSpPr>
          <p:cNvPr id="37" name="椭圆 36">
            <a:extLst>
              <a:ext uri="{FF2B5EF4-FFF2-40B4-BE49-F238E27FC236}">
                <a16:creationId xmlns:a16="http://schemas.microsoft.com/office/drawing/2014/main" id="{1865A3D7-76C5-4CE6-BAD8-35296B038B72}"/>
              </a:ext>
            </a:extLst>
          </p:cNvPr>
          <p:cNvSpPr/>
          <p:nvPr/>
        </p:nvSpPr>
        <p:spPr>
          <a:xfrm>
            <a:off x="552933" y="2372963"/>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8" name="椭圆 37">
            <a:extLst>
              <a:ext uri="{FF2B5EF4-FFF2-40B4-BE49-F238E27FC236}">
                <a16:creationId xmlns:a16="http://schemas.microsoft.com/office/drawing/2014/main" id="{6B70FB8A-359E-4868-B4B2-B569336F39E1}"/>
              </a:ext>
            </a:extLst>
          </p:cNvPr>
          <p:cNvSpPr/>
          <p:nvPr/>
        </p:nvSpPr>
        <p:spPr>
          <a:xfrm>
            <a:off x="2160752" y="1934954"/>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Tree>
    <p:extLst>
      <p:ext uri="{BB962C8B-B14F-4D97-AF65-F5344CB8AC3E}">
        <p14:creationId xmlns:p14="http://schemas.microsoft.com/office/powerpoint/2010/main" val="4009542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78C247A0-EF28-41BB-8139-41188CBD07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00731"/>
            <a:ext cx="9144000" cy="3970421"/>
          </a:xfrm>
          <a:prstGeom prst="rect">
            <a:avLst/>
          </a:prstGeom>
        </p:spPr>
      </p:pic>
      <p:sp>
        <p:nvSpPr>
          <p:cNvPr id="10242" name="标题 1"/>
          <p:cNvSpPr>
            <a:spLocks noGrp="1" noChangeArrowheads="1"/>
          </p:cNvSpPr>
          <p:nvPr>
            <p:ph type="title"/>
          </p:nvPr>
        </p:nvSpPr>
        <p:spPr>
          <a:xfrm>
            <a:off x="1031875" y="215900"/>
            <a:ext cx="7847013" cy="541338"/>
          </a:xfrm>
        </p:spPr>
        <p:txBody>
          <a:bodyPr/>
          <a:lstStyle/>
          <a:p>
            <a:r>
              <a:rPr lang="zh-CN" altLang="en-US" sz="2400" dirty="0"/>
              <a:t>加强党对打赢脱贫攻坚战的领导</a:t>
            </a:r>
          </a:p>
        </p:txBody>
      </p:sp>
      <p:sp>
        <p:nvSpPr>
          <p:cNvPr id="3" name="矩形 2">
            <a:extLst>
              <a:ext uri="{FF2B5EF4-FFF2-40B4-BE49-F238E27FC236}">
                <a16:creationId xmlns:a16="http://schemas.microsoft.com/office/drawing/2014/main" id="{3347326F-79BF-418D-B286-553F4CCE97E0}"/>
              </a:ext>
            </a:extLst>
          </p:cNvPr>
          <p:cNvSpPr/>
          <p:nvPr/>
        </p:nvSpPr>
        <p:spPr>
          <a:xfrm>
            <a:off x="0" y="1037153"/>
            <a:ext cx="9144000" cy="2289436"/>
          </a:xfrm>
          <a:prstGeom prst="rect">
            <a:avLst/>
          </a:prstGeom>
          <a:solidFill>
            <a:srgbClr val="DA0000"/>
          </a:solidFill>
          <a:ln w="12700" cap="flat" cmpd="sng" algn="ctr">
            <a:noFill/>
            <a:prstDash val="solid"/>
            <a:miter lim="800000"/>
          </a:ln>
          <a:effectLst/>
        </p:spPr>
        <p:txBody>
          <a:bodyPr rtlCol="0" anchor="ctr"/>
          <a:lstStyle/>
          <a:p>
            <a:pPr lvl="0" algn="just">
              <a:lnSpc>
                <a:spcPct val="150000"/>
              </a:lnSpc>
              <a:defRPr/>
            </a:pPr>
            <a:r>
              <a:rPr lang="zh-CN" altLang="en-US" sz="2000" b="1" kern="0" dirty="0">
                <a:solidFill>
                  <a:prstClr val="white"/>
                </a:solidFill>
                <a:latin typeface="微软雅黑" panose="020B0503020204020204" pitchFamily="34" charset="-122"/>
                <a:ea typeface="微软雅黑" panose="020B0503020204020204" pitchFamily="34" charset="-122"/>
              </a:rPr>
              <a:t>       脱贫攻坚越到最后越要加强和改善党的领导。各级党委（党组）一定要履职尽责、不辱使命。</a:t>
            </a:r>
          </a:p>
          <a:p>
            <a:pPr lvl="0" algn="just">
              <a:lnSpc>
                <a:spcPct val="150000"/>
              </a:lnSpc>
              <a:defRPr/>
            </a:pPr>
            <a:r>
              <a:rPr lang="zh-CN" altLang="en-US" sz="2000" b="1" kern="0" dirty="0">
                <a:solidFill>
                  <a:prstClr val="white"/>
                </a:solidFill>
                <a:latin typeface="微软雅黑" panose="020B0503020204020204" pitchFamily="34" charset="-122"/>
                <a:ea typeface="微软雅黑" panose="020B0503020204020204" pitchFamily="34" charset="-122"/>
              </a:rPr>
              <a:t>       到</a:t>
            </a:r>
            <a:r>
              <a:rPr lang="en-US" altLang="zh-CN" sz="2000" b="1" kern="0" dirty="0">
                <a:solidFill>
                  <a:prstClr val="white"/>
                </a:solidFill>
                <a:latin typeface="微软雅黑" panose="020B0503020204020204" pitchFamily="34" charset="-122"/>
                <a:ea typeface="微软雅黑" panose="020B0503020204020204" pitchFamily="34" charset="-122"/>
              </a:rPr>
              <a:t>2020</a:t>
            </a:r>
            <a:r>
              <a:rPr lang="zh-CN" altLang="en-US" sz="2000" b="1" kern="0" dirty="0">
                <a:solidFill>
                  <a:prstClr val="white"/>
                </a:solidFill>
                <a:latin typeface="微软雅黑" panose="020B0503020204020204" pitchFamily="34" charset="-122"/>
                <a:ea typeface="微软雅黑" panose="020B0503020204020204" pitchFamily="34" charset="-122"/>
              </a:rPr>
              <a:t>年现行标准下的农村贫困人口全部脱贫，是党中央向全国人民作出的郑重承诺，必须如期实现，没有任何退路和弹性。</a:t>
            </a:r>
          </a:p>
        </p:txBody>
      </p:sp>
    </p:spTree>
    <p:extLst>
      <p:ext uri="{BB962C8B-B14F-4D97-AF65-F5344CB8AC3E}">
        <p14:creationId xmlns:p14="http://schemas.microsoft.com/office/powerpoint/2010/main" val="27876613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加强党对打赢脱贫攻坚战的领导</a:t>
            </a:r>
          </a:p>
        </p:txBody>
      </p:sp>
      <p:sp>
        <p:nvSpPr>
          <p:cNvPr id="3" name="矩形 2">
            <a:extLst>
              <a:ext uri="{FF2B5EF4-FFF2-40B4-BE49-F238E27FC236}">
                <a16:creationId xmlns:a16="http://schemas.microsoft.com/office/drawing/2014/main" id="{0F2530CC-2EDC-4149-854F-5694F4A7C6F9}"/>
              </a:ext>
            </a:extLst>
          </p:cNvPr>
          <p:cNvSpPr/>
          <p:nvPr/>
        </p:nvSpPr>
        <p:spPr>
          <a:xfrm>
            <a:off x="1349263" y="1195713"/>
            <a:ext cx="7346974" cy="646331"/>
          </a:xfrm>
          <a:prstGeom prst="rect">
            <a:avLst/>
          </a:prstGeom>
        </p:spPr>
        <p:txBody>
          <a:bodyPr wrap="square">
            <a:spAutoFit/>
          </a:bodyPr>
          <a:lstStyle/>
          <a:p>
            <a:pPr algn="just"/>
            <a:r>
              <a:rPr lang="zh-CN" altLang="en-US" kern="100" dirty="0">
                <a:solidFill>
                  <a:srgbClr val="502800"/>
                </a:solidFill>
                <a:latin typeface="微软雅黑" panose="020B0503020204020204" pitchFamily="34" charset="-122"/>
                <a:cs typeface="Times New Roman" panose="02020603050405020304" pitchFamily="18" charset="0"/>
              </a:rPr>
              <a:t>中央财政要继续增加专项扶贫资金规模，各级财政也要保证脱贫攻坚的资金需求。</a:t>
            </a:r>
            <a:endParaRPr lang="zh-CN" altLang="zh-CN" kern="100" dirty="0">
              <a:solidFill>
                <a:srgbClr val="502800"/>
              </a:solidFill>
              <a:latin typeface="微软雅黑" panose="020B0503020204020204" pitchFamily="34" charset="-122"/>
              <a:cs typeface="Times New Roman" panose="02020603050405020304" pitchFamily="18" charset="0"/>
            </a:endParaRPr>
          </a:p>
        </p:txBody>
      </p:sp>
      <p:sp>
        <p:nvSpPr>
          <p:cNvPr id="4" name="矩形 3">
            <a:extLst>
              <a:ext uri="{FF2B5EF4-FFF2-40B4-BE49-F238E27FC236}">
                <a16:creationId xmlns:a16="http://schemas.microsoft.com/office/drawing/2014/main" id="{6A34478B-984D-4208-9E0B-9EB73C8B835F}"/>
              </a:ext>
            </a:extLst>
          </p:cNvPr>
          <p:cNvSpPr/>
          <p:nvPr/>
        </p:nvSpPr>
        <p:spPr>
          <a:xfrm>
            <a:off x="1364866" y="2069385"/>
            <a:ext cx="7779134" cy="369332"/>
          </a:xfrm>
          <a:prstGeom prst="rect">
            <a:avLst/>
          </a:prstGeom>
        </p:spPr>
        <p:txBody>
          <a:bodyPr wrap="square">
            <a:spAutoFit/>
          </a:bodyPr>
          <a:lstStyle/>
          <a:p>
            <a:pPr algn="just"/>
            <a:r>
              <a:rPr lang="zh-CN" altLang="en-US" kern="100" dirty="0">
                <a:solidFill>
                  <a:srgbClr val="502800"/>
                </a:solidFill>
                <a:latin typeface="微软雅黑" panose="020B0503020204020204" pitchFamily="34" charset="-122"/>
                <a:cs typeface="Times New Roman" panose="02020603050405020304" pitchFamily="18" charset="0"/>
              </a:rPr>
              <a:t>要深化东西部扶贫协作和中央单位定点扶贫。</a:t>
            </a:r>
            <a:endParaRPr lang="en-US" altLang="zh-CN" kern="100" dirty="0">
              <a:solidFill>
                <a:srgbClr val="502800"/>
              </a:solidFill>
              <a:latin typeface="微软雅黑" panose="020B0503020204020204" pitchFamily="34" charset="-122"/>
              <a:cs typeface="Times New Roman" panose="02020603050405020304" pitchFamily="18" charset="0"/>
            </a:endParaRPr>
          </a:p>
        </p:txBody>
      </p:sp>
      <p:cxnSp>
        <p:nvCxnSpPr>
          <p:cNvPr id="5" name="直接连接符 4">
            <a:extLst>
              <a:ext uri="{FF2B5EF4-FFF2-40B4-BE49-F238E27FC236}">
                <a16:creationId xmlns:a16="http://schemas.microsoft.com/office/drawing/2014/main" id="{BD8E629E-3934-40FD-9773-AB1F85E8909D}"/>
              </a:ext>
            </a:extLst>
          </p:cNvPr>
          <p:cNvCxnSpPr>
            <a:cxnSpLocks/>
            <a:endCxn id="19" idx="4"/>
          </p:cNvCxnSpPr>
          <p:nvPr/>
        </p:nvCxnSpPr>
        <p:spPr>
          <a:xfrm>
            <a:off x="627250" y="1309825"/>
            <a:ext cx="0" cy="2958989"/>
          </a:xfrm>
          <a:prstGeom prst="line">
            <a:avLst/>
          </a:prstGeom>
          <a:noFill/>
          <a:ln w="6350" cap="flat" cmpd="sng" algn="ctr">
            <a:solidFill>
              <a:srgbClr val="FF9500"/>
            </a:solidFill>
            <a:prstDash val="solid"/>
            <a:miter lim="800000"/>
          </a:ln>
          <a:effectLst/>
        </p:spPr>
      </p:cxnSp>
      <p:sp>
        <p:nvSpPr>
          <p:cNvPr id="6" name="椭圆 5">
            <a:extLst>
              <a:ext uri="{FF2B5EF4-FFF2-40B4-BE49-F238E27FC236}">
                <a16:creationId xmlns:a16="http://schemas.microsoft.com/office/drawing/2014/main" id="{38A5B609-E035-498D-B364-98E2FE1BFCD2}"/>
              </a:ext>
            </a:extLst>
          </p:cNvPr>
          <p:cNvSpPr/>
          <p:nvPr/>
        </p:nvSpPr>
        <p:spPr>
          <a:xfrm>
            <a:off x="346834" y="1175801"/>
            <a:ext cx="560832" cy="560832"/>
          </a:xfrm>
          <a:prstGeom prst="ellipse">
            <a:avLst/>
          </a:prstGeom>
          <a:solidFill>
            <a:srgbClr val="C80000"/>
          </a:solidFill>
          <a:ln w="12700" cap="flat" cmpd="sng" algn="ctr">
            <a:noFill/>
            <a:prstDash val="solid"/>
            <a:miter lim="800000"/>
          </a:ln>
          <a:effectLst/>
        </p:spPr>
        <p:txBody>
          <a:bodyPr rtlCol="0" anchor="ctr"/>
          <a:lstStyle/>
          <a:p>
            <a:pPr algn="ctr" defTabSz="914400">
              <a:defRPr/>
            </a:pPr>
            <a:r>
              <a:rPr lang="en-US" altLang="zh-CN" sz="2800" kern="0" dirty="0">
                <a:solidFill>
                  <a:prstClr val="white"/>
                </a:solidFill>
                <a:latin typeface="Agency FB" panose="020B0503020202020204" pitchFamily="34" charset="0"/>
              </a:rPr>
              <a:t>1</a:t>
            </a:r>
            <a:endParaRPr lang="zh-CN" altLang="en-US" sz="2800" kern="0" dirty="0">
              <a:solidFill>
                <a:prstClr val="white"/>
              </a:solidFill>
              <a:latin typeface="Agency FB" panose="020B0503020202020204" pitchFamily="34" charset="0"/>
            </a:endParaRPr>
          </a:p>
        </p:txBody>
      </p:sp>
      <p:sp>
        <p:nvSpPr>
          <p:cNvPr id="7" name="椭圆 6">
            <a:extLst>
              <a:ext uri="{FF2B5EF4-FFF2-40B4-BE49-F238E27FC236}">
                <a16:creationId xmlns:a16="http://schemas.microsoft.com/office/drawing/2014/main" id="{1F59F587-1A36-4C2E-9A4B-01848C637A44}"/>
              </a:ext>
            </a:extLst>
          </p:cNvPr>
          <p:cNvSpPr/>
          <p:nvPr/>
        </p:nvSpPr>
        <p:spPr>
          <a:xfrm>
            <a:off x="346834" y="1973635"/>
            <a:ext cx="560832" cy="560832"/>
          </a:xfrm>
          <a:prstGeom prst="ellipse">
            <a:avLst/>
          </a:prstGeom>
          <a:solidFill>
            <a:srgbClr val="FFC000"/>
          </a:solidFill>
          <a:ln w="12700" cap="flat" cmpd="sng" algn="ctr">
            <a:noFill/>
            <a:prstDash val="solid"/>
            <a:miter lim="800000"/>
          </a:ln>
          <a:effectLst/>
        </p:spPr>
        <p:txBody>
          <a:bodyPr rtlCol="0" anchor="ctr"/>
          <a:lstStyle/>
          <a:p>
            <a:pPr algn="ctr" defTabSz="914400">
              <a:defRPr/>
            </a:pPr>
            <a:r>
              <a:rPr lang="en-US" altLang="zh-CN" sz="2800" kern="0" dirty="0">
                <a:solidFill>
                  <a:prstClr val="white"/>
                </a:solidFill>
                <a:latin typeface="Agency FB" panose="020B0503020202020204" pitchFamily="34" charset="0"/>
              </a:rPr>
              <a:t>2</a:t>
            </a:r>
            <a:endParaRPr lang="zh-CN" altLang="en-US" sz="2800" kern="0" dirty="0">
              <a:solidFill>
                <a:prstClr val="white"/>
              </a:solidFill>
              <a:latin typeface="Agency FB" panose="020B0503020202020204" pitchFamily="34" charset="0"/>
            </a:endParaRPr>
          </a:p>
        </p:txBody>
      </p:sp>
      <p:cxnSp>
        <p:nvCxnSpPr>
          <p:cNvPr id="8" name="直接箭头连接符 7">
            <a:extLst>
              <a:ext uri="{FF2B5EF4-FFF2-40B4-BE49-F238E27FC236}">
                <a16:creationId xmlns:a16="http://schemas.microsoft.com/office/drawing/2014/main" id="{C09F284A-8D14-4D27-968C-C76B04F99D6A}"/>
              </a:ext>
            </a:extLst>
          </p:cNvPr>
          <p:cNvCxnSpPr>
            <a:stCxn id="6" idx="6"/>
          </p:cNvCxnSpPr>
          <p:nvPr/>
        </p:nvCxnSpPr>
        <p:spPr>
          <a:xfrm>
            <a:off x="907666" y="1456217"/>
            <a:ext cx="457200" cy="0"/>
          </a:xfrm>
          <a:prstGeom prst="straightConnector1">
            <a:avLst/>
          </a:prstGeom>
          <a:noFill/>
          <a:ln w="6350" cap="flat" cmpd="sng" algn="ctr">
            <a:solidFill>
              <a:srgbClr val="FF9500"/>
            </a:solidFill>
            <a:prstDash val="solid"/>
            <a:miter lim="800000"/>
            <a:tailEnd type="triangle"/>
          </a:ln>
          <a:effectLst/>
        </p:spPr>
      </p:cxnSp>
      <p:cxnSp>
        <p:nvCxnSpPr>
          <p:cNvPr id="9" name="直接箭头连接符 8">
            <a:extLst>
              <a:ext uri="{FF2B5EF4-FFF2-40B4-BE49-F238E27FC236}">
                <a16:creationId xmlns:a16="http://schemas.microsoft.com/office/drawing/2014/main" id="{D39D470E-ACC3-4A58-B29C-528F0AD379B6}"/>
              </a:ext>
            </a:extLst>
          </p:cNvPr>
          <p:cNvCxnSpPr/>
          <p:nvPr/>
        </p:nvCxnSpPr>
        <p:spPr>
          <a:xfrm>
            <a:off x="892060" y="2254051"/>
            <a:ext cx="457200" cy="0"/>
          </a:xfrm>
          <a:prstGeom prst="straightConnector1">
            <a:avLst/>
          </a:prstGeom>
          <a:noFill/>
          <a:ln w="6350" cap="flat" cmpd="sng" algn="ctr">
            <a:solidFill>
              <a:srgbClr val="FF9500"/>
            </a:solidFill>
            <a:prstDash val="solid"/>
            <a:miter lim="800000"/>
            <a:tailEnd type="triangle"/>
          </a:ln>
          <a:effectLst/>
        </p:spPr>
      </p:cxnSp>
      <p:sp>
        <p:nvSpPr>
          <p:cNvPr id="12" name="矩形 11">
            <a:extLst>
              <a:ext uri="{FF2B5EF4-FFF2-40B4-BE49-F238E27FC236}">
                <a16:creationId xmlns:a16="http://schemas.microsoft.com/office/drawing/2014/main" id="{E65A79A3-2206-4466-9332-2AEDF24091DF}"/>
              </a:ext>
            </a:extLst>
          </p:cNvPr>
          <p:cNvSpPr/>
          <p:nvPr/>
        </p:nvSpPr>
        <p:spPr>
          <a:xfrm>
            <a:off x="1349261" y="2729384"/>
            <a:ext cx="7346974" cy="646331"/>
          </a:xfrm>
          <a:prstGeom prst="rect">
            <a:avLst/>
          </a:prstGeom>
        </p:spPr>
        <p:txBody>
          <a:bodyPr wrap="square">
            <a:spAutoFit/>
          </a:bodyPr>
          <a:lstStyle/>
          <a:p>
            <a:pPr algn="just"/>
            <a:r>
              <a:rPr lang="zh-CN" altLang="en-US" kern="100" dirty="0">
                <a:solidFill>
                  <a:srgbClr val="502800"/>
                </a:solidFill>
                <a:latin typeface="微软雅黑" panose="020B0503020204020204" pitchFamily="34" charset="-122"/>
                <a:cs typeface="Times New Roman" panose="02020603050405020304" pitchFamily="18" charset="0"/>
              </a:rPr>
              <a:t>要加强扶贫领域作风建设，坚决反对形式主义、官僚主义；要加强脱贫攻坚</a:t>
            </a:r>
            <a:r>
              <a:rPr lang="zh-CN" altLang="en-US" kern="100">
                <a:solidFill>
                  <a:srgbClr val="502800"/>
                </a:solidFill>
                <a:latin typeface="微软雅黑" panose="020B0503020204020204" pitchFamily="34" charset="-122"/>
                <a:cs typeface="Times New Roman" panose="02020603050405020304" pitchFamily="18" charset="0"/>
              </a:rPr>
              <a:t>干部培训</a:t>
            </a:r>
            <a:r>
              <a:rPr lang="zh-CN" altLang="en-US" kern="100" dirty="0">
                <a:solidFill>
                  <a:srgbClr val="502800"/>
                </a:solidFill>
                <a:latin typeface="微软雅黑" panose="020B0503020204020204" pitchFamily="34" charset="-122"/>
                <a:cs typeface="Times New Roman" panose="02020603050405020304" pitchFamily="18" charset="0"/>
              </a:rPr>
              <a:t>。</a:t>
            </a:r>
            <a:endParaRPr lang="zh-CN" altLang="zh-CN" kern="100" dirty="0">
              <a:solidFill>
                <a:srgbClr val="502800"/>
              </a:solidFill>
              <a:latin typeface="微软雅黑" panose="020B0503020204020204" pitchFamily="34" charset="-122"/>
              <a:cs typeface="Times New Roman" panose="02020603050405020304" pitchFamily="18" charset="0"/>
            </a:endParaRPr>
          </a:p>
        </p:txBody>
      </p:sp>
      <p:sp>
        <p:nvSpPr>
          <p:cNvPr id="13" name="椭圆 12">
            <a:extLst>
              <a:ext uri="{FF2B5EF4-FFF2-40B4-BE49-F238E27FC236}">
                <a16:creationId xmlns:a16="http://schemas.microsoft.com/office/drawing/2014/main" id="{68E2F760-5520-4380-A333-1CADB10C69EF}"/>
              </a:ext>
            </a:extLst>
          </p:cNvPr>
          <p:cNvSpPr/>
          <p:nvPr/>
        </p:nvSpPr>
        <p:spPr>
          <a:xfrm>
            <a:off x="346834" y="2814883"/>
            <a:ext cx="560832" cy="560832"/>
          </a:xfrm>
          <a:prstGeom prst="ellipse">
            <a:avLst/>
          </a:prstGeom>
          <a:solidFill>
            <a:srgbClr val="C80000"/>
          </a:solidFill>
          <a:ln w="12700" cap="flat" cmpd="sng" algn="ctr">
            <a:noFill/>
            <a:prstDash val="solid"/>
            <a:miter lim="800000"/>
          </a:ln>
          <a:effectLst/>
        </p:spPr>
        <p:txBody>
          <a:bodyPr rtlCol="0" anchor="ctr"/>
          <a:lstStyle/>
          <a:p>
            <a:pPr algn="ctr" defTabSz="914400">
              <a:defRPr/>
            </a:pPr>
            <a:r>
              <a:rPr lang="en-US" altLang="zh-CN" sz="2800" kern="0" dirty="0">
                <a:solidFill>
                  <a:prstClr val="white"/>
                </a:solidFill>
                <a:latin typeface="Agency FB" panose="020B0503020202020204" pitchFamily="34" charset="0"/>
              </a:rPr>
              <a:t>3</a:t>
            </a:r>
            <a:endParaRPr lang="zh-CN" altLang="en-US" sz="2800" kern="0" dirty="0">
              <a:solidFill>
                <a:prstClr val="white"/>
              </a:solidFill>
              <a:latin typeface="Agency FB" panose="020B0503020202020204" pitchFamily="34" charset="0"/>
            </a:endParaRPr>
          </a:p>
        </p:txBody>
      </p:sp>
      <p:cxnSp>
        <p:nvCxnSpPr>
          <p:cNvPr id="14" name="直接箭头连接符 13">
            <a:extLst>
              <a:ext uri="{FF2B5EF4-FFF2-40B4-BE49-F238E27FC236}">
                <a16:creationId xmlns:a16="http://schemas.microsoft.com/office/drawing/2014/main" id="{6FF91A2F-C9E2-4D8F-B4B1-B9819EEDBA6B}"/>
              </a:ext>
            </a:extLst>
          </p:cNvPr>
          <p:cNvCxnSpPr>
            <a:stCxn id="13" idx="6"/>
          </p:cNvCxnSpPr>
          <p:nvPr/>
        </p:nvCxnSpPr>
        <p:spPr>
          <a:xfrm>
            <a:off x="907666" y="3095299"/>
            <a:ext cx="457200" cy="0"/>
          </a:xfrm>
          <a:prstGeom prst="straightConnector1">
            <a:avLst/>
          </a:prstGeom>
          <a:noFill/>
          <a:ln w="6350" cap="flat" cmpd="sng" algn="ctr">
            <a:solidFill>
              <a:srgbClr val="FF9500"/>
            </a:solidFill>
            <a:prstDash val="solid"/>
            <a:miter lim="800000"/>
            <a:tailEnd type="triangle"/>
          </a:ln>
          <a:effectLst/>
        </p:spPr>
      </p:cxnSp>
      <p:sp>
        <p:nvSpPr>
          <p:cNvPr id="17" name="矩形 16">
            <a:extLst>
              <a:ext uri="{FF2B5EF4-FFF2-40B4-BE49-F238E27FC236}">
                <a16:creationId xmlns:a16="http://schemas.microsoft.com/office/drawing/2014/main" id="{4925A9C6-5B3E-4DC7-89D4-7D50AD7C5377}"/>
              </a:ext>
            </a:extLst>
          </p:cNvPr>
          <p:cNvSpPr/>
          <p:nvPr/>
        </p:nvSpPr>
        <p:spPr>
          <a:xfrm>
            <a:off x="1364867" y="3656131"/>
            <a:ext cx="7331368" cy="923330"/>
          </a:xfrm>
          <a:prstGeom prst="rect">
            <a:avLst/>
          </a:prstGeom>
        </p:spPr>
        <p:txBody>
          <a:bodyPr wrap="square">
            <a:spAutoFit/>
          </a:bodyPr>
          <a:lstStyle/>
          <a:p>
            <a:pPr algn="just"/>
            <a:r>
              <a:rPr lang="zh-CN" altLang="en-US" kern="100" dirty="0">
                <a:solidFill>
                  <a:srgbClr val="502800"/>
                </a:solidFill>
                <a:latin typeface="微软雅黑" panose="020B0503020204020204" pitchFamily="34" charset="-122"/>
                <a:cs typeface="Times New Roman" panose="02020603050405020304" pitchFamily="18" charset="0"/>
              </a:rPr>
              <a:t>要重点宣传党中央关于脱贫攻坚的决策部署，宣传各地区各部门统筹推进疫情防控和脱贫攻坚工作的新举措好办法，宣传基层扶贫干部的典型事迹和贫困地区人民群众艰苦奋斗的感人故事。</a:t>
            </a:r>
            <a:endParaRPr lang="zh-CN" altLang="zh-CN" kern="100" dirty="0">
              <a:solidFill>
                <a:srgbClr val="502800"/>
              </a:solidFill>
              <a:latin typeface="微软雅黑" panose="020B0503020204020204" pitchFamily="34" charset="-122"/>
              <a:cs typeface="Times New Roman" panose="02020603050405020304" pitchFamily="18" charset="0"/>
            </a:endParaRPr>
          </a:p>
        </p:txBody>
      </p:sp>
      <p:sp>
        <p:nvSpPr>
          <p:cNvPr id="19" name="椭圆 18">
            <a:extLst>
              <a:ext uri="{FF2B5EF4-FFF2-40B4-BE49-F238E27FC236}">
                <a16:creationId xmlns:a16="http://schemas.microsoft.com/office/drawing/2014/main" id="{D70A4140-91EF-4400-AA49-3D0079FBD46B}"/>
              </a:ext>
            </a:extLst>
          </p:cNvPr>
          <p:cNvSpPr/>
          <p:nvPr/>
        </p:nvSpPr>
        <p:spPr>
          <a:xfrm>
            <a:off x="346834" y="3707982"/>
            <a:ext cx="560832" cy="560832"/>
          </a:xfrm>
          <a:prstGeom prst="ellipse">
            <a:avLst/>
          </a:prstGeom>
          <a:solidFill>
            <a:srgbClr val="FFC000"/>
          </a:solidFill>
          <a:ln w="12700" cap="flat" cmpd="sng" algn="ctr">
            <a:noFill/>
            <a:prstDash val="solid"/>
            <a:miter lim="800000"/>
          </a:ln>
          <a:effectLst/>
        </p:spPr>
        <p:txBody>
          <a:bodyPr rtlCol="0" anchor="ctr"/>
          <a:lstStyle/>
          <a:p>
            <a:pPr algn="ctr" defTabSz="914400">
              <a:defRPr/>
            </a:pPr>
            <a:r>
              <a:rPr lang="en-US" altLang="zh-CN" sz="2800" kern="0" dirty="0">
                <a:solidFill>
                  <a:prstClr val="white"/>
                </a:solidFill>
                <a:latin typeface="Agency FB" panose="020B0503020202020204" pitchFamily="34" charset="0"/>
              </a:rPr>
              <a:t>2</a:t>
            </a:r>
            <a:endParaRPr lang="zh-CN" altLang="en-US" sz="2800" kern="0" dirty="0">
              <a:solidFill>
                <a:prstClr val="white"/>
              </a:solidFill>
              <a:latin typeface="Agency FB" panose="020B0503020202020204" pitchFamily="34" charset="0"/>
            </a:endParaRPr>
          </a:p>
        </p:txBody>
      </p:sp>
      <p:cxnSp>
        <p:nvCxnSpPr>
          <p:cNvPr id="20" name="直接箭头连接符 19">
            <a:extLst>
              <a:ext uri="{FF2B5EF4-FFF2-40B4-BE49-F238E27FC236}">
                <a16:creationId xmlns:a16="http://schemas.microsoft.com/office/drawing/2014/main" id="{3B464479-9B12-464F-A86B-BAA9109B6BC9}"/>
              </a:ext>
            </a:extLst>
          </p:cNvPr>
          <p:cNvCxnSpPr/>
          <p:nvPr/>
        </p:nvCxnSpPr>
        <p:spPr>
          <a:xfrm>
            <a:off x="892060" y="3988398"/>
            <a:ext cx="457200" cy="0"/>
          </a:xfrm>
          <a:prstGeom prst="straightConnector1">
            <a:avLst/>
          </a:prstGeom>
          <a:noFill/>
          <a:ln w="6350" cap="flat" cmpd="sng" algn="ctr">
            <a:solidFill>
              <a:srgbClr val="FF9500"/>
            </a:solidFill>
            <a:prstDash val="solid"/>
            <a:miter lim="800000"/>
            <a:tailEnd type="triangle"/>
          </a:ln>
          <a:effectLst/>
        </p:spPr>
      </p:cxnSp>
      <p:sp>
        <p:nvSpPr>
          <p:cNvPr id="22" name="矩形 21">
            <a:extLst>
              <a:ext uri="{FF2B5EF4-FFF2-40B4-BE49-F238E27FC236}">
                <a16:creationId xmlns:a16="http://schemas.microsoft.com/office/drawing/2014/main" id="{7B255701-42EC-4AD5-8452-C5ED323FD41E}"/>
              </a:ext>
            </a:extLst>
          </p:cNvPr>
          <p:cNvSpPr/>
          <p:nvPr/>
        </p:nvSpPr>
        <p:spPr>
          <a:xfrm>
            <a:off x="2347675" y="4540143"/>
            <a:ext cx="6362094" cy="1422954"/>
          </a:xfrm>
          <a:prstGeom prst="rect">
            <a:avLst/>
          </a:prstGeom>
          <a:noFill/>
        </p:spPr>
        <p:txBody>
          <a:bodyPr wrap="square" rtlCol="0">
            <a:spAutoFit/>
          </a:bodyPr>
          <a:lstStyle/>
          <a:p>
            <a:pPr>
              <a:lnSpc>
                <a:spcPct val="15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      不忘初心、牢记使命，坚定信心、顽强奋斗，夺取脱贫攻坚战全面胜利，坚决完成这项对中华民族、对人类都具有重大意义的伟业！</a:t>
            </a:r>
            <a:endParaRPr lang="zh-CN" altLang="zh-CN"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椭圆 5">
            <a:extLst>
              <a:ext uri="{FF2B5EF4-FFF2-40B4-BE49-F238E27FC236}">
                <a16:creationId xmlns:a16="http://schemas.microsoft.com/office/drawing/2014/main" id="{E44A53A8-F226-48E6-90CB-D36BFB991548}"/>
              </a:ext>
            </a:extLst>
          </p:cNvPr>
          <p:cNvSpPr/>
          <p:nvPr/>
        </p:nvSpPr>
        <p:spPr>
          <a:xfrm>
            <a:off x="466443" y="4648881"/>
            <a:ext cx="1339646" cy="1269936"/>
          </a:xfrm>
          <a:custGeom>
            <a:avLst/>
            <a:gdLst>
              <a:gd name="connsiteX0" fmla="*/ 92640 w 338277"/>
              <a:gd name="connsiteY0" fmla="*/ 182562 h 320675"/>
              <a:gd name="connsiteX1" fmla="*/ 120394 w 338277"/>
              <a:gd name="connsiteY1" fmla="*/ 210185 h 320675"/>
              <a:gd name="connsiteX2" fmla="*/ 108499 w 338277"/>
              <a:gd name="connsiteY2" fmla="*/ 291737 h 320675"/>
              <a:gd name="connsiteX3" fmla="*/ 108499 w 338277"/>
              <a:gd name="connsiteY3" fmla="*/ 293052 h 320675"/>
              <a:gd name="connsiteX4" fmla="*/ 121716 w 338277"/>
              <a:gd name="connsiteY4" fmla="*/ 310152 h 320675"/>
              <a:gd name="connsiteX5" fmla="*/ 123038 w 338277"/>
              <a:gd name="connsiteY5" fmla="*/ 310152 h 320675"/>
              <a:gd name="connsiteX6" fmla="*/ 136254 w 338277"/>
              <a:gd name="connsiteY6" fmla="*/ 293052 h 320675"/>
              <a:gd name="connsiteX7" fmla="*/ 136254 w 338277"/>
              <a:gd name="connsiteY7" fmla="*/ 291737 h 320675"/>
              <a:gd name="connsiteX8" fmla="*/ 124359 w 338277"/>
              <a:gd name="connsiteY8" fmla="*/ 210185 h 320675"/>
              <a:gd name="connsiteX9" fmla="*/ 152114 w 338277"/>
              <a:gd name="connsiteY9" fmla="*/ 182562 h 320675"/>
              <a:gd name="connsiteX10" fmla="*/ 170617 w 338277"/>
              <a:gd name="connsiteY10" fmla="*/ 197031 h 320675"/>
              <a:gd name="connsiteX11" fmla="*/ 206302 w 338277"/>
              <a:gd name="connsiteY11" fmla="*/ 214131 h 320675"/>
              <a:gd name="connsiteX12" fmla="*/ 220840 w 338277"/>
              <a:gd name="connsiteY12" fmla="*/ 225969 h 320675"/>
              <a:gd name="connsiteX13" fmla="*/ 238021 w 338277"/>
              <a:gd name="connsiteY13" fmla="*/ 320675 h 320675"/>
              <a:gd name="connsiteX14" fmla="*/ 6732 w 338277"/>
              <a:gd name="connsiteY14" fmla="*/ 320675 h 320675"/>
              <a:gd name="connsiteX15" fmla="*/ 25235 w 338277"/>
              <a:gd name="connsiteY15" fmla="*/ 225969 h 320675"/>
              <a:gd name="connsiteX16" fmla="*/ 38451 w 338277"/>
              <a:gd name="connsiteY16" fmla="*/ 214131 h 320675"/>
              <a:gd name="connsiteX17" fmla="*/ 75458 w 338277"/>
              <a:gd name="connsiteY17" fmla="*/ 197031 h 320675"/>
              <a:gd name="connsiteX18" fmla="*/ 92640 w 338277"/>
              <a:gd name="connsiteY18" fmla="*/ 182562 h 320675"/>
              <a:gd name="connsiteX19" fmla="*/ 97227 w 338277"/>
              <a:gd name="connsiteY19" fmla="*/ 88086 h 320675"/>
              <a:gd name="connsiteX20" fmla="*/ 72132 w 338277"/>
              <a:gd name="connsiteY20" fmla="*/ 110909 h 320675"/>
              <a:gd name="connsiteX21" fmla="*/ 122655 w 338277"/>
              <a:gd name="connsiteY21" fmla="*/ 176212 h 320675"/>
              <a:gd name="connsiteX22" fmla="*/ 173177 w 338277"/>
              <a:gd name="connsiteY22" fmla="*/ 110909 h 320675"/>
              <a:gd name="connsiteX23" fmla="*/ 109359 w 338277"/>
              <a:gd name="connsiteY23" fmla="*/ 112242 h 320675"/>
              <a:gd name="connsiteX24" fmla="*/ 97227 w 338277"/>
              <a:gd name="connsiteY24" fmla="*/ 88086 h 320675"/>
              <a:gd name="connsiteX25" fmla="*/ 123036 w 338277"/>
              <a:gd name="connsiteY25" fmla="*/ 31750 h 320675"/>
              <a:gd name="connsiteX26" fmla="*/ 189051 w 338277"/>
              <a:gd name="connsiteY26" fmla="*/ 96573 h 320675"/>
              <a:gd name="connsiteX27" fmla="*/ 123036 w 338277"/>
              <a:gd name="connsiteY27" fmla="*/ 190500 h 320675"/>
              <a:gd name="connsiteX28" fmla="*/ 57021 w 338277"/>
              <a:gd name="connsiteY28" fmla="*/ 96573 h 320675"/>
              <a:gd name="connsiteX29" fmla="*/ 123036 w 338277"/>
              <a:gd name="connsiteY29" fmla="*/ 31750 h 320675"/>
              <a:gd name="connsiteX30" fmla="*/ 266709 w 338277"/>
              <a:gd name="connsiteY30" fmla="*/ 15875 h 320675"/>
              <a:gd name="connsiteX31" fmla="*/ 225602 w 338277"/>
              <a:gd name="connsiteY31" fmla="*/ 27713 h 320675"/>
              <a:gd name="connsiteX32" fmla="*/ 209689 w 338277"/>
              <a:gd name="connsiteY32" fmla="*/ 55336 h 320675"/>
              <a:gd name="connsiteX33" fmla="*/ 221624 w 338277"/>
              <a:gd name="connsiteY33" fmla="*/ 79012 h 320675"/>
              <a:gd name="connsiteX34" fmla="*/ 225602 w 338277"/>
              <a:gd name="connsiteY34" fmla="*/ 82958 h 320675"/>
              <a:gd name="connsiteX35" fmla="*/ 225602 w 338277"/>
              <a:gd name="connsiteY35" fmla="*/ 107950 h 320675"/>
              <a:gd name="connsiteX36" fmla="*/ 244166 w 338277"/>
              <a:gd name="connsiteY36" fmla="*/ 96112 h 320675"/>
              <a:gd name="connsiteX37" fmla="*/ 248144 w 338277"/>
              <a:gd name="connsiteY37" fmla="*/ 93481 h 320675"/>
              <a:gd name="connsiteX38" fmla="*/ 254774 w 338277"/>
              <a:gd name="connsiteY38" fmla="*/ 93481 h 320675"/>
              <a:gd name="connsiteX39" fmla="*/ 266709 w 338277"/>
              <a:gd name="connsiteY39" fmla="*/ 94796 h 320675"/>
              <a:gd name="connsiteX40" fmla="*/ 307816 w 338277"/>
              <a:gd name="connsiteY40" fmla="*/ 82958 h 320675"/>
              <a:gd name="connsiteX41" fmla="*/ 322402 w 338277"/>
              <a:gd name="connsiteY41" fmla="*/ 55336 h 320675"/>
              <a:gd name="connsiteX42" fmla="*/ 307816 w 338277"/>
              <a:gd name="connsiteY42" fmla="*/ 27713 h 320675"/>
              <a:gd name="connsiteX43" fmla="*/ 266709 w 338277"/>
              <a:gd name="connsiteY43" fmla="*/ 15875 h 320675"/>
              <a:gd name="connsiteX44" fmla="*/ 266708 w 338277"/>
              <a:gd name="connsiteY44" fmla="*/ 0 h 320675"/>
              <a:gd name="connsiteX45" fmla="*/ 317072 w 338277"/>
              <a:gd name="connsiteY45" fmla="*/ 15621 h 320675"/>
              <a:gd name="connsiteX46" fmla="*/ 338277 w 338277"/>
              <a:gd name="connsiteY46" fmla="*/ 54673 h 320675"/>
              <a:gd name="connsiteX47" fmla="*/ 317072 w 338277"/>
              <a:gd name="connsiteY47" fmla="*/ 93726 h 320675"/>
              <a:gd name="connsiteX48" fmla="*/ 266708 w 338277"/>
              <a:gd name="connsiteY48" fmla="*/ 109347 h 320675"/>
              <a:gd name="connsiteX49" fmla="*/ 252130 w 338277"/>
              <a:gd name="connsiteY49" fmla="*/ 108045 h 320675"/>
              <a:gd name="connsiteX50" fmla="*/ 217671 w 338277"/>
              <a:gd name="connsiteY50" fmla="*/ 130175 h 320675"/>
              <a:gd name="connsiteX51" fmla="*/ 215020 w 338277"/>
              <a:gd name="connsiteY51" fmla="*/ 130175 h 320675"/>
              <a:gd name="connsiteX52" fmla="*/ 212369 w 338277"/>
              <a:gd name="connsiteY52" fmla="*/ 130175 h 320675"/>
              <a:gd name="connsiteX53" fmla="*/ 211044 w 338277"/>
              <a:gd name="connsiteY53" fmla="*/ 126270 h 320675"/>
              <a:gd name="connsiteX54" fmla="*/ 211044 w 338277"/>
              <a:gd name="connsiteY54" fmla="*/ 88519 h 320675"/>
              <a:gd name="connsiteX55" fmla="*/ 193814 w 338277"/>
              <a:gd name="connsiteY55" fmla="*/ 54673 h 320675"/>
              <a:gd name="connsiteX56" fmla="*/ 216345 w 338277"/>
              <a:gd name="connsiteY56" fmla="*/ 15621 h 320675"/>
              <a:gd name="connsiteX57" fmla="*/ 266708 w 338277"/>
              <a:gd name="connsiteY57" fmla="*/ 0 h 3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38277" h="320675">
                <a:moveTo>
                  <a:pt x="92640" y="182562"/>
                </a:moveTo>
                <a:cubicBezTo>
                  <a:pt x="92640" y="182562"/>
                  <a:pt x="92640" y="182562"/>
                  <a:pt x="120394" y="210185"/>
                </a:cubicBezTo>
                <a:cubicBezTo>
                  <a:pt x="120394" y="210185"/>
                  <a:pt x="120394" y="210185"/>
                  <a:pt x="108499" y="291737"/>
                </a:cubicBezTo>
                <a:cubicBezTo>
                  <a:pt x="108499" y="291737"/>
                  <a:pt x="108499" y="293052"/>
                  <a:pt x="108499" y="293052"/>
                </a:cubicBezTo>
                <a:cubicBezTo>
                  <a:pt x="108499" y="293052"/>
                  <a:pt x="108499" y="293052"/>
                  <a:pt x="121716" y="310152"/>
                </a:cubicBezTo>
                <a:cubicBezTo>
                  <a:pt x="121716" y="310152"/>
                  <a:pt x="121716" y="310152"/>
                  <a:pt x="123038" y="310152"/>
                </a:cubicBezTo>
                <a:cubicBezTo>
                  <a:pt x="123038" y="310152"/>
                  <a:pt x="123038" y="310152"/>
                  <a:pt x="136254" y="293052"/>
                </a:cubicBezTo>
                <a:cubicBezTo>
                  <a:pt x="136254" y="293052"/>
                  <a:pt x="136254" y="291737"/>
                  <a:pt x="136254" y="291737"/>
                </a:cubicBezTo>
                <a:cubicBezTo>
                  <a:pt x="136254" y="291737"/>
                  <a:pt x="136254" y="291737"/>
                  <a:pt x="124359" y="210185"/>
                </a:cubicBezTo>
                <a:cubicBezTo>
                  <a:pt x="124359" y="210185"/>
                  <a:pt x="124359" y="210185"/>
                  <a:pt x="152114" y="182562"/>
                </a:cubicBezTo>
                <a:cubicBezTo>
                  <a:pt x="152114" y="182562"/>
                  <a:pt x="152114" y="182562"/>
                  <a:pt x="170617" y="197031"/>
                </a:cubicBezTo>
                <a:cubicBezTo>
                  <a:pt x="170617" y="197031"/>
                  <a:pt x="170617" y="197031"/>
                  <a:pt x="206302" y="214131"/>
                </a:cubicBezTo>
                <a:cubicBezTo>
                  <a:pt x="212910" y="216761"/>
                  <a:pt x="218196" y="219392"/>
                  <a:pt x="220840" y="225969"/>
                </a:cubicBezTo>
                <a:cubicBezTo>
                  <a:pt x="220840" y="225969"/>
                  <a:pt x="260489" y="320675"/>
                  <a:pt x="238021" y="320675"/>
                </a:cubicBezTo>
                <a:cubicBezTo>
                  <a:pt x="238021" y="320675"/>
                  <a:pt x="238021" y="320675"/>
                  <a:pt x="6732" y="320675"/>
                </a:cubicBezTo>
                <a:cubicBezTo>
                  <a:pt x="-15736" y="320675"/>
                  <a:pt x="25235" y="225969"/>
                  <a:pt x="25235" y="225969"/>
                </a:cubicBezTo>
                <a:cubicBezTo>
                  <a:pt x="27878" y="219392"/>
                  <a:pt x="33165" y="216761"/>
                  <a:pt x="38451" y="214131"/>
                </a:cubicBezTo>
                <a:cubicBezTo>
                  <a:pt x="38451" y="214131"/>
                  <a:pt x="38451" y="214131"/>
                  <a:pt x="75458" y="197031"/>
                </a:cubicBezTo>
                <a:cubicBezTo>
                  <a:pt x="75458" y="197031"/>
                  <a:pt x="75458" y="197031"/>
                  <a:pt x="92640" y="182562"/>
                </a:cubicBezTo>
                <a:close/>
                <a:moveTo>
                  <a:pt x="97227" y="88086"/>
                </a:moveTo>
                <a:cubicBezTo>
                  <a:pt x="84431" y="86920"/>
                  <a:pt x="69473" y="93584"/>
                  <a:pt x="72132" y="110909"/>
                </a:cubicBezTo>
                <a:cubicBezTo>
                  <a:pt x="76121" y="144227"/>
                  <a:pt x="94735" y="176212"/>
                  <a:pt x="122655" y="176212"/>
                </a:cubicBezTo>
                <a:cubicBezTo>
                  <a:pt x="147916" y="176212"/>
                  <a:pt x="171848" y="137563"/>
                  <a:pt x="173177" y="110909"/>
                </a:cubicBezTo>
                <a:cubicBezTo>
                  <a:pt x="173177" y="68262"/>
                  <a:pt x="142598" y="116240"/>
                  <a:pt x="109359" y="112242"/>
                </a:cubicBezTo>
                <a:cubicBezTo>
                  <a:pt x="120661" y="98248"/>
                  <a:pt x="110024" y="89252"/>
                  <a:pt x="97227" y="88086"/>
                </a:cubicBezTo>
                <a:close/>
                <a:moveTo>
                  <a:pt x="123036" y="31750"/>
                </a:moveTo>
                <a:cubicBezTo>
                  <a:pt x="169247" y="31750"/>
                  <a:pt x="189051" y="55562"/>
                  <a:pt x="189051" y="96573"/>
                </a:cubicBezTo>
                <a:cubicBezTo>
                  <a:pt x="187731" y="154781"/>
                  <a:pt x="150763" y="190500"/>
                  <a:pt x="123036" y="190500"/>
                </a:cubicBezTo>
                <a:cubicBezTo>
                  <a:pt x="90029" y="190500"/>
                  <a:pt x="57021" y="154781"/>
                  <a:pt x="57021" y="96573"/>
                </a:cubicBezTo>
                <a:cubicBezTo>
                  <a:pt x="55701" y="55562"/>
                  <a:pt x="75506" y="31750"/>
                  <a:pt x="123036" y="31750"/>
                </a:cubicBezTo>
                <a:close/>
                <a:moveTo>
                  <a:pt x="266709" y="15875"/>
                </a:moveTo>
                <a:cubicBezTo>
                  <a:pt x="250796" y="15875"/>
                  <a:pt x="236210" y="19821"/>
                  <a:pt x="225602" y="27713"/>
                </a:cubicBezTo>
                <a:cubicBezTo>
                  <a:pt x="214993" y="35605"/>
                  <a:pt x="209689" y="44813"/>
                  <a:pt x="209689" y="55336"/>
                </a:cubicBezTo>
                <a:cubicBezTo>
                  <a:pt x="209689" y="63228"/>
                  <a:pt x="213667" y="72435"/>
                  <a:pt x="221624" y="79012"/>
                </a:cubicBezTo>
                <a:cubicBezTo>
                  <a:pt x="221624" y="79012"/>
                  <a:pt x="221624" y="79012"/>
                  <a:pt x="225602" y="82958"/>
                </a:cubicBezTo>
                <a:cubicBezTo>
                  <a:pt x="225602" y="82958"/>
                  <a:pt x="225602" y="82958"/>
                  <a:pt x="225602" y="107950"/>
                </a:cubicBezTo>
                <a:cubicBezTo>
                  <a:pt x="225602" y="107950"/>
                  <a:pt x="225602" y="107950"/>
                  <a:pt x="244166" y="96112"/>
                </a:cubicBezTo>
                <a:cubicBezTo>
                  <a:pt x="244166" y="96112"/>
                  <a:pt x="244166" y="96112"/>
                  <a:pt x="248144" y="93481"/>
                </a:cubicBezTo>
                <a:cubicBezTo>
                  <a:pt x="248144" y="93481"/>
                  <a:pt x="248144" y="93481"/>
                  <a:pt x="254774" y="93481"/>
                </a:cubicBezTo>
                <a:cubicBezTo>
                  <a:pt x="258753" y="94796"/>
                  <a:pt x="262731" y="94796"/>
                  <a:pt x="266709" y="94796"/>
                </a:cubicBezTo>
                <a:cubicBezTo>
                  <a:pt x="282621" y="94796"/>
                  <a:pt x="297208" y="90850"/>
                  <a:pt x="307816" y="82958"/>
                </a:cubicBezTo>
                <a:cubicBezTo>
                  <a:pt x="317098" y="75066"/>
                  <a:pt x="322402" y="65859"/>
                  <a:pt x="322402" y="55336"/>
                </a:cubicBezTo>
                <a:cubicBezTo>
                  <a:pt x="322402" y="44813"/>
                  <a:pt x="317098" y="35605"/>
                  <a:pt x="307816" y="27713"/>
                </a:cubicBezTo>
                <a:cubicBezTo>
                  <a:pt x="297208" y="19821"/>
                  <a:pt x="282621" y="15875"/>
                  <a:pt x="266709" y="15875"/>
                </a:cubicBezTo>
                <a:close/>
                <a:moveTo>
                  <a:pt x="266708" y="0"/>
                </a:moveTo>
                <a:cubicBezTo>
                  <a:pt x="285263" y="0"/>
                  <a:pt x="303818" y="5207"/>
                  <a:pt x="317072" y="15621"/>
                </a:cubicBezTo>
                <a:cubicBezTo>
                  <a:pt x="330325" y="26035"/>
                  <a:pt x="338277" y="40354"/>
                  <a:pt x="338277" y="54673"/>
                </a:cubicBezTo>
                <a:cubicBezTo>
                  <a:pt x="338277" y="68993"/>
                  <a:pt x="330325" y="83312"/>
                  <a:pt x="317072" y="93726"/>
                </a:cubicBezTo>
                <a:cubicBezTo>
                  <a:pt x="303818" y="104140"/>
                  <a:pt x="285263" y="109347"/>
                  <a:pt x="266708" y="109347"/>
                </a:cubicBezTo>
                <a:cubicBezTo>
                  <a:pt x="261407" y="109347"/>
                  <a:pt x="256106" y="108045"/>
                  <a:pt x="252130" y="108045"/>
                </a:cubicBezTo>
                <a:cubicBezTo>
                  <a:pt x="252130" y="108045"/>
                  <a:pt x="252130" y="108045"/>
                  <a:pt x="217671" y="130175"/>
                </a:cubicBezTo>
                <a:cubicBezTo>
                  <a:pt x="216345" y="130175"/>
                  <a:pt x="215020" y="130175"/>
                  <a:pt x="215020" y="130175"/>
                </a:cubicBezTo>
                <a:cubicBezTo>
                  <a:pt x="213694" y="130175"/>
                  <a:pt x="213694" y="130175"/>
                  <a:pt x="212369" y="130175"/>
                </a:cubicBezTo>
                <a:cubicBezTo>
                  <a:pt x="211044" y="128873"/>
                  <a:pt x="211044" y="127572"/>
                  <a:pt x="211044" y="126270"/>
                </a:cubicBezTo>
                <a:cubicBezTo>
                  <a:pt x="211044" y="126270"/>
                  <a:pt x="211044" y="126270"/>
                  <a:pt x="211044" y="88519"/>
                </a:cubicBezTo>
                <a:cubicBezTo>
                  <a:pt x="200441" y="79407"/>
                  <a:pt x="193814" y="67691"/>
                  <a:pt x="193814" y="54673"/>
                </a:cubicBezTo>
                <a:cubicBezTo>
                  <a:pt x="193814" y="40354"/>
                  <a:pt x="201766" y="26035"/>
                  <a:pt x="216345" y="15621"/>
                </a:cubicBezTo>
                <a:cubicBezTo>
                  <a:pt x="229599" y="5207"/>
                  <a:pt x="246828" y="0"/>
                  <a:pt x="266708" y="0"/>
                </a:cubicBezTo>
                <a:close/>
              </a:path>
            </a:pathLst>
          </a:custGeom>
          <a:solidFill>
            <a:srgbClr val="B4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pic>
        <p:nvPicPr>
          <p:cNvPr id="24" name="图片 23">
            <a:extLst>
              <a:ext uri="{FF2B5EF4-FFF2-40B4-BE49-F238E27FC236}">
                <a16:creationId xmlns:a16="http://schemas.microsoft.com/office/drawing/2014/main" id="{76F2BA1F-CD54-48D0-905E-5B3341FD75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6089" y="5234719"/>
            <a:ext cx="333764" cy="329304"/>
          </a:xfrm>
          <a:prstGeom prst="rect">
            <a:avLst/>
          </a:prstGeom>
        </p:spPr>
      </p:pic>
      <p:grpSp>
        <p:nvGrpSpPr>
          <p:cNvPr id="25" name="组合 24">
            <a:extLst>
              <a:ext uri="{FF2B5EF4-FFF2-40B4-BE49-F238E27FC236}">
                <a16:creationId xmlns:a16="http://schemas.microsoft.com/office/drawing/2014/main" id="{CD733C62-327D-41BB-AA44-83E4261A1625}"/>
              </a:ext>
            </a:extLst>
          </p:cNvPr>
          <p:cNvGrpSpPr/>
          <p:nvPr/>
        </p:nvGrpSpPr>
        <p:grpSpPr>
          <a:xfrm>
            <a:off x="1939742" y="5662287"/>
            <a:ext cx="7204258" cy="540754"/>
            <a:chOff x="4735318" y="5071952"/>
            <a:chExt cx="6760648" cy="540754"/>
          </a:xfrm>
        </p:grpSpPr>
        <p:sp>
          <p:nvSpPr>
            <p:cNvPr id="26" name="L 形 25">
              <a:extLst>
                <a:ext uri="{FF2B5EF4-FFF2-40B4-BE49-F238E27FC236}">
                  <a16:creationId xmlns:a16="http://schemas.microsoft.com/office/drawing/2014/main" id="{BA5278BA-A0DF-452C-9773-07DD92894624}"/>
                </a:ext>
              </a:extLst>
            </p:cNvPr>
            <p:cNvSpPr/>
            <p:nvPr/>
          </p:nvSpPr>
          <p:spPr>
            <a:xfrm>
              <a:off x="4735318" y="5071952"/>
              <a:ext cx="4065782" cy="467115"/>
            </a:xfrm>
            <a:prstGeom prst="corner">
              <a:avLst>
                <a:gd name="adj1" fmla="val 7476"/>
                <a:gd name="adj2" fmla="val 7583"/>
              </a:avLst>
            </a:prstGeom>
            <a:solidFill>
              <a:srgbClr val="B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25285815-397C-448C-AEDD-9BFE958A6D6C}"/>
                </a:ext>
              </a:extLst>
            </p:cNvPr>
            <p:cNvSpPr/>
            <p:nvPr/>
          </p:nvSpPr>
          <p:spPr>
            <a:xfrm>
              <a:off x="8813800" y="5384800"/>
              <a:ext cx="2682166" cy="22790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215283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8">
            <a:extLst>
              <a:ext uri="{FF2B5EF4-FFF2-40B4-BE49-F238E27FC236}">
                <a16:creationId xmlns:a16="http://schemas.microsoft.com/office/drawing/2014/main" id="{ADCDE9D3-0CDD-44F3-B5F5-0F1068788748}"/>
              </a:ext>
            </a:extLst>
          </p:cNvPr>
          <p:cNvSpPr/>
          <p:nvPr/>
        </p:nvSpPr>
        <p:spPr>
          <a:xfrm>
            <a:off x="747481" y="1976891"/>
            <a:ext cx="7752656" cy="4028493"/>
          </a:xfrm>
          <a:prstGeom prst="roundRect">
            <a:avLst>
              <a:gd name="adj" fmla="val 0"/>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0" name="文本框 29">
            <a:extLst>
              <a:ext uri="{FF2B5EF4-FFF2-40B4-BE49-F238E27FC236}">
                <a16:creationId xmlns:a16="http://schemas.microsoft.com/office/drawing/2014/main" id="{5F4D441F-6FF8-4569-8985-A6BC398F8D3C}"/>
              </a:ext>
            </a:extLst>
          </p:cNvPr>
          <p:cNvSpPr txBox="1"/>
          <p:nvPr/>
        </p:nvSpPr>
        <p:spPr>
          <a:xfrm>
            <a:off x="1053705" y="2005040"/>
            <a:ext cx="7241900" cy="3587329"/>
          </a:xfrm>
          <a:prstGeom prst="rect">
            <a:avLst/>
          </a:prstGeom>
          <a:noFill/>
          <a:ln>
            <a:noFill/>
          </a:ln>
        </p:spPr>
        <p:txBody>
          <a:bodyPr wrap="square" rtlCol="0">
            <a:spAutoFit/>
          </a:bodyPr>
          <a:lstStyle/>
          <a:p>
            <a:pPr algn="just" eaLnBrk="0" hangingPunct="0">
              <a:lnSpc>
                <a:spcPct val="150000"/>
              </a:lnSpc>
            </a:pPr>
            <a:r>
              <a:rPr lang="en-US" altLang="zh-CN" sz="2200" kern="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    </a:t>
            </a:r>
            <a:r>
              <a:rPr lang="zh-CN" altLang="en-US" sz="2200" kern="0" dirty="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rPr>
              <a:t>“坚决克服新冠肺炎疫情影响，坚决夺取脱贫攻坚战全面胜利，坚决完成这项对中华民族、对人类都具有重大意义的伟业。”</a:t>
            </a:r>
            <a:r>
              <a:rPr lang="en-US" altLang="zh-CN" sz="2200" kern="0" dirty="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rPr>
              <a:t>6</a:t>
            </a:r>
            <a:r>
              <a:rPr lang="zh-CN" altLang="en-US" sz="2200" kern="0" dirty="0">
                <a:solidFill>
                  <a:schemeClr val="bg1"/>
                </a:solidFill>
                <a:latin typeface="微软雅黑" panose="020B0503020204020204" pitchFamily="34" charset="-122"/>
                <a:ea typeface="微软雅黑" panose="020B0503020204020204" pitchFamily="34" charset="-122"/>
                <a:sym typeface="思源黑体 CN Normal" panose="020B0400000000000000" pitchFamily="34" charset="-122"/>
              </a:rPr>
              <a:t>日，习近平总书记出席决战决胜脱贫攻坚座谈会并发表重要讲话，充分肯定脱贫攻坚取得的成绩，深刻分析脱贫攻坚面临的形势，对加强党的领导、高质量完成脱贫攻坚目标任务提出明确要求，为决战决胜脱贫攻坚注入强大信心和力量。</a:t>
            </a:r>
            <a:endParaRPr lang="zh-CN" altLang="zh-CN" sz="2200" dirty="0">
              <a:solidFill>
                <a:schemeClr val="bg1"/>
              </a:solidFill>
              <a:latin typeface="微软雅黑" panose="020B0503020204020204" pitchFamily="34" charset="-122"/>
              <a:ea typeface="微软雅黑" panose="020B0503020204020204" pitchFamily="34" charset="-122"/>
            </a:endParaRPr>
          </a:p>
        </p:txBody>
      </p:sp>
      <p:grpSp>
        <p:nvGrpSpPr>
          <p:cNvPr id="31" name="组合 30">
            <a:extLst>
              <a:ext uri="{FF2B5EF4-FFF2-40B4-BE49-F238E27FC236}">
                <a16:creationId xmlns:a16="http://schemas.microsoft.com/office/drawing/2014/main" id="{4E5D5000-33D4-488F-AAB6-DCE9D7A88B24}"/>
              </a:ext>
            </a:extLst>
          </p:cNvPr>
          <p:cNvGrpSpPr/>
          <p:nvPr/>
        </p:nvGrpSpPr>
        <p:grpSpPr>
          <a:xfrm>
            <a:off x="1153584" y="5569652"/>
            <a:ext cx="6940449" cy="251086"/>
            <a:chOff x="4402907" y="2885188"/>
            <a:chExt cx="7560840" cy="273530"/>
          </a:xfrm>
        </p:grpSpPr>
        <p:sp>
          <p:nvSpPr>
            <p:cNvPr id="32" name="五角星 11">
              <a:extLst>
                <a:ext uri="{FF2B5EF4-FFF2-40B4-BE49-F238E27FC236}">
                  <a16:creationId xmlns:a16="http://schemas.microsoft.com/office/drawing/2014/main" id="{B07C2F6F-123E-4F40-ABA9-A890BC0D44A8}"/>
                </a:ext>
              </a:extLst>
            </p:cNvPr>
            <p:cNvSpPr/>
            <p:nvPr/>
          </p:nvSpPr>
          <p:spPr>
            <a:xfrm>
              <a:off x="7989483" y="2885188"/>
              <a:ext cx="273530" cy="273530"/>
            </a:xfrm>
            <a:prstGeom prst="star5">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cxnSp>
          <p:nvCxnSpPr>
            <p:cNvPr id="33" name="直接连接符 32">
              <a:extLst>
                <a:ext uri="{FF2B5EF4-FFF2-40B4-BE49-F238E27FC236}">
                  <a16:creationId xmlns:a16="http://schemas.microsoft.com/office/drawing/2014/main" id="{A44473E2-7808-4ACB-A3F8-EDA96CAAC889}"/>
                </a:ext>
              </a:extLst>
            </p:cNvPr>
            <p:cNvCxnSpPr/>
            <p:nvPr/>
          </p:nvCxnSpPr>
          <p:spPr>
            <a:xfrm>
              <a:off x="8356600" y="3021953"/>
              <a:ext cx="3607147" cy="0"/>
            </a:xfrm>
            <a:prstGeom prst="line">
              <a:avLst/>
            </a:prstGeom>
            <a:noFill/>
            <a:ln w="6350" cap="flat" cmpd="sng" algn="ctr">
              <a:solidFill>
                <a:sysClr val="window" lastClr="FFFFFF"/>
              </a:solidFill>
              <a:prstDash val="solid"/>
              <a:miter lim="800000"/>
            </a:ln>
            <a:effectLst/>
          </p:spPr>
        </p:cxnSp>
        <p:cxnSp>
          <p:nvCxnSpPr>
            <p:cNvPr id="34" name="直接连接符 33">
              <a:extLst>
                <a:ext uri="{FF2B5EF4-FFF2-40B4-BE49-F238E27FC236}">
                  <a16:creationId xmlns:a16="http://schemas.microsoft.com/office/drawing/2014/main" id="{B1A017A4-03D5-40C7-85E6-0F306DE2238B}"/>
                </a:ext>
              </a:extLst>
            </p:cNvPr>
            <p:cNvCxnSpPr/>
            <p:nvPr/>
          </p:nvCxnSpPr>
          <p:spPr>
            <a:xfrm>
              <a:off x="4402907" y="3021953"/>
              <a:ext cx="3492990" cy="0"/>
            </a:xfrm>
            <a:prstGeom prst="line">
              <a:avLst/>
            </a:prstGeom>
            <a:noFill/>
            <a:ln w="6350" cap="flat" cmpd="sng" algn="ctr">
              <a:solidFill>
                <a:sysClr val="window" lastClr="FFFFFF"/>
              </a:solidFill>
              <a:prstDash val="solid"/>
              <a:miter lim="800000"/>
            </a:ln>
            <a:effectLst/>
          </p:spPr>
        </p:cxnSp>
      </p:grpSp>
      <p:grpSp>
        <p:nvGrpSpPr>
          <p:cNvPr id="35" name="组合 34">
            <a:extLst>
              <a:ext uri="{FF2B5EF4-FFF2-40B4-BE49-F238E27FC236}">
                <a16:creationId xmlns:a16="http://schemas.microsoft.com/office/drawing/2014/main" id="{994EB088-8AC6-43BF-BECC-4404015B4954}"/>
              </a:ext>
            </a:extLst>
          </p:cNvPr>
          <p:cNvGrpSpPr/>
          <p:nvPr/>
        </p:nvGrpSpPr>
        <p:grpSpPr>
          <a:xfrm rot="5400000">
            <a:off x="4061476" y="-2475147"/>
            <a:ext cx="1034631" cy="8495592"/>
            <a:chOff x="6291278" y="-2229783"/>
            <a:chExt cx="970583" cy="7969681"/>
          </a:xfrm>
        </p:grpSpPr>
        <p:sp>
          <p:nvSpPr>
            <p:cNvPr id="36" name="五角星 17">
              <a:extLst>
                <a:ext uri="{FF2B5EF4-FFF2-40B4-BE49-F238E27FC236}">
                  <a16:creationId xmlns:a16="http://schemas.microsoft.com/office/drawing/2014/main" id="{B9203542-BA7B-4EBC-AE12-A4C8AA808C36}"/>
                </a:ext>
              </a:extLst>
            </p:cNvPr>
            <p:cNvSpPr/>
            <p:nvPr/>
          </p:nvSpPr>
          <p:spPr>
            <a:xfrm>
              <a:off x="6291278" y="-550010"/>
              <a:ext cx="273530" cy="273530"/>
            </a:xfrm>
            <a:prstGeom prst="star5">
              <a:avLst/>
            </a:prstGeom>
            <a:solidFill>
              <a:srgbClr val="D272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7" name="五角星 18">
              <a:extLst>
                <a:ext uri="{FF2B5EF4-FFF2-40B4-BE49-F238E27FC236}">
                  <a16:creationId xmlns:a16="http://schemas.microsoft.com/office/drawing/2014/main" id="{DCB25122-F27F-4BD7-A787-EA5496CA8B2D}"/>
                </a:ext>
              </a:extLst>
            </p:cNvPr>
            <p:cNvSpPr/>
            <p:nvPr/>
          </p:nvSpPr>
          <p:spPr>
            <a:xfrm>
              <a:off x="6291278" y="-1046256"/>
              <a:ext cx="273530" cy="273530"/>
            </a:xfrm>
            <a:prstGeom prst="star5">
              <a:avLst/>
            </a:prstGeom>
            <a:solidFill>
              <a:srgbClr val="D272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8" name="五角星 24">
              <a:extLst>
                <a:ext uri="{FF2B5EF4-FFF2-40B4-BE49-F238E27FC236}">
                  <a16:creationId xmlns:a16="http://schemas.microsoft.com/office/drawing/2014/main" id="{BE9B2E44-3FA4-4D4F-BD2C-7646A3E7A4D9}"/>
                </a:ext>
              </a:extLst>
            </p:cNvPr>
            <p:cNvSpPr/>
            <p:nvPr/>
          </p:nvSpPr>
          <p:spPr>
            <a:xfrm>
              <a:off x="6291278" y="-1520824"/>
              <a:ext cx="273530" cy="273530"/>
            </a:xfrm>
            <a:prstGeom prst="star5">
              <a:avLst/>
            </a:prstGeom>
            <a:solidFill>
              <a:srgbClr val="D272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9" name="五角星 25">
              <a:extLst>
                <a:ext uri="{FF2B5EF4-FFF2-40B4-BE49-F238E27FC236}">
                  <a16:creationId xmlns:a16="http://schemas.microsoft.com/office/drawing/2014/main" id="{B2681B2E-FDEC-4FD4-984E-05E8E88E9A77}"/>
                </a:ext>
              </a:extLst>
            </p:cNvPr>
            <p:cNvSpPr/>
            <p:nvPr/>
          </p:nvSpPr>
          <p:spPr>
            <a:xfrm>
              <a:off x="6291278" y="4781990"/>
              <a:ext cx="273530" cy="273530"/>
            </a:xfrm>
            <a:prstGeom prst="star5">
              <a:avLst/>
            </a:prstGeom>
            <a:solidFill>
              <a:srgbClr val="D272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0" name="五角星 26">
              <a:extLst>
                <a:ext uri="{FF2B5EF4-FFF2-40B4-BE49-F238E27FC236}">
                  <a16:creationId xmlns:a16="http://schemas.microsoft.com/office/drawing/2014/main" id="{EDCD9841-8A78-43A1-8048-EFDAE412D682}"/>
                </a:ext>
              </a:extLst>
            </p:cNvPr>
            <p:cNvSpPr/>
            <p:nvPr/>
          </p:nvSpPr>
          <p:spPr>
            <a:xfrm>
              <a:off x="6291278" y="4176539"/>
              <a:ext cx="273530" cy="273530"/>
            </a:xfrm>
            <a:prstGeom prst="star5">
              <a:avLst/>
            </a:prstGeom>
            <a:solidFill>
              <a:srgbClr val="D272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1" name="五角星 27">
              <a:extLst>
                <a:ext uri="{FF2B5EF4-FFF2-40B4-BE49-F238E27FC236}">
                  <a16:creationId xmlns:a16="http://schemas.microsoft.com/office/drawing/2014/main" id="{A9591276-D2E6-4AF7-873E-7F2CA01A6260}"/>
                </a:ext>
              </a:extLst>
            </p:cNvPr>
            <p:cNvSpPr/>
            <p:nvPr/>
          </p:nvSpPr>
          <p:spPr>
            <a:xfrm>
              <a:off x="6291278" y="3645323"/>
              <a:ext cx="273530" cy="273530"/>
            </a:xfrm>
            <a:prstGeom prst="star5">
              <a:avLst/>
            </a:prstGeom>
            <a:solidFill>
              <a:srgbClr val="D272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2" name="L 形 41">
              <a:extLst>
                <a:ext uri="{FF2B5EF4-FFF2-40B4-BE49-F238E27FC236}">
                  <a16:creationId xmlns:a16="http://schemas.microsoft.com/office/drawing/2014/main" id="{450ECCC6-1AA4-436C-8180-845FD450B454}"/>
                </a:ext>
              </a:extLst>
            </p:cNvPr>
            <p:cNvSpPr/>
            <p:nvPr/>
          </p:nvSpPr>
          <p:spPr>
            <a:xfrm>
              <a:off x="6418442" y="5272783"/>
              <a:ext cx="843418" cy="467115"/>
            </a:xfrm>
            <a:prstGeom prst="corner">
              <a:avLst>
                <a:gd name="adj1" fmla="val 7476"/>
                <a:gd name="adj2" fmla="val 7583"/>
              </a:avLst>
            </a:prstGeom>
            <a:solidFill>
              <a:srgbClr val="B4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3" name="L 形 42">
              <a:extLst>
                <a:ext uri="{FF2B5EF4-FFF2-40B4-BE49-F238E27FC236}">
                  <a16:creationId xmlns:a16="http://schemas.microsoft.com/office/drawing/2014/main" id="{2E0CCFF2-96E1-4218-B45F-5BD612EB759B}"/>
                </a:ext>
              </a:extLst>
            </p:cNvPr>
            <p:cNvSpPr/>
            <p:nvPr/>
          </p:nvSpPr>
          <p:spPr>
            <a:xfrm flipV="1">
              <a:off x="6418443" y="-2229783"/>
              <a:ext cx="843418" cy="467115"/>
            </a:xfrm>
            <a:prstGeom prst="corner">
              <a:avLst>
                <a:gd name="adj1" fmla="val 7476"/>
                <a:gd name="adj2" fmla="val 7583"/>
              </a:avLst>
            </a:prstGeom>
            <a:solidFill>
              <a:srgbClr val="B4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sp>
        <p:nvSpPr>
          <p:cNvPr id="44" name="我图网QQF4D2CD6C74639原创">
            <a:extLst>
              <a:ext uri="{FF2B5EF4-FFF2-40B4-BE49-F238E27FC236}">
                <a16:creationId xmlns:a16="http://schemas.microsoft.com/office/drawing/2014/main" id="{5CFCABF4-3973-48EF-AD8E-C70D4B9130D1}"/>
              </a:ext>
            </a:extLst>
          </p:cNvPr>
          <p:cNvSpPr txBox="1"/>
          <p:nvPr/>
        </p:nvSpPr>
        <p:spPr>
          <a:xfrm>
            <a:off x="2650636" y="913363"/>
            <a:ext cx="4165367" cy="923330"/>
          </a:xfrm>
          <a:prstGeom prst="rect">
            <a:avLst/>
          </a:prstGeom>
          <a:noFill/>
        </p:spPr>
        <p:txBody>
          <a:bodyPr wrap="square" rtlCol="0">
            <a:spAutoFit/>
          </a:bodyPr>
          <a:lstStyle/>
          <a:p>
            <a:pPr algn="ctr"/>
            <a:r>
              <a:rPr lang="zh-CN" altLang="en-US" sz="5400" b="1" dirty="0">
                <a:gradFill>
                  <a:gsLst>
                    <a:gs pos="0">
                      <a:srgbClr val="FF0000"/>
                    </a:gs>
                    <a:gs pos="100000">
                      <a:srgbClr val="B40000"/>
                    </a:gs>
                  </a:gsLst>
                  <a:lin ang="5400000" scaled="1"/>
                </a:gradFill>
                <a:latin typeface="微软雅黑" panose="020B0503020204020204" pitchFamily="34" charset="-122"/>
                <a:ea typeface="微软雅黑" panose="020B0503020204020204" pitchFamily="34" charset="-122"/>
              </a:rPr>
              <a:t>前  言</a:t>
            </a:r>
            <a:endParaRPr lang="zh-CN" altLang="zh-CN" sz="5400" b="1" dirty="0">
              <a:gradFill>
                <a:gsLst>
                  <a:gs pos="0">
                    <a:srgbClr val="FF0000"/>
                  </a:gs>
                  <a:gs pos="100000">
                    <a:srgbClr val="B40000"/>
                  </a:gs>
                </a:gsLst>
                <a:lin ang="54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06092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a:extLst>
              <a:ext uri="{FF2B5EF4-FFF2-40B4-BE49-F238E27FC236}">
                <a16:creationId xmlns:a16="http://schemas.microsoft.com/office/drawing/2014/main" id="{3F3E3D45-DA88-4A86-BD1D-0B4CDBD94C1A}"/>
              </a:ext>
            </a:extLst>
          </p:cNvPr>
          <p:cNvSpPr/>
          <p:nvPr/>
        </p:nvSpPr>
        <p:spPr>
          <a:xfrm>
            <a:off x="2749330" y="1481458"/>
            <a:ext cx="590081" cy="590081"/>
          </a:xfrm>
          <a:prstGeom prst="ellipse">
            <a:avLst/>
          </a:prstGeom>
          <a:solidFill>
            <a:srgbClr val="C00000"/>
          </a:solidFill>
          <a:ln w="1016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微软雅黑" panose="020B0503020204020204" pitchFamily="34" charset="-122"/>
                <a:ea typeface="微软雅黑" panose="020B0503020204020204" pitchFamily="34" charset="-122"/>
              </a:rPr>
              <a:t>1</a:t>
            </a:r>
            <a:endParaRPr lang="zh-CN" altLang="en-US" sz="3600" dirty="0">
              <a:latin typeface="微软雅黑" panose="020B0503020204020204" pitchFamily="34" charset="-122"/>
              <a:ea typeface="微软雅黑" panose="020B0503020204020204" pitchFamily="34" charset="-122"/>
            </a:endParaRPr>
          </a:p>
        </p:txBody>
      </p:sp>
      <p:sp>
        <p:nvSpPr>
          <p:cNvPr id="19" name="矩形: 圆角 18">
            <a:extLst>
              <a:ext uri="{FF2B5EF4-FFF2-40B4-BE49-F238E27FC236}">
                <a16:creationId xmlns:a16="http://schemas.microsoft.com/office/drawing/2014/main" id="{5986F714-0DB4-4E23-8BA2-0BFF5660133B}"/>
              </a:ext>
            </a:extLst>
          </p:cNvPr>
          <p:cNvSpPr/>
          <p:nvPr/>
        </p:nvSpPr>
        <p:spPr>
          <a:xfrm>
            <a:off x="3647234" y="1481458"/>
            <a:ext cx="5283406" cy="577357"/>
          </a:xfrm>
          <a:prstGeom prst="roundRect">
            <a:avLst>
              <a:gd name="adj" fmla="val 50000"/>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我国脱贫攻坚取得决定性成就</a:t>
            </a:r>
          </a:p>
        </p:txBody>
      </p:sp>
      <p:sp>
        <p:nvSpPr>
          <p:cNvPr id="20" name="椭圆 19">
            <a:extLst>
              <a:ext uri="{FF2B5EF4-FFF2-40B4-BE49-F238E27FC236}">
                <a16:creationId xmlns:a16="http://schemas.microsoft.com/office/drawing/2014/main" id="{0D8B168C-DAD9-483E-873F-AF814C924245}"/>
              </a:ext>
            </a:extLst>
          </p:cNvPr>
          <p:cNvSpPr/>
          <p:nvPr/>
        </p:nvSpPr>
        <p:spPr>
          <a:xfrm>
            <a:off x="2749330" y="2519060"/>
            <a:ext cx="590081" cy="590081"/>
          </a:xfrm>
          <a:prstGeom prst="ellipse">
            <a:avLst/>
          </a:prstGeom>
          <a:solidFill>
            <a:schemeClr val="accent2"/>
          </a:solidFill>
          <a:ln w="1016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微软雅黑" panose="020B0503020204020204" pitchFamily="34" charset="-122"/>
                <a:ea typeface="微软雅黑" panose="020B0503020204020204" pitchFamily="34" charset="-122"/>
              </a:rPr>
              <a:t>2</a:t>
            </a:r>
            <a:endParaRPr lang="zh-CN" altLang="en-US" sz="3600" dirty="0">
              <a:latin typeface="微软雅黑" panose="020B0503020204020204" pitchFamily="34" charset="-122"/>
              <a:ea typeface="微软雅黑" panose="020B0503020204020204" pitchFamily="34" charset="-122"/>
            </a:endParaRPr>
          </a:p>
        </p:txBody>
      </p:sp>
      <p:sp>
        <p:nvSpPr>
          <p:cNvPr id="21" name="矩形: 圆角 20">
            <a:extLst>
              <a:ext uri="{FF2B5EF4-FFF2-40B4-BE49-F238E27FC236}">
                <a16:creationId xmlns:a16="http://schemas.microsoft.com/office/drawing/2014/main" id="{57F052AF-DFD8-4AD4-BE45-636D8ED53F28}"/>
              </a:ext>
            </a:extLst>
          </p:cNvPr>
          <p:cNvSpPr/>
          <p:nvPr/>
        </p:nvSpPr>
        <p:spPr>
          <a:xfrm>
            <a:off x="3647234" y="2528204"/>
            <a:ext cx="5283406" cy="577357"/>
          </a:xfrm>
          <a:prstGeom prst="roundRect">
            <a:avLst>
              <a:gd name="adj" fmla="val 50000"/>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高度重视打赢脱贫攻坚战面临的困难挑战</a:t>
            </a:r>
          </a:p>
        </p:txBody>
      </p:sp>
      <p:sp>
        <p:nvSpPr>
          <p:cNvPr id="22" name="圆角矩形 12">
            <a:extLst>
              <a:ext uri="{FF2B5EF4-FFF2-40B4-BE49-F238E27FC236}">
                <a16:creationId xmlns:a16="http://schemas.microsoft.com/office/drawing/2014/main" id="{B7C33E1D-E26C-46E1-A1E0-BAB4DAE7A1F8}"/>
              </a:ext>
            </a:extLst>
          </p:cNvPr>
          <p:cNvSpPr/>
          <p:nvPr/>
        </p:nvSpPr>
        <p:spPr>
          <a:xfrm>
            <a:off x="978093" y="1434314"/>
            <a:ext cx="1631666" cy="365988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179E4A74-85AE-436C-96C2-E27AF3097FC9}"/>
              </a:ext>
            </a:extLst>
          </p:cNvPr>
          <p:cNvGrpSpPr/>
          <p:nvPr/>
        </p:nvGrpSpPr>
        <p:grpSpPr>
          <a:xfrm>
            <a:off x="194320" y="1176122"/>
            <a:ext cx="1043168" cy="4110414"/>
            <a:chOff x="6125028" y="1260418"/>
            <a:chExt cx="1136832" cy="4479480"/>
          </a:xfrm>
        </p:grpSpPr>
        <p:grpSp>
          <p:nvGrpSpPr>
            <p:cNvPr id="24" name="组合 23">
              <a:extLst>
                <a:ext uri="{FF2B5EF4-FFF2-40B4-BE49-F238E27FC236}">
                  <a16:creationId xmlns:a16="http://schemas.microsoft.com/office/drawing/2014/main" id="{ED5580CB-AA3E-4815-AEF3-1C1C88DF908F}"/>
                </a:ext>
              </a:extLst>
            </p:cNvPr>
            <p:cNvGrpSpPr/>
            <p:nvPr/>
          </p:nvGrpSpPr>
          <p:grpSpPr>
            <a:xfrm>
              <a:off x="6125028" y="3178630"/>
              <a:ext cx="606030" cy="606028"/>
              <a:chOff x="6021810" y="3030228"/>
              <a:chExt cx="902831" cy="902831"/>
            </a:xfrm>
          </p:grpSpPr>
          <p:sp>
            <p:nvSpPr>
              <p:cNvPr id="49" name="椭圆 48">
                <a:extLst>
                  <a:ext uri="{FF2B5EF4-FFF2-40B4-BE49-F238E27FC236}">
                    <a16:creationId xmlns:a16="http://schemas.microsoft.com/office/drawing/2014/main" id="{5061CC07-1D98-4170-9933-0DD449DD6A6B}"/>
                  </a:ext>
                </a:extLst>
              </p:cNvPr>
              <p:cNvSpPr/>
              <p:nvPr/>
            </p:nvSpPr>
            <p:spPr>
              <a:xfrm>
                <a:off x="6021810" y="3030228"/>
                <a:ext cx="902831" cy="902831"/>
              </a:xfrm>
              <a:prstGeom prst="ellipse">
                <a:avLst/>
              </a:prstGeom>
              <a:solidFill>
                <a:srgbClr val="B40000"/>
              </a:solidFill>
              <a:ln>
                <a:solidFill>
                  <a:schemeClr val="bg1"/>
                </a:solidFill>
              </a:ln>
              <a:effectLst>
                <a:outerShdw sx="110000" sy="110000" algn="ctr" rotWithShape="0">
                  <a:srgbClr val="D27232"/>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0" name="矩形">
                <a:extLst>
                  <a:ext uri="{FF2B5EF4-FFF2-40B4-BE49-F238E27FC236}">
                    <a16:creationId xmlns:a16="http://schemas.microsoft.com/office/drawing/2014/main" id="{18C9FAA8-5108-41F5-A313-3036A6395062}"/>
                  </a:ext>
                </a:extLst>
              </p:cNvPr>
              <p:cNvSpPr>
                <a:spLocks noEditPoints="1"/>
              </p:cNvSpPr>
              <p:nvPr/>
            </p:nvSpPr>
            <p:spPr bwMode="auto">
              <a:xfrm>
                <a:off x="6162861" y="3193284"/>
                <a:ext cx="620729" cy="583754"/>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p:spPr>
            <p:txBody>
              <a:bodyPr vert="horz" wrap="square" lIns="68580" tIns="34290" rIns="68580" bIns="34290" numCol="1" anchor="t" anchorCtr="0" compatLnSpc="1"/>
              <a:lstStyle/>
              <a:p>
                <a:endParaRPr lang="zh-CN" altLang="en-US"/>
              </a:p>
            </p:txBody>
          </p:sp>
        </p:grpSp>
        <p:sp>
          <p:nvSpPr>
            <p:cNvPr id="25" name="五角星 15">
              <a:extLst>
                <a:ext uri="{FF2B5EF4-FFF2-40B4-BE49-F238E27FC236}">
                  <a16:creationId xmlns:a16="http://schemas.microsoft.com/office/drawing/2014/main" id="{3DFC7C7E-D8E3-4D1D-95D7-7526112A5DF5}"/>
                </a:ext>
              </a:extLst>
            </p:cNvPr>
            <p:cNvSpPr/>
            <p:nvPr/>
          </p:nvSpPr>
          <p:spPr>
            <a:xfrm>
              <a:off x="6291278" y="2748278"/>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角星 16">
              <a:extLst>
                <a:ext uri="{FF2B5EF4-FFF2-40B4-BE49-F238E27FC236}">
                  <a16:creationId xmlns:a16="http://schemas.microsoft.com/office/drawing/2014/main" id="{3BCC3405-919E-4F03-800B-D85A8668D5CB}"/>
                </a:ext>
              </a:extLst>
            </p:cNvPr>
            <p:cNvSpPr/>
            <p:nvPr/>
          </p:nvSpPr>
          <p:spPr>
            <a:xfrm>
              <a:off x="6291278" y="2328023"/>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五角星 17">
              <a:extLst>
                <a:ext uri="{FF2B5EF4-FFF2-40B4-BE49-F238E27FC236}">
                  <a16:creationId xmlns:a16="http://schemas.microsoft.com/office/drawing/2014/main" id="{AB7AC70B-7447-4806-A21A-589B0ECF6035}"/>
                </a:ext>
              </a:extLst>
            </p:cNvPr>
            <p:cNvSpPr/>
            <p:nvPr/>
          </p:nvSpPr>
          <p:spPr>
            <a:xfrm>
              <a:off x="6291278" y="1907768"/>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角星 18">
              <a:extLst>
                <a:ext uri="{FF2B5EF4-FFF2-40B4-BE49-F238E27FC236}">
                  <a16:creationId xmlns:a16="http://schemas.microsoft.com/office/drawing/2014/main" id="{99C0DB23-1D9F-4F0A-986A-E118F1CC7784}"/>
                </a:ext>
              </a:extLst>
            </p:cNvPr>
            <p:cNvSpPr/>
            <p:nvPr/>
          </p:nvSpPr>
          <p:spPr>
            <a:xfrm>
              <a:off x="6291278" y="4781990"/>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五角星 19">
              <a:extLst>
                <a:ext uri="{FF2B5EF4-FFF2-40B4-BE49-F238E27FC236}">
                  <a16:creationId xmlns:a16="http://schemas.microsoft.com/office/drawing/2014/main" id="{0943EE92-DE2E-4518-94A5-806222B33CF2}"/>
                </a:ext>
              </a:extLst>
            </p:cNvPr>
            <p:cNvSpPr/>
            <p:nvPr/>
          </p:nvSpPr>
          <p:spPr>
            <a:xfrm>
              <a:off x="6291278" y="4361735"/>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五角星 20">
              <a:extLst>
                <a:ext uri="{FF2B5EF4-FFF2-40B4-BE49-F238E27FC236}">
                  <a16:creationId xmlns:a16="http://schemas.microsoft.com/office/drawing/2014/main" id="{2D485436-F568-412E-8974-1D947E30449D}"/>
                </a:ext>
              </a:extLst>
            </p:cNvPr>
            <p:cNvSpPr/>
            <p:nvPr/>
          </p:nvSpPr>
          <p:spPr>
            <a:xfrm>
              <a:off x="6291278" y="3941480"/>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L 形 46">
              <a:extLst>
                <a:ext uri="{FF2B5EF4-FFF2-40B4-BE49-F238E27FC236}">
                  <a16:creationId xmlns:a16="http://schemas.microsoft.com/office/drawing/2014/main" id="{2335750C-AE4D-498D-A507-762BFB31D141}"/>
                </a:ext>
              </a:extLst>
            </p:cNvPr>
            <p:cNvSpPr/>
            <p:nvPr/>
          </p:nvSpPr>
          <p:spPr>
            <a:xfrm>
              <a:off x="6418442" y="5272783"/>
              <a:ext cx="843418" cy="467115"/>
            </a:xfrm>
            <a:prstGeom prst="corner">
              <a:avLst>
                <a:gd name="adj1" fmla="val 7476"/>
                <a:gd name="adj2" fmla="val 7583"/>
              </a:avLst>
            </a:prstGeom>
            <a:solidFill>
              <a:srgbClr val="B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L 形 47">
              <a:extLst>
                <a:ext uri="{FF2B5EF4-FFF2-40B4-BE49-F238E27FC236}">
                  <a16:creationId xmlns:a16="http://schemas.microsoft.com/office/drawing/2014/main" id="{9400ADAB-BD83-4F55-8768-0CA39BED7CA8}"/>
                </a:ext>
              </a:extLst>
            </p:cNvPr>
            <p:cNvSpPr/>
            <p:nvPr/>
          </p:nvSpPr>
          <p:spPr>
            <a:xfrm flipV="1">
              <a:off x="6418442" y="1260418"/>
              <a:ext cx="843418" cy="467115"/>
            </a:xfrm>
            <a:prstGeom prst="corner">
              <a:avLst>
                <a:gd name="adj1" fmla="val 7476"/>
                <a:gd name="adj2" fmla="val 7583"/>
              </a:avLst>
            </a:prstGeom>
            <a:solidFill>
              <a:srgbClr val="B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a:extLst>
              <a:ext uri="{FF2B5EF4-FFF2-40B4-BE49-F238E27FC236}">
                <a16:creationId xmlns:a16="http://schemas.microsoft.com/office/drawing/2014/main" id="{698F1D8B-A33D-4B61-92E7-30FAA8CEF21E}"/>
              </a:ext>
            </a:extLst>
          </p:cNvPr>
          <p:cNvSpPr txBox="1"/>
          <p:nvPr/>
        </p:nvSpPr>
        <p:spPr>
          <a:xfrm>
            <a:off x="1258552" y="2095305"/>
            <a:ext cx="1221912" cy="2554545"/>
          </a:xfrm>
          <a:prstGeom prst="rect">
            <a:avLst/>
          </a:prstGeom>
          <a:noFill/>
          <a:ln>
            <a:noFill/>
          </a:ln>
          <a:effectLst/>
        </p:spPr>
        <p:txBody>
          <a:bodyPr wrap="square" rtlCol="0">
            <a:spAutoFit/>
          </a:bodyPr>
          <a:lstStyle>
            <a:defPPr>
              <a:defRPr lang="zh-CN"/>
            </a:defPPr>
            <a:lvl1pPr algn="ctr">
              <a:defRPr sz="7200">
                <a:ln w="3175">
                  <a:noFill/>
                </a:ln>
                <a:gradFill>
                  <a:gsLst>
                    <a:gs pos="5000">
                      <a:srgbClr val="FFFF00"/>
                    </a:gs>
                    <a:gs pos="50000">
                      <a:schemeClr val="bg1"/>
                    </a:gs>
                    <a:gs pos="95000">
                      <a:srgbClr val="FFFF00"/>
                    </a:gs>
                  </a:gsLst>
                  <a:lin ang="5400000" scaled="1"/>
                </a:gradFill>
                <a:effectLst>
                  <a:glow rad="190500">
                    <a:srgbClr val="FFFF00">
                      <a:alpha val="15000"/>
                    </a:srgbClr>
                  </a:glow>
                  <a:outerShdw blurRad="254000" dist="63500" dir="2700000" algn="tl">
                    <a:schemeClr val="tx1">
                      <a:lumMod val="75000"/>
                      <a:lumOff val="25000"/>
                      <a:alpha val="40000"/>
                    </a:schemeClr>
                  </a:outerShdw>
                </a:effectLst>
                <a:latin typeface="方正大黑简体" panose="03000509000000000000" pitchFamily="65" charset="-122"/>
                <a:ea typeface="方正大黑简体" panose="03000509000000000000" pitchFamily="65" charset="-122"/>
                <a:cs typeface="八大山人 V2007" panose="02000600000000000000" pitchFamily="2" charset="-122"/>
              </a:defRPr>
            </a:lvl1pPr>
          </a:lstStyle>
          <a:p>
            <a:r>
              <a:rPr lang="zh-CN" altLang="en-US" sz="8000" b="1" dirty="0">
                <a:solidFill>
                  <a:schemeClr val="bg1"/>
                </a:solidFill>
                <a:effectLst/>
                <a:latin typeface="微软雅黑" panose="020B0503020204020204" pitchFamily="34" charset="-122"/>
                <a:ea typeface="微软雅黑" panose="020B0503020204020204" pitchFamily="34" charset="-122"/>
              </a:rPr>
              <a:t>目</a:t>
            </a:r>
            <a:endParaRPr lang="en-US" altLang="zh-CN" sz="8000" b="1" dirty="0">
              <a:solidFill>
                <a:schemeClr val="bg1"/>
              </a:solidFill>
              <a:effectLst/>
              <a:latin typeface="微软雅黑" panose="020B0503020204020204" pitchFamily="34" charset="-122"/>
              <a:ea typeface="微软雅黑" panose="020B0503020204020204" pitchFamily="34" charset="-122"/>
            </a:endParaRPr>
          </a:p>
          <a:p>
            <a:r>
              <a:rPr lang="zh-CN" altLang="en-US" sz="8000" b="1" dirty="0">
                <a:solidFill>
                  <a:schemeClr val="bg1"/>
                </a:solidFill>
                <a:effectLst/>
                <a:latin typeface="微软雅黑" panose="020B0503020204020204" pitchFamily="34" charset="-122"/>
                <a:ea typeface="微软雅黑" panose="020B0503020204020204" pitchFamily="34" charset="-122"/>
              </a:rPr>
              <a:t>录</a:t>
            </a:r>
          </a:p>
        </p:txBody>
      </p:sp>
      <p:sp>
        <p:nvSpPr>
          <p:cNvPr id="52" name="椭圆 51">
            <a:extLst>
              <a:ext uri="{FF2B5EF4-FFF2-40B4-BE49-F238E27FC236}">
                <a16:creationId xmlns:a16="http://schemas.microsoft.com/office/drawing/2014/main" id="{9DFD656A-8824-4F30-B291-99D86FD01B8B}"/>
              </a:ext>
            </a:extLst>
          </p:cNvPr>
          <p:cNvSpPr/>
          <p:nvPr/>
        </p:nvSpPr>
        <p:spPr>
          <a:xfrm>
            <a:off x="2749330" y="3507006"/>
            <a:ext cx="590081" cy="590081"/>
          </a:xfrm>
          <a:prstGeom prst="ellipse">
            <a:avLst/>
          </a:prstGeom>
          <a:solidFill>
            <a:srgbClr val="C00000"/>
          </a:solidFill>
          <a:ln w="101600">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微软雅黑" panose="020B0503020204020204" pitchFamily="34" charset="-122"/>
                <a:ea typeface="微软雅黑" panose="020B0503020204020204" pitchFamily="34" charset="-122"/>
              </a:rPr>
              <a:t>3</a:t>
            </a:r>
            <a:endParaRPr lang="zh-CN" altLang="en-US" sz="3600" dirty="0">
              <a:latin typeface="微软雅黑" panose="020B0503020204020204" pitchFamily="34" charset="-122"/>
              <a:ea typeface="微软雅黑" panose="020B0503020204020204" pitchFamily="34" charset="-122"/>
            </a:endParaRPr>
          </a:p>
        </p:txBody>
      </p:sp>
      <p:sp>
        <p:nvSpPr>
          <p:cNvPr id="53" name="矩形: 圆角 45">
            <a:extLst>
              <a:ext uri="{FF2B5EF4-FFF2-40B4-BE49-F238E27FC236}">
                <a16:creationId xmlns:a16="http://schemas.microsoft.com/office/drawing/2014/main" id="{87CD4ED6-AB09-447C-808B-F91008FDB46E}"/>
              </a:ext>
            </a:extLst>
          </p:cNvPr>
          <p:cNvSpPr/>
          <p:nvPr/>
        </p:nvSpPr>
        <p:spPr>
          <a:xfrm>
            <a:off x="3647234" y="3507006"/>
            <a:ext cx="5283406" cy="577357"/>
          </a:xfrm>
          <a:prstGeom prst="roundRect">
            <a:avLst>
              <a:gd name="adj" fmla="val 50000"/>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确保高质量完成脱贫攻坚目标任务</a:t>
            </a:r>
          </a:p>
        </p:txBody>
      </p:sp>
      <p:sp>
        <p:nvSpPr>
          <p:cNvPr id="54" name="椭圆 53">
            <a:extLst>
              <a:ext uri="{FF2B5EF4-FFF2-40B4-BE49-F238E27FC236}">
                <a16:creationId xmlns:a16="http://schemas.microsoft.com/office/drawing/2014/main" id="{5A560B12-D4A4-49D3-AD27-583250045024}"/>
              </a:ext>
            </a:extLst>
          </p:cNvPr>
          <p:cNvSpPr/>
          <p:nvPr/>
        </p:nvSpPr>
        <p:spPr>
          <a:xfrm>
            <a:off x="2749330" y="4533541"/>
            <a:ext cx="590081" cy="590081"/>
          </a:xfrm>
          <a:prstGeom prst="ellipse">
            <a:avLst/>
          </a:prstGeom>
          <a:solidFill>
            <a:schemeClr val="accent2"/>
          </a:solidFill>
          <a:ln w="101600">
            <a:solidFill>
              <a:schemeClr val="accent2">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微软雅黑" panose="020B0503020204020204" pitchFamily="34" charset="-122"/>
                <a:ea typeface="微软雅黑" panose="020B0503020204020204" pitchFamily="34" charset="-122"/>
              </a:rPr>
              <a:t>4</a:t>
            </a:r>
            <a:endParaRPr lang="zh-CN" altLang="en-US" sz="3600" dirty="0">
              <a:latin typeface="微软雅黑" panose="020B0503020204020204" pitchFamily="34" charset="-122"/>
              <a:ea typeface="微软雅黑" panose="020B0503020204020204" pitchFamily="34" charset="-122"/>
            </a:endParaRPr>
          </a:p>
        </p:txBody>
      </p:sp>
      <p:sp>
        <p:nvSpPr>
          <p:cNvPr id="29" name="矩形: 圆角 28">
            <a:extLst>
              <a:ext uri="{FF2B5EF4-FFF2-40B4-BE49-F238E27FC236}">
                <a16:creationId xmlns:a16="http://schemas.microsoft.com/office/drawing/2014/main" id="{702F6B9D-8E96-44BA-8292-D2D66DEF5D9A}"/>
              </a:ext>
            </a:extLst>
          </p:cNvPr>
          <p:cNvSpPr/>
          <p:nvPr/>
        </p:nvSpPr>
        <p:spPr>
          <a:xfrm>
            <a:off x="3647234" y="4546265"/>
            <a:ext cx="5283406" cy="577357"/>
          </a:xfrm>
          <a:prstGeom prst="roundRect">
            <a:avLst>
              <a:gd name="adj" fmla="val 50000"/>
            </a:avLst>
          </a:prstGeom>
          <a:noFill/>
          <a:ln w="222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加强党对打赢脱贫攻坚战的领导</a:t>
            </a:r>
          </a:p>
        </p:txBody>
      </p:sp>
    </p:spTree>
    <p:extLst>
      <p:ext uri="{BB962C8B-B14F-4D97-AF65-F5344CB8AC3E}">
        <p14:creationId xmlns:p14="http://schemas.microsoft.com/office/powerpoint/2010/main" val="39411281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BC3C06B4-B26C-4BF6-A631-C74C6F2E1CD8}"/>
              </a:ext>
            </a:extLst>
          </p:cNvPr>
          <p:cNvGrpSpPr/>
          <p:nvPr/>
        </p:nvGrpSpPr>
        <p:grpSpPr>
          <a:xfrm>
            <a:off x="2160752" y="2789041"/>
            <a:ext cx="6481152" cy="1578939"/>
            <a:chOff x="0" y="2030185"/>
            <a:chExt cx="12192000" cy="2838975"/>
          </a:xfrm>
        </p:grpSpPr>
        <p:sp>
          <p:nvSpPr>
            <p:cNvPr id="30" name="矩形 29">
              <a:extLst>
                <a:ext uri="{FF2B5EF4-FFF2-40B4-BE49-F238E27FC236}">
                  <a16:creationId xmlns:a16="http://schemas.microsoft.com/office/drawing/2014/main" id="{C55FAC9A-E53D-4AB0-B446-E49FAAD03E82}"/>
                </a:ext>
              </a:extLst>
            </p:cNvPr>
            <p:cNvSpPr/>
            <p:nvPr/>
          </p:nvSpPr>
          <p:spPr>
            <a:xfrm>
              <a:off x="0" y="4733528"/>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9BBA5873-2A70-4FD3-A0DB-10A8ABC66851}"/>
                </a:ext>
              </a:extLst>
            </p:cNvPr>
            <p:cNvSpPr/>
            <p:nvPr/>
          </p:nvSpPr>
          <p:spPr>
            <a:xfrm>
              <a:off x="0" y="2030185"/>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01586D32-7FBF-409E-9C25-0A37E5BE9570}"/>
                </a:ext>
              </a:extLst>
            </p:cNvPr>
            <p:cNvSpPr/>
            <p:nvPr/>
          </p:nvSpPr>
          <p:spPr>
            <a:xfrm>
              <a:off x="0" y="2102193"/>
              <a:ext cx="12192000" cy="2694959"/>
            </a:xfrm>
            <a:prstGeom prst="rect">
              <a:avLst/>
            </a:prstGeom>
            <a:solidFill>
              <a:srgbClr val="C2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08ABCD5B-075E-4EFC-B4DB-805E8ECE73E1}"/>
              </a:ext>
            </a:extLst>
          </p:cNvPr>
          <p:cNvGrpSpPr/>
          <p:nvPr/>
        </p:nvGrpSpPr>
        <p:grpSpPr>
          <a:xfrm>
            <a:off x="723850" y="2543880"/>
            <a:ext cx="1997405" cy="1997405"/>
            <a:chOff x="2298443" y="1611719"/>
            <a:chExt cx="2524547" cy="2524547"/>
          </a:xfrm>
        </p:grpSpPr>
        <p:sp>
          <p:nvSpPr>
            <p:cNvPr id="34" name="椭圆 33">
              <a:extLst>
                <a:ext uri="{FF2B5EF4-FFF2-40B4-BE49-F238E27FC236}">
                  <a16:creationId xmlns:a16="http://schemas.microsoft.com/office/drawing/2014/main" id="{0F1A1771-9F6F-4719-8371-2E0180474721}"/>
                </a:ext>
              </a:extLst>
            </p:cNvPr>
            <p:cNvSpPr/>
            <p:nvPr/>
          </p:nvSpPr>
          <p:spPr>
            <a:xfrm>
              <a:off x="2298443" y="1611719"/>
              <a:ext cx="2524547" cy="2524547"/>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5" name="矩形 18">
              <a:extLst>
                <a:ext uri="{FF2B5EF4-FFF2-40B4-BE49-F238E27FC236}">
                  <a16:creationId xmlns:a16="http://schemas.microsoft.com/office/drawing/2014/main" id="{3D25266A-A968-4B46-9C6A-BB36A0B31BC9}"/>
                </a:ext>
              </a:extLst>
            </p:cNvPr>
            <p:cNvSpPr/>
            <p:nvPr/>
          </p:nvSpPr>
          <p:spPr>
            <a:xfrm>
              <a:off x="2760540" y="2075841"/>
              <a:ext cx="1465446" cy="1517112"/>
            </a:xfrm>
            <a:prstGeom prst="rect">
              <a:avLst/>
            </a:prstGeom>
            <a:noFill/>
          </p:spPr>
          <p:txBody>
            <a:bodyPr wrap="square" rtlCol="0">
              <a:spAutoFit/>
            </a:bodyPr>
            <a:lstStyle/>
            <a:p>
              <a:pPr algn="ctr"/>
              <a:r>
                <a:rPr lang="en-US" altLang="zh-CN" sz="7200" dirty="0">
                  <a:solidFill>
                    <a:schemeClr val="bg1"/>
                  </a:solidFill>
                  <a:latin typeface="Impact" panose="020B0806030902050204" pitchFamily="34" charset="0"/>
                  <a:ea typeface="思源黑体 CN Heavy" panose="020B0A00000000000000" pitchFamily="34" charset="-122"/>
                  <a:sym typeface="+mn-lt"/>
                </a:rPr>
                <a:t>1</a:t>
              </a:r>
              <a:endParaRPr lang="zh-CN" altLang="en-US" sz="7200" dirty="0">
                <a:solidFill>
                  <a:schemeClr val="bg1"/>
                </a:solidFill>
                <a:latin typeface="Impact" panose="020B0806030902050204" pitchFamily="34" charset="0"/>
                <a:ea typeface="思源黑体 CN Heavy" panose="020B0A00000000000000" pitchFamily="34" charset="-122"/>
                <a:sym typeface="+mn-lt"/>
              </a:endParaRPr>
            </a:p>
          </p:txBody>
        </p:sp>
      </p:grpSp>
      <p:sp>
        <p:nvSpPr>
          <p:cNvPr id="36" name="文本框 35">
            <a:extLst>
              <a:ext uri="{FF2B5EF4-FFF2-40B4-BE49-F238E27FC236}">
                <a16:creationId xmlns:a16="http://schemas.microsoft.com/office/drawing/2014/main" id="{C1B1B60F-D974-4349-82C0-82583E9DAAA7}"/>
              </a:ext>
            </a:extLst>
          </p:cNvPr>
          <p:cNvSpPr txBox="1"/>
          <p:nvPr/>
        </p:nvSpPr>
        <p:spPr>
          <a:xfrm>
            <a:off x="1665036" y="3286122"/>
            <a:ext cx="8033087" cy="584775"/>
          </a:xfrm>
          <a:prstGeom prst="rect">
            <a:avLst/>
          </a:prstGeom>
          <a:noFill/>
        </p:spPr>
        <p:txBody>
          <a:bodyPr wrap="square" rtlCol="0">
            <a:spAutoFit/>
          </a:bodyPr>
          <a:lstStyle>
            <a:defPPr>
              <a:defRPr lang="zh-CN"/>
            </a:defPPr>
            <a:lvl1pPr algn="ctr">
              <a:defRPr sz="6200" b="1">
                <a:solidFill>
                  <a:schemeClr val="bg1"/>
                </a:solidFill>
                <a:latin typeface="思源黑体 CN Heavy" panose="020B0A00000000000000" pitchFamily="34" charset="-122"/>
                <a:ea typeface="思源黑体 CN Heavy" panose="020B0A00000000000000" pitchFamily="34" charset="-122"/>
              </a:defRPr>
            </a:lvl1pPr>
          </a:lstStyle>
          <a:p>
            <a:r>
              <a:rPr lang="zh-CN" altLang="en-US" sz="3200" dirty="0">
                <a:sym typeface="思源黑体 CN Normal" panose="020B0400000000000000" pitchFamily="34" charset="-122"/>
              </a:rPr>
              <a:t>我国脱贫攻坚取得决定性成就</a:t>
            </a:r>
          </a:p>
        </p:txBody>
      </p:sp>
      <p:sp>
        <p:nvSpPr>
          <p:cNvPr id="37" name="椭圆 36">
            <a:extLst>
              <a:ext uri="{FF2B5EF4-FFF2-40B4-BE49-F238E27FC236}">
                <a16:creationId xmlns:a16="http://schemas.microsoft.com/office/drawing/2014/main" id="{1865A3D7-76C5-4CE6-BAD8-35296B038B72}"/>
              </a:ext>
            </a:extLst>
          </p:cNvPr>
          <p:cNvSpPr/>
          <p:nvPr/>
        </p:nvSpPr>
        <p:spPr>
          <a:xfrm>
            <a:off x="552933" y="2372963"/>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8" name="椭圆 37">
            <a:extLst>
              <a:ext uri="{FF2B5EF4-FFF2-40B4-BE49-F238E27FC236}">
                <a16:creationId xmlns:a16="http://schemas.microsoft.com/office/drawing/2014/main" id="{6B70FB8A-359E-4868-B4B2-B569336F39E1}"/>
              </a:ext>
            </a:extLst>
          </p:cNvPr>
          <p:cNvSpPr/>
          <p:nvPr/>
        </p:nvSpPr>
        <p:spPr>
          <a:xfrm>
            <a:off x="2160752" y="1934954"/>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Tree>
    <p:extLst>
      <p:ext uri="{BB962C8B-B14F-4D97-AF65-F5344CB8AC3E}">
        <p14:creationId xmlns:p14="http://schemas.microsoft.com/office/powerpoint/2010/main" val="3517149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我国脱贫攻坚取得决定性成就</a:t>
            </a:r>
          </a:p>
        </p:txBody>
      </p:sp>
      <p:grpSp>
        <p:nvGrpSpPr>
          <p:cNvPr id="19" name="Group 4">
            <a:extLst>
              <a:ext uri="{FF2B5EF4-FFF2-40B4-BE49-F238E27FC236}">
                <a16:creationId xmlns:a16="http://schemas.microsoft.com/office/drawing/2014/main" id="{E086D07D-2769-4617-A7C9-F99C5AAD5FBD}"/>
              </a:ext>
            </a:extLst>
          </p:cNvPr>
          <p:cNvGrpSpPr>
            <a:grpSpLocks noChangeAspect="1"/>
          </p:cNvGrpSpPr>
          <p:nvPr/>
        </p:nvGrpSpPr>
        <p:grpSpPr bwMode="auto">
          <a:xfrm>
            <a:off x="527817" y="1340571"/>
            <a:ext cx="440032" cy="282845"/>
            <a:chOff x="3222" y="2183"/>
            <a:chExt cx="1237" cy="632"/>
          </a:xfrm>
          <a:solidFill>
            <a:srgbClr val="C00000"/>
          </a:solidFill>
        </p:grpSpPr>
        <p:sp>
          <p:nvSpPr>
            <p:cNvPr id="21" name="Freeform 5">
              <a:extLst>
                <a:ext uri="{FF2B5EF4-FFF2-40B4-BE49-F238E27FC236}">
                  <a16:creationId xmlns:a16="http://schemas.microsoft.com/office/drawing/2014/main" id="{0E653BFB-C5E2-4789-8533-26670C997F35}"/>
                </a:ext>
              </a:extLst>
            </p:cNvPr>
            <p:cNvSpPr/>
            <p:nvPr/>
          </p:nvSpPr>
          <p:spPr bwMode="auto">
            <a:xfrm>
              <a:off x="3608" y="2183"/>
              <a:ext cx="851" cy="632"/>
            </a:xfrm>
            <a:custGeom>
              <a:avLst/>
              <a:gdLst>
                <a:gd name="T0" fmla="*/ 366 w 626"/>
                <a:gd name="T1" fmla="*/ 413 h 465"/>
                <a:gd name="T2" fmla="*/ 313 w 626"/>
                <a:gd name="T3" fmla="*/ 362 h 465"/>
                <a:gd name="T4" fmla="*/ 338 w 626"/>
                <a:gd name="T5" fmla="*/ 362 h 465"/>
                <a:gd name="T6" fmla="*/ 392 w 626"/>
                <a:gd name="T7" fmla="*/ 310 h 465"/>
                <a:gd name="T8" fmla="*/ 338 w 626"/>
                <a:gd name="T9" fmla="*/ 258 h 465"/>
                <a:gd name="T10" fmla="*/ 414 w 626"/>
                <a:gd name="T11" fmla="*/ 207 h 465"/>
                <a:gd name="T12" fmla="*/ 361 w 626"/>
                <a:gd name="T13" fmla="*/ 155 h 465"/>
                <a:gd name="T14" fmla="*/ 573 w 626"/>
                <a:gd name="T15" fmla="*/ 155 h 465"/>
                <a:gd name="T16" fmla="*/ 626 w 626"/>
                <a:gd name="T17" fmla="*/ 103 h 465"/>
                <a:gd name="T18" fmla="*/ 573 w 626"/>
                <a:gd name="T19" fmla="*/ 52 h 465"/>
                <a:gd name="T20" fmla="*/ 260 w 626"/>
                <a:gd name="T21" fmla="*/ 52 h 465"/>
                <a:gd name="T22" fmla="*/ 207 w 626"/>
                <a:gd name="T23" fmla="*/ 0 h 465"/>
                <a:gd name="T24" fmla="*/ 102 w 626"/>
                <a:gd name="T25" fmla="*/ 0 h 465"/>
                <a:gd name="T26" fmla="*/ 48 w 626"/>
                <a:gd name="T27" fmla="*/ 52 h 465"/>
                <a:gd name="T28" fmla="*/ 49 w 626"/>
                <a:gd name="T29" fmla="*/ 54 h 465"/>
                <a:gd name="T30" fmla="*/ 0 w 626"/>
                <a:gd name="T31" fmla="*/ 113 h 465"/>
                <a:gd name="T32" fmla="*/ 0 w 626"/>
                <a:gd name="T33" fmla="*/ 403 h 465"/>
                <a:gd name="T34" fmla="*/ 65 w 626"/>
                <a:gd name="T35" fmla="*/ 465 h 465"/>
                <a:gd name="T36" fmla="*/ 208 w 626"/>
                <a:gd name="T37" fmla="*/ 465 h 465"/>
                <a:gd name="T38" fmla="*/ 244 w 626"/>
                <a:gd name="T39" fmla="*/ 465 h 465"/>
                <a:gd name="T40" fmla="*/ 313 w 626"/>
                <a:gd name="T41" fmla="*/ 465 h 465"/>
                <a:gd name="T42" fmla="*/ 366 w 626"/>
                <a:gd name="T43" fmla="*/ 41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6" h="465">
                  <a:moveTo>
                    <a:pt x="366" y="413"/>
                  </a:moveTo>
                  <a:cubicBezTo>
                    <a:pt x="366" y="385"/>
                    <a:pt x="342" y="362"/>
                    <a:pt x="313" y="362"/>
                  </a:cubicBezTo>
                  <a:cubicBezTo>
                    <a:pt x="338" y="362"/>
                    <a:pt x="338" y="362"/>
                    <a:pt x="338" y="362"/>
                  </a:cubicBezTo>
                  <a:cubicBezTo>
                    <a:pt x="368" y="362"/>
                    <a:pt x="392" y="338"/>
                    <a:pt x="392" y="310"/>
                  </a:cubicBezTo>
                  <a:cubicBezTo>
                    <a:pt x="392" y="281"/>
                    <a:pt x="368" y="258"/>
                    <a:pt x="338" y="258"/>
                  </a:cubicBezTo>
                  <a:cubicBezTo>
                    <a:pt x="368" y="258"/>
                    <a:pt x="416" y="258"/>
                    <a:pt x="414" y="207"/>
                  </a:cubicBezTo>
                  <a:cubicBezTo>
                    <a:pt x="413" y="178"/>
                    <a:pt x="390" y="155"/>
                    <a:pt x="361" y="155"/>
                  </a:cubicBezTo>
                  <a:cubicBezTo>
                    <a:pt x="573" y="155"/>
                    <a:pt x="573" y="155"/>
                    <a:pt x="573" y="155"/>
                  </a:cubicBezTo>
                  <a:cubicBezTo>
                    <a:pt x="602" y="155"/>
                    <a:pt x="626" y="132"/>
                    <a:pt x="626" y="103"/>
                  </a:cubicBezTo>
                  <a:cubicBezTo>
                    <a:pt x="626" y="75"/>
                    <a:pt x="602" y="52"/>
                    <a:pt x="573" y="52"/>
                  </a:cubicBezTo>
                  <a:cubicBezTo>
                    <a:pt x="260" y="52"/>
                    <a:pt x="260" y="52"/>
                    <a:pt x="260" y="52"/>
                  </a:cubicBezTo>
                  <a:cubicBezTo>
                    <a:pt x="260" y="23"/>
                    <a:pt x="236" y="0"/>
                    <a:pt x="207" y="0"/>
                  </a:cubicBezTo>
                  <a:cubicBezTo>
                    <a:pt x="102" y="0"/>
                    <a:pt x="102" y="0"/>
                    <a:pt x="102" y="0"/>
                  </a:cubicBezTo>
                  <a:cubicBezTo>
                    <a:pt x="72" y="0"/>
                    <a:pt x="48" y="23"/>
                    <a:pt x="48" y="52"/>
                  </a:cubicBezTo>
                  <a:cubicBezTo>
                    <a:pt x="48" y="52"/>
                    <a:pt x="48" y="53"/>
                    <a:pt x="49" y="54"/>
                  </a:cubicBezTo>
                  <a:cubicBezTo>
                    <a:pt x="21" y="60"/>
                    <a:pt x="0" y="85"/>
                    <a:pt x="0" y="113"/>
                  </a:cubicBezTo>
                  <a:cubicBezTo>
                    <a:pt x="0" y="403"/>
                    <a:pt x="0" y="403"/>
                    <a:pt x="0" y="403"/>
                  </a:cubicBezTo>
                  <a:cubicBezTo>
                    <a:pt x="0" y="437"/>
                    <a:pt x="29" y="465"/>
                    <a:pt x="65" y="465"/>
                  </a:cubicBezTo>
                  <a:cubicBezTo>
                    <a:pt x="208" y="465"/>
                    <a:pt x="208" y="465"/>
                    <a:pt x="208" y="465"/>
                  </a:cubicBezTo>
                  <a:cubicBezTo>
                    <a:pt x="244" y="465"/>
                    <a:pt x="244" y="465"/>
                    <a:pt x="244" y="465"/>
                  </a:cubicBezTo>
                  <a:cubicBezTo>
                    <a:pt x="313" y="465"/>
                    <a:pt x="313" y="465"/>
                    <a:pt x="313" y="465"/>
                  </a:cubicBezTo>
                  <a:cubicBezTo>
                    <a:pt x="342" y="465"/>
                    <a:pt x="366" y="442"/>
                    <a:pt x="366"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2" name="Rectangle 6">
              <a:extLst>
                <a:ext uri="{FF2B5EF4-FFF2-40B4-BE49-F238E27FC236}">
                  <a16:creationId xmlns:a16="http://schemas.microsoft.com/office/drawing/2014/main" id="{38A8B0F2-0FF6-4CF1-A81C-99E98D2C088D}"/>
                </a:ext>
              </a:extLst>
            </p:cNvPr>
            <p:cNvSpPr>
              <a:spLocks noChangeArrowheads="1"/>
            </p:cNvSpPr>
            <p:nvPr/>
          </p:nvSpPr>
          <p:spPr bwMode="auto">
            <a:xfrm>
              <a:off x="3222" y="2269"/>
              <a:ext cx="319" cy="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sp>
        <p:nvSpPr>
          <p:cNvPr id="20" name="矩形 19">
            <a:extLst>
              <a:ext uri="{FF2B5EF4-FFF2-40B4-BE49-F238E27FC236}">
                <a16:creationId xmlns:a16="http://schemas.microsoft.com/office/drawing/2014/main" id="{15FEC1D3-AF7A-460F-B117-E65314A052C8}"/>
              </a:ext>
            </a:extLst>
          </p:cNvPr>
          <p:cNvSpPr/>
          <p:nvPr/>
        </p:nvSpPr>
        <p:spPr>
          <a:xfrm>
            <a:off x="475405" y="1283695"/>
            <a:ext cx="8140778" cy="1569660"/>
          </a:xfrm>
          <a:prstGeom prst="rect">
            <a:avLst/>
          </a:prstGeom>
        </p:spPr>
        <p:txBody>
          <a:bodyPr wrap="square">
            <a:spAutoFit/>
          </a:bodyPr>
          <a:lstStyle/>
          <a:p>
            <a:pPr lvl="0">
              <a:defRPr/>
            </a:pPr>
            <a:r>
              <a:rPr lang="zh-CN" altLang="en-US" sz="2400" b="1" dirty="0">
                <a:solidFill>
                  <a:srgbClr val="C00000"/>
                </a:solidFill>
                <a:latin typeface="微软雅黑" panose="020B0503020204020204" pitchFamily="34" charset="-122"/>
                <a:ea typeface="微软雅黑" panose="020B0503020204020204" pitchFamily="34" charset="-122"/>
                <a:cs typeface="Gisha" panose="020B0502040204020203" pitchFamily="34" charset="-79"/>
              </a:rPr>
              <a:t>       </a:t>
            </a:r>
            <a:r>
              <a:rPr lang="zh-CN" altLang="en-US" sz="2400" b="1" dirty="0">
                <a:latin typeface="微软雅黑" panose="020B0503020204020204" pitchFamily="34" charset="-122"/>
                <a:ea typeface="微软雅黑" panose="020B0503020204020204" pitchFamily="34" charset="-122"/>
                <a:cs typeface="Gisha" panose="020B0502040204020203" pitchFamily="34" charset="-79"/>
              </a:rPr>
              <a:t>党的十八大以来，我们坚持以人民为中心的发展思想，明确了到</a:t>
            </a:r>
            <a:r>
              <a:rPr lang="en-US" altLang="zh-CN" sz="2400" b="1" dirty="0">
                <a:latin typeface="微软雅黑" panose="020B0503020204020204" pitchFamily="34" charset="-122"/>
                <a:ea typeface="微软雅黑" panose="020B0503020204020204" pitchFamily="34" charset="-122"/>
                <a:cs typeface="Gisha" panose="020B0502040204020203" pitchFamily="34" charset="-79"/>
              </a:rPr>
              <a:t>2020</a:t>
            </a:r>
            <a:r>
              <a:rPr lang="zh-CN" altLang="en-US" sz="2400" b="1" dirty="0">
                <a:latin typeface="微软雅黑" panose="020B0503020204020204" pitchFamily="34" charset="-122"/>
                <a:ea typeface="微软雅黑" panose="020B0503020204020204" pitchFamily="34" charset="-122"/>
                <a:cs typeface="Gisha" panose="020B0502040204020203" pitchFamily="34" charset="-79"/>
              </a:rPr>
              <a:t>年我国现行标准下农村贫困人口实现脱贫、贫困县全部摘帽、解决区域性整体贫困的目标任务。</a:t>
            </a:r>
            <a:r>
              <a:rPr lang="zh-CN" altLang="en-US" sz="2400" b="1" dirty="0">
                <a:solidFill>
                  <a:srgbClr val="C00000"/>
                </a:solidFill>
                <a:latin typeface="微软雅黑" panose="020B0503020204020204" pitchFamily="34" charset="-122"/>
                <a:ea typeface="微软雅黑" panose="020B0503020204020204" pitchFamily="34" charset="-122"/>
                <a:cs typeface="Gisha" panose="020B0502040204020203" pitchFamily="34" charset="-79"/>
              </a:rPr>
              <a:t>目前看，脱贫进度符合预期，成就举世瞩目。</a:t>
            </a:r>
          </a:p>
        </p:txBody>
      </p:sp>
      <p:cxnSp>
        <p:nvCxnSpPr>
          <p:cNvPr id="37" name="直接连接符 36">
            <a:extLst>
              <a:ext uri="{FF2B5EF4-FFF2-40B4-BE49-F238E27FC236}">
                <a16:creationId xmlns:a16="http://schemas.microsoft.com/office/drawing/2014/main" id="{ED7178EE-F771-4193-B786-9D7DBD04048E}"/>
              </a:ext>
            </a:extLst>
          </p:cNvPr>
          <p:cNvCxnSpPr/>
          <p:nvPr/>
        </p:nvCxnSpPr>
        <p:spPr bwMode="auto">
          <a:xfrm>
            <a:off x="57202" y="3774494"/>
            <a:ext cx="6283007" cy="0"/>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 name="TextBox 30">
            <a:extLst>
              <a:ext uri="{FF2B5EF4-FFF2-40B4-BE49-F238E27FC236}">
                <a16:creationId xmlns:a16="http://schemas.microsoft.com/office/drawing/2014/main" id="{3FA2009E-0A51-4EDC-B5E3-F264FA84EEED}"/>
              </a:ext>
            </a:extLst>
          </p:cNvPr>
          <p:cNvSpPr txBox="1"/>
          <p:nvPr/>
        </p:nvSpPr>
        <p:spPr>
          <a:xfrm>
            <a:off x="816488" y="3129334"/>
            <a:ext cx="5330678" cy="599331"/>
          </a:xfrm>
          <a:prstGeom prst="rect">
            <a:avLst/>
          </a:prstGeom>
          <a:noFill/>
        </p:spPr>
        <p:txBody>
          <a:bodyPr wrap="square" rtlCol="0">
            <a:spAutoFit/>
          </a:bodyPr>
          <a:lstStyle/>
          <a:p>
            <a:pPr eaLnBrk="0" fontAlgn="base" hangingPunct="0">
              <a:lnSpc>
                <a:spcPct val="120000"/>
              </a:lnSpc>
              <a:spcBef>
                <a:spcPct val="0"/>
              </a:spcBef>
              <a:spcAft>
                <a:spcPct val="0"/>
              </a:spcAft>
              <a:buFont typeface="Arial" panose="020B0604020202020204" pitchFamily="34" charset="0"/>
              <a:buNone/>
              <a:defRPr/>
            </a:pPr>
            <a:r>
              <a:rPr lang="zh-CN" altLang="en-US" sz="3000" b="1" dirty="0">
                <a:solidFill>
                  <a:srgbClr val="C00000"/>
                </a:solidFill>
                <a:latin typeface="微软雅黑" panose="020B0503020204020204" pitchFamily="34" charset="-122"/>
                <a:ea typeface="微软雅黑" panose="020B0503020204020204" pitchFamily="34" charset="-122"/>
                <a:sym typeface="思源黑体 CN Normal" panose="020B0400000000000000" pitchFamily="34" charset="-122"/>
              </a:rPr>
              <a:t>脱贫攻坚目标任务接近完成</a:t>
            </a:r>
          </a:p>
        </p:txBody>
      </p:sp>
      <p:grpSp>
        <p:nvGrpSpPr>
          <p:cNvPr id="39" name="组合 38">
            <a:extLst>
              <a:ext uri="{FF2B5EF4-FFF2-40B4-BE49-F238E27FC236}">
                <a16:creationId xmlns:a16="http://schemas.microsoft.com/office/drawing/2014/main" id="{E7F80F82-039C-4008-A080-6B5A96A768EC}"/>
              </a:ext>
            </a:extLst>
          </p:cNvPr>
          <p:cNvGrpSpPr/>
          <p:nvPr/>
        </p:nvGrpSpPr>
        <p:grpSpPr>
          <a:xfrm>
            <a:off x="5775914" y="3014829"/>
            <a:ext cx="1012229" cy="761416"/>
            <a:chOff x="613246" y="2493034"/>
            <a:chExt cx="1324422" cy="996252"/>
          </a:xfrm>
        </p:grpSpPr>
        <p:grpSp>
          <p:nvGrpSpPr>
            <p:cNvPr id="40" name="组合 39">
              <a:extLst>
                <a:ext uri="{FF2B5EF4-FFF2-40B4-BE49-F238E27FC236}">
                  <a16:creationId xmlns:a16="http://schemas.microsoft.com/office/drawing/2014/main" id="{DD215ECC-9B68-4C6E-894D-3DD21F6DFE47}"/>
                </a:ext>
              </a:extLst>
            </p:cNvPr>
            <p:cNvGrpSpPr/>
            <p:nvPr/>
          </p:nvGrpSpPr>
          <p:grpSpPr>
            <a:xfrm>
              <a:off x="613246" y="2493034"/>
              <a:ext cx="1324422" cy="996252"/>
              <a:chOff x="3202171" y="1462739"/>
              <a:chExt cx="1919019" cy="1443518"/>
            </a:xfrm>
          </p:grpSpPr>
          <p:grpSp>
            <p:nvGrpSpPr>
              <p:cNvPr id="42" name="组合 41">
                <a:extLst>
                  <a:ext uri="{FF2B5EF4-FFF2-40B4-BE49-F238E27FC236}">
                    <a16:creationId xmlns:a16="http://schemas.microsoft.com/office/drawing/2014/main" id="{A33B5375-4B33-4747-B32C-2560C91CA732}"/>
                  </a:ext>
                </a:extLst>
              </p:cNvPr>
              <p:cNvGrpSpPr/>
              <p:nvPr/>
            </p:nvGrpSpPr>
            <p:grpSpPr>
              <a:xfrm>
                <a:off x="3433282" y="1462739"/>
                <a:ext cx="1443518" cy="1443518"/>
                <a:chOff x="2681608" y="1294395"/>
                <a:chExt cx="1506218" cy="1506218"/>
              </a:xfrm>
            </p:grpSpPr>
            <p:sp>
              <p:nvSpPr>
                <p:cNvPr id="44" name="椭圆 43">
                  <a:extLst>
                    <a:ext uri="{FF2B5EF4-FFF2-40B4-BE49-F238E27FC236}">
                      <a16:creationId xmlns:a16="http://schemas.microsoft.com/office/drawing/2014/main" id="{610DA1F7-BC35-46CE-8A21-5CE039365CE2}"/>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5" name="Freeform 5">
                  <a:extLst>
                    <a:ext uri="{FF2B5EF4-FFF2-40B4-BE49-F238E27FC236}">
                      <a16:creationId xmlns:a16="http://schemas.microsoft.com/office/drawing/2014/main" id="{871FD2B4-EF85-45EF-B650-B7A55B37C96B}"/>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46" name="任意多边形 43">
                  <a:extLst>
                    <a:ext uri="{FF2B5EF4-FFF2-40B4-BE49-F238E27FC236}">
                      <a16:creationId xmlns:a16="http://schemas.microsoft.com/office/drawing/2014/main" id="{3763A187-2FEB-4593-95A5-01DDC1A2BCC5}"/>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43" name="TextBox 14">
                <a:extLst>
                  <a:ext uri="{FF2B5EF4-FFF2-40B4-BE49-F238E27FC236}">
                    <a16:creationId xmlns:a16="http://schemas.microsoft.com/office/drawing/2014/main" id="{0EA3B4A1-EAA2-427C-A8E0-FC095973F19D}"/>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41" name="Freeform 5">
              <a:extLst>
                <a:ext uri="{FF2B5EF4-FFF2-40B4-BE49-F238E27FC236}">
                  <a16:creationId xmlns:a16="http://schemas.microsoft.com/office/drawing/2014/main" id="{433485E9-CEBA-4F80-9EA0-55EDB0E8E481}"/>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47" name="文本框 46">
            <a:extLst>
              <a:ext uri="{FF2B5EF4-FFF2-40B4-BE49-F238E27FC236}">
                <a16:creationId xmlns:a16="http://schemas.microsoft.com/office/drawing/2014/main" id="{0C55067B-4DB5-4F8A-A43A-717A1F12749E}"/>
              </a:ext>
            </a:extLst>
          </p:cNvPr>
          <p:cNvSpPr txBox="1"/>
          <p:nvPr/>
        </p:nvSpPr>
        <p:spPr>
          <a:xfrm>
            <a:off x="-62834" y="2642843"/>
            <a:ext cx="1143000" cy="1305294"/>
          </a:xfrm>
          <a:prstGeom prst="rect">
            <a:avLst/>
          </a:prstGeom>
          <a:noFill/>
        </p:spPr>
        <p:txBody>
          <a:bodyPr wrap="square" rtlCol="0">
            <a:spAutoFit/>
          </a:bodyPr>
          <a:lstStyle/>
          <a:p>
            <a:pPr algn="just" defTabSz="914400">
              <a:lnSpc>
                <a:spcPct val="150000"/>
              </a:lnSpc>
            </a:pPr>
            <a:r>
              <a:rPr lang="en-US" altLang="zh-CN"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endParaRPr lang="zh-CN" altLang="en-US"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49" name="直接连接符 48">
            <a:extLst>
              <a:ext uri="{FF2B5EF4-FFF2-40B4-BE49-F238E27FC236}">
                <a16:creationId xmlns:a16="http://schemas.microsoft.com/office/drawing/2014/main" id="{199A0CE0-D1E6-4C9F-A554-6D5729AFB1E6}"/>
              </a:ext>
            </a:extLst>
          </p:cNvPr>
          <p:cNvCxnSpPr>
            <a:cxnSpLocks/>
            <a:stCxn id="50" idx="0"/>
            <a:endCxn id="52" idx="2"/>
          </p:cNvCxnSpPr>
          <p:nvPr/>
        </p:nvCxnSpPr>
        <p:spPr>
          <a:xfrm>
            <a:off x="418930" y="4260477"/>
            <a:ext cx="0" cy="1355305"/>
          </a:xfrm>
          <a:prstGeom prst="line">
            <a:avLst/>
          </a:prstGeom>
          <a:noFill/>
          <a:ln w="6350" cap="flat" cmpd="sng" algn="ctr">
            <a:solidFill>
              <a:srgbClr val="FF9500"/>
            </a:solidFill>
            <a:prstDash val="solid"/>
            <a:miter lim="800000"/>
          </a:ln>
          <a:effectLst/>
        </p:spPr>
      </p:cxnSp>
      <p:sp>
        <p:nvSpPr>
          <p:cNvPr id="50" name="PA_圆角矩形 12">
            <a:extLst>
              <a:ext uri="{FF2B5EF4-FFF2-40B4-BE49-F238E27FC236}">
                <a16:creationId xmlns:a16="http://schemas.microsoft.com/office/drawing/2014/main" id="{05AED223-7766-4107-B6E3-55211F6465D4}"/>
              </a:ext>
            </a:extLst>
          </p:cNvPr>
          <p:cNvSpPr>
            <a:spLocks noChangeAspect="1"/>
          </p:cNvSpPr>
          <p:nvPr>
            <p:custDataLst>
              <p:tags r:id="rId1"/>
            </p:custDataLst>
          </p:nvPr>
        </p:nvSpPr>
        <p:spPr>
          <a:xfrm>
            <a:off x="202580" y="4260477"/>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1</a:t>
            </a:r>
          </a:p>
        </p:txBody>
      </p:sp>
      <p:sp>
        <p:nvSpPr>
          <p:cNvPr id="52" name="PA_圆角矩形 12">
            <a:extLst>
              <a:ext uri="{FF2B5EF4-FFF2-40B4-BE49-F238E27FC236}">
                <a16:creationId xmlns:a16="http://schemas.microsoft.com/office/drawing/2014/main" id="{14D31521-D212-4162-BA05-27CFBFC5C215}"/>
              </a:ext>
            </a:extLst>
          </p:cNvPr>
          <p:cNvSpPr>
            <a:spLocks noChangeAspect="1"/>
          </p:cNvSpPr>
          <p:nvPr>
            <p:custDataLst>
              <p:tags r:id="rId2"/>
            </p:custDataLst>
          </p:nvPr>
        </p:nvSpPr>
        <p:spPr>
          <a:xfrm>
            <a:off x="202580" y="5183083"/>
            <a:ext cx="432699" cy="432699"/>
          </a:xfrm>
          <a:prstGeom prst="roundRect">
            <a:avLst>
              <a:gd name="adj" fmla="val 50000"/>
            </a:avLst>
          </a:prstGeom>
          <a:solidFill>
            <a:srgbClr val="C00000"/>
          </a:solidFill>
          <a:ln w="63500" cap="flat" cmpd="sng" algn="ctr">
            <a:solidFill>
              <a:srgbClr val="C00000">
                <a:alpha val="30000"/>
              </a:srgbClr>
            </a:solidFill>
            <a:prstDash val="solid"/>
            <a:miter lim="800000"/>
          </a:ln>
          <a:effectLst/>
        </p:spPr>
        <p:txBody>
          <a:bodyPr rtlCol="0" anchor="ctr"/>
          <a:lstStyle/>
          <a:p>
            <a:pPr algn="ctr" defTabSz="914400">
              <a:defRPr/>
            </a:pPr>
            <a:r>
              <a:rPr lang="en-US" altLang="zh-CN" kern="0" dirty="0">
                <a:solidFill>
                  <a:srgbClr val="FCFCFC"/>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2</a:t>
            </a:r>
          </a:p>
        </p:txBody>
      </p:sp>
      <p:sp>
        <p:nvSpPr>
          <p:cNvPr id="53" name="矩形 52">
            <a:extLst>
              <a:ext uri="{FF2B5EF4-FFF2-40B4-BE49-F238E27FC236}">
                <a16:creationId xmlns:a16="http://schemas.microsoft.com/office/drawing/2014/main" id="{2A712ECB-0674-416F-9C01-805E3BAAA1D3}"/>
              </a:ext>
            </a:extLst>
          </p:cNvPr>
          <p:cNvSpPr/>
          <p:nvPr/>
        </p:nvSpPr>
        <p:spPr>
          <a:xfrm>
            <a:off x="704108" y="4997439"/>
            <a:ext cx="8208041" cy="707886"/>
          </a:xfrm>
          <a:prstGeom prst="rect">
            <a:avLst/>
          </a:prstGeom>
          <a:noFill/>
        </p:spPr>
        <p:txBody>
          <a:bodyPr wrap="square">
            <a:spAutoFit/>
          </a:bodyPr>
          <a:lstStyle/>
          <a:p>
            <a:pPr algn="just">
              <a:defRPr/>
            </a:pP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到今年</a:t>
            </a:r>
            <a:r>
              <a:rPr lang="en-US" altLang="zh-CN"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2</a:t>
            </a: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月底，全国</a:t>
            </a:r>
            <a:r>
              <a:rPr lang="en-US" altLang="zh-CN"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832</a:t>
            </a: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个贫困县中已有</a:t>
            </a:r>
            <a:r>
              <a:rPr lang="en-US" altLang="zh-CN"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601</a:t>
            </a: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个宣布摘帽，</a:t>
            </a:r>
            <a:r>
              <a:rPr lang="en-US" altLang="zh-CN"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179</a:t>
            </a: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个正在进行退出检查，未摘帽县还有</a:t>
            </a:r>
            <a:r>
              <a:rPr lang="en-US" altLang="zh-CN"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52</a:t>
            </a: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个，区域性整体贫困基本得到解决。</a:t>
            </a:r>
          </a:p>
        </p:txBody>
      </p:sp>
      <p:sp>
        <p:nvSpPr>
          <p:cNvPr id="68" name="矩形 67">
            <a:extLst>
              <a:ext uri="{FF2B5EF4-FFF2-40B4-BE49-F238E27FC236}">
                <a16:creationId xmlns:a16="http://schemas.microsoft.com/office/drawing/2014/main" id="{F39CFC09-55E5-4565-9C6A-82094729A967}"/>
              </a:ext>
            </a:extLst>
          </p:cNvPr>
          <p:cNvSpPr/>
          <p:nvPr/>
        </p:nvSpPr>
        <p:spPr>
          <a:xfrm>
            <a:off x="704107" y="4106733"/>
            <a:ext cx="8208041" cy="707886"/>
          </a:xfrm>
          <a:prstGeom prst="rect">
            <a:avLst/>
          </a:prstGeom>
          <a:noFill/>
        </p:spPr>
        <p:txBody>
          <a:bodyPr wrap="square">
            <a:spAutoFit/>
          </a:bodyPr>
          <a:lstStyle/>
          <a:p>
            <a:pPr algn="just">
              <a:defRPr/>
            </a:pP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贫困人口从</a:t>
            </a:r>
            <a:r>
              <a:rPr lang="en-US" altLang="zh-CN"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2012</a:t>
            </a: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年年底的</a:t>
            </a:r>
            <a:r>
              <a:rPr lang="en-US" altLang="zh-CN"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9899</a:t>
            </a: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万人减到</a:t>
            </a:r>
            <a:r>
              <a:rPr lang="en-US" altLang="zh-CN"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2019</a:t>
            </a: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年年底的</a:t>
            </a:r>
            <a:r>
              <a:rPr lang="en-US" altLang="zh-CN"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551</a:t>
            </a: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万人，贫困发生率由</a:t>
            </a:r>
            <a:r>
              <a:rPr lang="en-US" altLang="zh-CN"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10.2%</a:t>
            </a: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降至</a:t>
            </a:r>
            <a:r>
              <a:rPr lang="en-US" altLang="zh-CN"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0.6%</a:t>
            </a: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，连续</a:t>
            </a:r>
            <a:r>
              <a:rPr lang="en-US" altLang="zh-CN"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7</a:t>
            </a: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年每年减贫</a:t>
            </a:r>
            <a:r>
              <a:rPr lang="en-US" altLang="zh-CN"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1000</a:t>
            </a:r>
            <a:r>
              <a:rPr lang="zh-CN" altLang="en-US" sz="2000" dirty="0">
                <a:solidFill>
                  <a:srgbClr val="591300"/>
                </a:solidFill>
                <a:latin typeface="微软雅黑" panose="020B0503020204020204" pitchFamily="34" charset="-122"/>
                <a:ea typeface="微软雅黑" panose="020B0503020204020204" pitchFamily="34" charset="-122"/>
                <a:cs typeface="+mn-ea"/>
                <a:sym typeface="思源黑体 CN Normal" panose="020B0400000000000000" pitchFamily="34" charset="-122"/>
              </a:rPr>
              <a:t>万人以上。</a:t>
            </a:r>
          </a:p>
        </p:txBody>
      </p:sp>
    </p:spTree>
    <p:extLst>
      <p:ext uri="{BB962C8B-B14F-4D97-AF65-F5344CB8AC3E}">
        <p14:creationId xmlns:p14="http://schemas.microsoft.com/office/powerpoint/2010/main" val="3533431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我国脱贫攻坚取得决定性成就</a:t>
            </a:r>
          </a:p>
        </p:txBody>
      </p:sp>
      <p:cxnSp>
        <p:nvCxnSpPr>
          <p:cNvPr id="23" name="直接连接符 22">
            <a:extLst>
              <a:ext uri="{FF2B5EF4-FFF2-40B4-BE49-F238E27FC236}">
                <a16:creationId xmlns:a16="http://schemas.microsoft.com/office/drawing/2014/main" id="{6E351AAB-E9EE-4761-8EB6-EE6CC7EF2A5A}"/>
              </a:ext>
            </a:extLst>
          </p:cNvPr>
          <p:cNvCxnSpPr/>
          <p:nvPr/>
        </p:nvCxnSpPr>
        <p:spPr bwMode="auto">
          <a:xfrm>
            <a:off x="59336" y="1683121"/>
            <a:ext cx="7468484" cy="0"/>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Box 30">
            <a:extLst>
              <a:ext uri="{FF2B5EF4-FFF2-40B4-BE49-F238E27FC236}">
                <a16:creationId xmlns:a16="http://schemas.microsoft.com/office/drawing/2014/main" id="{59DE78E6-8582-420C-BDCD-5145C8274577}"/>
              </a:ext>
            </a:extLst>
          </p:cNvPr>
          <p:cNvSpPr txBox="1"/>
          <p:nvPr/>
        </p:nvSpPr>
        <p:spPr>
          <a:xfrm>
            <a:off x="1011810" y="1036210"/>
            <a:ext cx="6453378" cy="599331"/>
          </a:xfrm>
          <a:prstGeom prst="rect">
            <a:avLst/>
          </a:prstGeom>
          <a:noFill/>
        </p:spPr>
        <p:txBody>
          <a:bodyPr wrap="square" rtlCol="0">
            <a:spAutoFit/>
          </a:bodyPr>
          <a:lstStyle/>
          <a:p>
            <a:pPr eaLnBrk="0" fontAlgn="base" hangingPunct="0">
              <a:lnSpc>
                <a:spcPct val="120000"/>
              </a:lnSpc>
              <a:spcBef>
                <a:spcPct val="0"/>
              </a:spcBef>
              <a:spcAft>
                <a:spcPct val="0"/>
              </a:spcAft>
              <a:buFont typeface="Arial" panose="020B0604020202020204" pitchFamily="34" charset="0"/>
              <a:buNone/>
              <a:defRPr/>
            </a:pPr>
            <a:r>
              <a:rPr lang="zh-CN" altLang="en-US" sz="3000" b="1" dirty="0">
                <a:solidFill>
                  <a:srgbClr val="C00000"/>
                </a:solidFill>
                <a:latin typeface="微软雅黑" panose="020B0503020204020204" pitchFamily="34" charset="-122"/>
                <a:ea typeface="微软雅黑" panose="020B0503020204020204" pitchFamily="34" charset="-122"/>
                <a:sym typeface="思源黑体 CN Normal" panose="020B0400000000000000" pitchFamily="34" charset="-122"/>
              </a:rPr>
              <a:t>贫困群众收入水平大幅度提高</a:t>
            </a:r>
          </a:p>
        </p:txBody>
      </p:sp>
      <p:grpSp>
        <p:nvGrpSpPr>
          <p:cNvPr id="25" name="组合 24">
            <a:extLst>
              <a:ext uri="{FF2B5EF4-FFF2-40B4-BE49-F238E27FC236}">
                <a16:creationId xmlns:a16="http://schemas.microsoft.com/office/drawing/2014/main" id="{E90F043D-536D-49E0-89D1-AC023D57F128}"/>
              </a:ext>
            </a:extLst>
          </p:cNvPr>
          <p:cNvGrpSpPr/>
          <p:nvPr/>
        </p:nvGrpSpPr>
        <p:grpSpPr>
          <a:xfrm>
            <a:off x="7021705" y="921705"/>
            <a:ext cx="1012229" cy="761416"/>
            <a:chOff x="613246" y="2493034"/>
            <a:chExt cx="1324422" cy="996252"/>
          </a:xfrm>
        </p:grpSpPr>
        <p:grpSp>
          <p:nvGrpSpPr>
            <p:cNvPr id="26" name="组合 25">
              <a:extLst>
                <a:ext uri="{FF2B5EF4-FFF2-40B4-BE49-F238E27FC236}">
                  <a16:creationId xmlns:a16="http://schemas.microsoft.com/office/drawing/2014/main" id="{415CA201-2812-425E-850E-2EF6C65E5960}"/>
                </a:ext>
              </a:extLst>
            </p:cNvPr>
            <p:cNvGrpSpPr/>
            <p:nvPr/>
          </p:nvGrpSpPr>
          <p:grpSpPr>
            <a:xfrm>
              <a:off x="613246" y="2493034"/>
              <a:ext cx="1324422" cy="996252"/>
              <a:chOff x="3202171" y="1462739"/>
              <a:chExt cx="1919019" cy="1443518"/>
            </a:xfrm>
          </p:grpSpPr>
          <p:grpSp>
            <p:nvGrpSpPr>
              <p:cNvPr id="28" name="组合 27">
                <a:extLst>
                  <a:ext uri="{FF2B5EF4-FFF2-40B4-BE49-F238E27FC236}">
                    <a16:creationId xmlns:a16="http://schemas.microsoft.com/office/drawing/2014/main" id="{830103CA-AEF9-4A0E-BC66-80EE59ECDB52}"/>
                  </a:ext>
                </a:extLst>
              </p:cNvPr>
              <p:cNvGrpSpPr/>
              <p:nvPr/>
            </p:nvGrpSpPr>
            <p:grpSpPr>
              <a:xfrm>
                <a:off x="3433282" y="1462739"/>
                <a:ext cx="1443518" cy="1443518"/>
                <a:chOff x="2681608" y="1294395"/>
                <a:chExt cx="1506218" cy="1506218"/>
              </a:xfrm>
            </p:grpSpPr>
            <p:sp>
              <p:nvSpPr>
                <p:cNvPr id="30" name="椭圆 29">
                  <a:extLst>
                    <a:ext uri="{FF2B5EF4-FFF2-40B4-BE49-F238E27FC236}">
                      <a16:creationId xmlns:a16="http://schemas.microsoft.com/office/drawing/2014/main" id="{F50C0F96-CB80-498C-94CA-9D3B5D7EAE08}"/>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1" name="Freeform 5">
                  <a:extLst>
                    <a:ext uri="{FF2B5EF4-FFF2-40B4-BE49-F238E27FC236}">
                      <a16:creationId xmlns:a16="http://schemas.microsoft.com/office/drawing/2014/main" id="{F7C140E9-F8BE-470F-9613-E7738EAEEDC7}"/>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2" name="任意多边形 43">
                  <a:extLst>
                    <a:ext uri="{FF2B5EF4-FFF2-40B4-BE49-F238E27FC236}">
                      <a16:creationId xmlns:a16="http://schemas.microsoft.com/office/drawing/2014/main" id="{AAB8D03F-2FF2-4952-A799-AA19FDFB1824}"/>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29" name="TextBox 14">
                <a:extLst>
                  <a:ext uri="{FF2B5EF4-FFF2-40B4-BE49-F238E27FC236}">
                    <a16:creationId xmlns:a16="http://schemas.microsoft.com/office/drawing/2014/main" id="{2BC08D42-B8AC-45E1-B2F4-00EA0481251A}"/>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27" name="Freeform 5">
              <a:extLst>
                <a:ext uri="{FF2B5EF4-FFF2-40B4-BE49-F238E27FC236}">
                  <a16:creationId xmlns:a16="http://schemas.microsoft.com/office/drawing/2014/main" id="{AFDBBE66-D5F1-4BE2-877F-5FAC675CA01A}"/>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33" name="文本框 32">
            <a:extLst>
              <a:ext uri="{FF2B5EF4-FFF2-40B4-BE49-F238E27FC236}">
                <a16:creationId xmlns:a16="http://schemas.microsoft.com/office/drawing/2014/main" id="{7887031E-9B79-4FFC-99EE-E5C451FF459D}"/>
              </a:ext>
            </a:extLst>
          </p:cNvPr>
          <p:cNvSpPr txBox="1"/>
          <p:nvPr/>
        </p:nvSpPr>
        <p:spPr>
          <a:xfrm>
            <a:off x="0" y="588281"/>
            <a:ext cx="1143000" cy="1305294"/>
          </a:xfrm>
          <a:prstGeom prst="rect">
            <a:avLst/>
          </a:prstGeom>
          <a:noFill/>
        </p:spPr>
        <p:txBody>
          <a:bodyPr wrap="square" rtlCol="0">
            <a:spAutoFit/>
          </a:bodyPr>
          <a:lstStyle/>
          <a:p>
            <a:pPr algn="just" defTabSz="914400">
              <a:lnSpc>
                <a:spcPct val="150000"/>
              </a:lnSpc>
            </a:pPr>
            <a:r>
              <a:rPr lang="en-US" altLang="zh-CN"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2-</a:t>
            </a:r>
            <a:endParaRPr lang="zh-CN" altLang="en-US"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70" name="PA-1022197">
            <a:extLst>
              <a:ext uri="{FF2B5EF4-FFF2-40B4-BE49-F238E27FC236}">
                <a16:creationId xmlns:a16="http://schemas.microsoft.com/office/drawing/2014/main" id="{3466E080-EB65-40A3-AB2D-4B4274507303}"/>
              </a:ext>
            </a:extLst>
          </p:cNvPr>
          <p:cNvCxnSpPr>
            <a:cxnSpLocks/>
            <a:stCxn id="71" idx="0"/>
            <a:endCxn id="75" idx="4"/>
          </p:cNvCxnSpPr>
          <p:nvPr>
            <p:custDataLst>
              <p:tags r:id="rId1"/>
            </p:custDataLst>
          </p:nvPr>
        </p:nvCxnSpPr>
        <p:spPr>
          <a:xfrm>
            <a:off x="451214" y="1791860"/>
            <a:ext cx="0" cy="199199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1" name="PA-1022198">
            <a:extLst>
              <a:ext uri="{FF2B5EF4-FFF2-40B4-BE49-F238E27FC236}">
                <a16:creationId xmlns:a16="http://schemas.microsoft.com/office/drawing/2014/main" id="{97FCCCFC-41C6-43B9-96EC-092EC84C656B}"/>
              </a:ext>
            </a:extLst>
          </p:cNvPr>
          <p:cNvSpPr/>
          <p:nvPr>
            <p:custDataLst>
              <p:tags r:id="rId2"/>
            </p:custDataLst>
          </p:nvPr>
        </p:nvSpPr>
        <p:spPr>
          <a:xfrm>
            <a:off x="195454" y="1791860"/>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1</a:t>
            </a:r>
          </a:p>
        </p:txBody>
      </p:sp>
      <p:sp>
        <p:nvSpPr>
          <p:cNvPr id="72" name="PA-1022200">
            <a:extLst>
              <a:ext uri="{FF2B5EF4-FFF2-40B4-BE49-F238E27FC236}">
                <a16:creationId xmlns:a16="http://schemas.microsoft.com/office/drawing/2014/main" id="{29CCF30A-809A-4A86-AC56-3AB7DF720C40}"/>
              </a:ext>
            </a:extLst>
          </p:cNvPr>
          <p:cNvSpPr/>
          <p:nvPr>
            <p:custDataLst>
              <p:tags r:id="rId3"/>
            </p:custDataLst>
          </p:nvPr>
        </p:nvSpPr>
        <p:spPr>
          <a:xfrm>
            <a:off x="776633" y="1745624"/>
            <a:ext cx="8171913" cy="701346"/>
          </a:xfrm>
          <a:prstGeom prst="rect">
            <a:avLst/>
          </a:prstGeom>
        </p:spPr>
        <p:txBody>
          <a:bodyPr wrap="square">
            <a:spAutoFit/>
          </a:bodyPr>
          <a:lstStyle/>
          <a:p>
            <a:pPr algn="just">
              <a:lnSpc>
                <a:spcPct val="130000"/>
              </a:lnSpc>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2013</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年至</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832</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个贫困县农民人均可支配收入由</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6079</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元增加到</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11567</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元，年均增长</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9.7%</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，比同期全国农民人均可支配收入增幅高</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2.2</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个百分点。</a:t>
            </a:r>
          </a:p>
        </p:txBody>
      </p:sp>
      <p:sp>
        <p:nvSpPr>
          <p:cNvPr id="73" name="PA-1022198">
            <a:extLst>
              <a:ext uri="{FF2B5EF4-FFF2-40B4-BE49-F238E27FC236}">
                <a16:creationId xmlns:a16="http://schemas.microsoft.com/office/drawing/2014/main" id="{750CCF42-06EE-4BB5-9621-CD148D942976}"/>
              </a:ext>
            </a:extLst>
          </p:cNvPr>
          <p:cNvSpPr/>
          <p:nvPr>
            <p:custDataLst>
              <p:tags r:id="rId4"/>
            </p:custDataLst>
          </p:nvPr>
        </p:nvSpPr>
        <p:spPr>
          <a:xfrm>
            <a:off x="195454" y="2532098"/>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2</a:t>
            </a:r>
          </a:p>
        </p:txBody>
      </p:sp>
      <p:sp>
        <p:nvSpPr>
          <p:cNvPr id="74" name="PA-1022200">
            <a:extLst>
              <a:ext uri="{FF2B5EF4-FFF2-40B4-BE49-F238E27FC236}">
                <a16:creationId xmlns:a16="http://schemas.microsoft.com/office/drawing/2014/main" id="{10FA4F89-427F-46EE-8057-27460646E09B}"/>
              </a:ext>
            </a:extLst>
          </p:cNvPr>
          <p:cNvSpPr/>
          <p:nvPr>
            <p:custDataLst>
              <p:tags r:id="rId5"/>
            </p:custDataLst>
          </p:nvPr>
        </p:nvSpPr>
        <p:spPr>
          <a:xfrm>
            <a:off x="776632" y="2593091"/>
            <a:ext cx="8171899" cy="701346"/>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rPr>
              <a:t>全国建档立卡贫困户人均纯收入由</a:t>
            </a:r>
            <a:r>
              <a:rPr lang="en-US" altLang="zh-CN" sz="1600" dirty="0">
                <a:latin typeface="微软雅黑" panose="020B0503020204020204" pitchFamily="34" charset="-122"/>
                <a:ea typeface="微软雅黑" panose="020B0503020204020204" pitchFamily="34" charset="-122"/>
              </a:rPr>
              <a:t>2015</a:t>
            </a:r>
            <a:r>
              <a:rPr lang="zh-CN" altLang="en-US" sz="1600" dirty="0">
                <a:latin typeface="微软雅黑" panose="020B0503020204020204" pitchFamily="34" charset="-122"/>
                <a:ea typeface="微软雅黑" panose="020B0503020204020204" pitchFamily="34" charset="-122"/>
              </a:rPr>
              <a:t>年的</a:t>
            </a:r>
            <a:r>
              <a:rPr lang="en-US" altLang="zh-CN" sz="1600" dirty="0">
                <a:latin typeface="微软雅黑" panose="020B0503020204020204" pitchFamily="34" charset="-122"/>
                <a:ea typeface="微软雅黑" panose="020B0503020204020204" pitchFamily="34" charset="-122"/>
              </a:rPr>
              <a:t>3416</a:t>
            </a:r>
            <a:r>
              <a:rPr lang="zh-CN" altLang="en-US" sz="1600" dirty="0">
                <a:latin typeface="微软雅黑" panose="020B0503020204020204" pitchFamily="34" charset="-122"/>
                <a:ea typeface="微软雅黑" panose="020B0503020204020204" pitchFamily="34" charset="-122"/>
              </a:rPr>
              <a:t>元增加到</a:t>
            </a:r>
            <a:r>
              <a:rPr lang="en-US" altLang="zh-CN" sz="1600" dirty="0">
                <a:latin typeface="微软雅黑" panose="020B0503020204020204" pitchFamily="34" charset="-122"/>
                <a:ea typeface="微软雅黑" panose="020B0503020204020204" pitchFamily="34" charset="-122"/>
              </a:rPr>
              <a:t>2019</a:t>
            </a:r>
            <a:r>
              <a:rPr lang="zh-CN" altLang="en-US" sz="1600" dirty="0">
                <a:latin typeface="微软雅黑" panose="020B0503020204020204" pitchFamily="34" charset="-122"/>
                <a:ea typeface="微软雅黑" panose="020B0503020204020204" pitchFamily="34" charset="-122"/>
              </a:rPr>
              <a:t>年的</a:t>
            </a:r>
            <a:r>
              <a:rPr lang="en-US" altLang="zh-CN" sz="1600" dirty="0">
                <a:latin typeface="微软雅黑" panose="020B0503020204020204" pitchFamily="34" charset="-122"/>
                <a:ea typeface="微软雅黑" panose="020B0503020204020204" pitchFamily="34" charset="-122"/>
              </a:rPr>
              <a:t>9808</a:t>
            </a:r>
            <a:r>
              <a:rPr lang="zh-CN" altLang="en-US" sz="1600" dirty="0">
                <a:latin typeface="微软雅黑" panose="020B0503020204020204" pitchFamily="34" charset="-122"/>
                <a:ea typeface="微软雅黑" panose="020B0503020204020204" pitchFamily="34" charset="-122"/>
              </a:rPr>
              <a:t>元，年均增幅</a:t>
            </a:r>
            <a:r>
              <a:rPr lang="en-US" altLang="zh-CN" sz="1600" dirty="0">
                <a:latin typeface="微软雅黑" panose="020B0503020204020204" pitchFamily="34" charset="-122"/>
                <a:ea typeface="微软雅黑" panose="020B0503020204020204" pitchFamily="34" charset="-122"/>
              </a:rPr>
              <a:t>30.2%</a:t>
            </a:r>
            <a:r>
              <a:rPr lang="zh-CN" altLang="en-US" sz="1600" dirty="0">
                <a:latin typeface="微软雅黑" panose="020B0503020204020204" pitchFamily="34" charset="-122"/>
                <a:ea typeface="微软雅黑" panose="020B0503020204020204" pitchFamily="34" charset="-122"/>
              </a:rPr>
              <a:t>。</a:t>
            </a:r>
          </a:p>
        </p:txBody>
      </p:sp>
      <p:sp>
        <p:nvSpPr>
          <p:cNvPr id="75" name="PA-1022198">
            <a:extLst>
              <a:ext uri="{FF2B5EF4-FFF2-40B4-BE49-F238E27FC236}">
                <a16:creationId xmlns:a16="http://schemas.microsoft.com/office/drawing/2014/main" id="{068B766D-BFA0-4DEC-BC61-29FB8CCCF7FF}"/>
              </a:ext>
            </a:extLst>
          </p:cNvPr>
          <p:cNvSpPr/>
          <p:nvPr>
            <p:custDataLst>
              <p:tags r:id="rId6"/>
            </p:custDataLst>
          </p:nvPr>
        </p:nvSpPr>
        <p:spPr>
          <a:xfrm>
            <a:off x="195454" y="3272336"/>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3</a:t>
            </a:r>
          </a:p>
        </p:txBody>
      </p:sp>
      <p:sp>
        <p:nvSpPr>
          <p:cNvPr id="76" name="PA-1022200">
            <a:extLst>
              <a:ext uri="{FF2B5EF4-FFF2-40B4-BE49-F238E27FC236}">
                <a16:creationId xmlns:a16="http://schemas.microsoft.com/office/drawing/2014/main" id="{69429EC2-600C-42F5-A8B6-F6C4A7BF039B}"/>
              </a:ext>
            </a:extLst>
          </p:cNvPr>
          <p:cNvSpPr/>
          <p:nvPr>
            <p:custDataLst>
              <p:tags r:id="rId7"/>
            </p:custDataLst>
          </p:nvPr>
        </p:nvSpPr>
        <p:spPr>
          <a:xfrm>
            <a:off x="741816" y="3336633"/>
            <a:ext cx="8171899" cy="381258"/>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rPr>
              <a:t>贫困群众“两不愁”质量水平明显提升，“三保障”突出问题总体解决。</a:t>
            </a:r>
          </a:p>
        </p:txBody>
      </p:sp>
      <p:cxnSp>
        <p:nvCxnSpPr>
          <p:cNvPr id="77" name="直接连接符 76">
            <a:extLst>
              <a:ext uri="{FF2B5EF4-FFF2-40B4-BE49-F238E27FC236}">
                <a16:creationId xmlns:a16="http://schemas.microsoft.com/office/drawing/2014/main" id="{2F60D938-5825-47E9-B341-E04BE1CF8DCA}"/>
              </a:ext>
            </a:extLst>
          </p:cNvPr>
          <p:cNvCxnSpPr>
            <a:endCxn id="84" idx="4"/>
          </p:cNvCxnSpPr>
          <p:nvPr/>
        </p:nvCxnSpPr>
        <p:spPr bwMode="auto">
          <a:xfrm flipV="1">
            <a:off x="0" y="4452317"/>
            <a:ext cx="7873599" cy="49948"/>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 name="TextBox 30">
            <a:extLst>
              <a:ext uri="{FF2B5EF4-FFF2-40B4-BE49-F238E27FC236}">
                <a16:creationId xmlns:a16="http://schemas.microsoft.com/office/drawing/2014/main" id="{E10DEAAF-9BDB-436B-81C9-FBBC08A53462}"/>
              </a:ext>
            </a:extLst>
          </p:cNvPr>
          <p:cNvSpPr txBox="1"/>
          <p:nvPr/>
        </p:nvSpPr>
        <p:spPr>
          <a:xfrm>
            <a:off x="879321" y="3855354"/>
            <a:ext cx="6362755" cy="599331"/>
          </a:xfrm>
          <a:prstGeom prst="rect">
            <a:avLst/>
          </a:prstGeom>
          <a:noFill/>
        </p:spPr>
        <p:txBody>
          <a:bodyPr wrap="square" rtlCol="0">
            <a:spAutoFit/>
          </a:bodyPr>
          <a:lstStyle/>
          <a:p>
            <a:pPr eaLnBrk="0" fontAlgn="base" hangingPunct="0">
              <a:lnSpc>
                <a:spcPct val="120000"/>
              </a:lnSpc>
              <a:spcBef>
                <a:spcPct val="0"/>
              </a:spcBef>
              <a:spcAft>
                <a:spcPct val="0"/>
              </a:spcAft>
              <a:buFont typeface="Arial" panose="020B0604020202020204" pitchFamily="34" charset="0"/>
              <a:buNone/>
              <a:defRPr/>
            </a:pPr>
            <a:r>
              <a:rPr lang="zh-CN" altLang="en-US" sz="3000" b="1" dirty="0">
                <a:solidFill>
                  <a:srgbClr val="C00000"/>
                </a:solidFill>
                <a:latin typeface="微软雅黑" panose="020B0503020204020204" pitchFamily="34" charset="-122"/>
                <a:ea typeface="微软雅黑" panose="020B0503020204020204" pitchFamily="34" charset="-122"/>
                <a:sym typeface="思源黑体 CN Normal" panose="020B0400000000000000" pitchFamily="34" charset="-122"/>
              </a:rPr>
              <a:t>贫困地区基本生产生活条件明显改善</a:t>
            </a:r>
          </a:p>
        </p:txBody>
      </p:sp>
      <p:grpSp>
        <p:nvGrpSpPr>
          <p:cNvPr id="79" name="组合 78">
            <a:extLst>
              <a:ext uri="{FF2B5EF4-FFF2-40B4-BE49-F238E27FC236}">
                <a16:creationId xmlns:a16="http://schemas.microsoft.com/office/drawing/2014/main" id="{13B4B4C4-05E4-4EFD-B246-C425B39402AC}"/>
              </a:ext>
            </a:extLst>
          </p:cNvPr>
          <p:cNvGrpSpPr/>
          <p:nvPr/>
        </p:nvGrpSpPr>
        <p:grpSpPr>
          <a:xfrm>
            <a:off x="7370986" y="3690901"/>
            <a:ext cx="1012229" cy="761416"/>
            <a:chOff x="613246" y="2493034"/>
            <a:chExt cx="1324422" cy="996252"/>
          </a:xfrm>
        </p:grpSpPr>
        <p:grpSp>
          <p:nvGrpSpPr>
            <p:cNvPr id="80" name="组合 79">
              <a:extLst>
                <a:ext uri="{FF2B5EF4-FFF2-40B4-BE49-F238E27FC236}">
                  <a16:creationId xmlns:a16="http://schemas.microsoft.com/office/drawing/2014/main" id="{7E9BDD39-6114-4124-A401-AEDA8FC801E4}"/>
                </a:ext>
              </a:extLst>
            </p:cNvPr>
            <p:cNvGrpSpPr/>
            <p:nvPr/>
          </p:nvGrpSpPr>
          <p:grpSpPr>
            <a:xfrm>
              <a:off x="613246" y="2493034"/>
              <a:ext cx="1324422" cy="996252"/>
              <a:chOff x="3202171" y="1462739"/>
              <a:chExt cx="1919019" cy="1443518"/>
            </a:xfrm>
          </p:grpSpPr>
          <p:grpSp>
            <p:nvGrpSpPr>
              <p:cNvPr id="82" name="组合 81">
                <a:extLst>
                  <a:ext uri="{FF2B5EF4-FFF2-40B4-BE49-F238E27FC236}">
                    <a16:creationId xmlns:a16="http://schemas.microsoft.com/office/drawing/2014/main" id="{1184F817-0A46-47B3-85C5-30F37D7DDB1B}"/>
                  </a:ext>
                </a:extLst>
              </p:cNvPr>
              <p:cNvGrpSpPr/>
              <p:nvPr/>
            </p:nvGrpSpPr>
            <p:grpSpPr>
              <a:xfrm>
                <a:off x="3433282" y="1462739"/>
                <a:ext cx="1443518" cy="1443518"/>
                <a:chOff x="2681608" y="1294395"/>
                <a:chExt cx="1506218" cy="1506218"/>
              </a:xfrm>
            </p:grpSpPr>
            <p:sp>
              <p:nvSpPr>
                <p:cNvPr id="84" name="椭圆 83">
                  <a:extLst>
                    <a:ext uri="{FF2B5EF4-FFF2-40B4-BE49-F238E27FC236}">
                      <a16:creationId xmlns:a16="http://schemas.microsoft.com/office/drawing/2014/main" id="{154FCB0E-7C35-422F-83BC-F77432D31A04}"/>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85" name="Freeform 5">
                  <a:extLst>
                    <a:ext uri="{FF2B5EF4-FFF2-40B4-BE49-F238E27FC236}">
                      <a16:creationId xmlns:a16="http://schemas.microsoft.com/office/drawing/2014/main" id="{33558A2B-1ACB-4ED7-9FD9-9E77EE213999}"/>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86" name="任意多边形 43">
                  <a:extLst>
                    <a:ext uri="{FF2B5EF4-FFF2-40B4-BE49-F238E27FC236}">
                      <a16:creationId xmlns:a16="http://schemas.microsoft.com/office/drawing/2014/main" id="{4E353B3A-B436-4FFE-8A80-B966C154E8F3}"/>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83" name="TextBox 14">
                <a:extLst>
                  <a:ext uri="{FF2B5EF4-FFF2-40B4-BE49-F238E27FC236}">
                    <a16:creationId xmlns:a16="http://schemas.microsoft.com/office/drawing/2014/main" id="{4379A2C3-5211-4BA6-93C6-0E9BB02FEBB2}"/>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81" name="Freeform 5">
              <a:extLst>
                <a:ext uri="{FF2B5EF4-FFF2-40B4-BE49-F238E27FC236}">
                  <a16:creationId xmlns:a16="http://schemas.microsoft.com/office/drawing/2014/main" id="{5E86F4C4-4A77-4940-A665-A37ABB7BABB9}"/>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87" name="文本框 86">
            <a:extLst>
              <a:ext uri="{FF2B5EF4-FFF2-40B4-BE49-F238E27FC236}">
                <a16:creationId xmlns:a16="http://schemas.microsoft.com/office/drawing/2014/main" id="{81E13B94-D1C9-4E5B-9AB7-5D7BBD595890}"/>
              </a:ext>
            </a:extLst>
          </p:cNvPr>
          <p:cNvSpPr txBox="1"/>
          <p:nvPr/>
        </p:nvSpPr>
        <p:spPr>
          <a:xfrm>
            <a:off x="0" y="3368863"/>
            <a:ext cx="1143000" cy="1305294"/>
          </a:xfrm>
          <a:prstGeom prst="rect">
            <a:avLst/>
          </a:prstGeom>
          <a:noFill/>
        </p:spPr>
        <p:txBody>
          <a:bodyPr wrap="square" rtlCol="0">
            <a:spAutoFit/>
          </a:bodyPr>
          <a:lstStyle/>
          <a:p>
            <a:pPr algn="just" defTabSz="914400">
              <a:lnSpc>
                <a:spcPct val="150000"/>
              </a:lnSpc>
            </a:pPr>
            <a:r>
              <a:rPr lang="en-US" altLang="zh-CN"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3-</a:t>
            </a:r>
            <a:endParaRPr lang="zh-CN" altLang="en-US"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88" name="PA-1022197">
            <a:extLst>
              <a:ext uri="{FF2B5EF4-FFF2-40B4-BE49-F238E27FC236}">
                <a16:creationId xmlns:a16="http://schemas.microsoft.com/office/drawing/2014/main" id="{164DCB71-A023-4B49-985E-6FA6F9AC4CB6}"/>
              </a:ext>
            </a:extLst>
          </p:cNvPr>
          <p:cNvCxnSpPr>
            <a:cxnSpLocks/>
            <a:endCxn id="91" idx="4"/>
          </p:cNvCxnSpPr>
          <p:nvPr>
            <p:custDataLst>
              <p:tags r:id="rId8"/>
            </p:custDataLst>
          </p:nvPr>
        </p:nvCxnSpPr>
        <p:spPr>
          <a:xfrm>
            <a:off x="378425" y="4843438"/>
            <a:ext cx="0" cy="13146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89" name="PA-1022198">
            <a:extLst>
              <a:ext uri="{FF2B5EF4-FFF2-40B4-BE49-F238E27FC236}">
                <a16:creationId xmlns:a16="http://schemas.microsoft.com/office/drawing/2014/main" id="{39C5771A-1163-42CB-91A3-8447B25F2428}"/>
              </a:ext>
            </a:extLst>
          </p:cNvPr>
          <p:cNvSpPr/>
          <p:nvPr>
            <p:custDataLst>
              <p:tags r:id="rId9"/>
            </p:custDataLst>
          </p:nvPr>
        </p:nvSpPr>
        <p:spPr>
          <a:xfrm>
            <a:off x="122665" y="4820621"/>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1</a:t>
            </a:r>
          </a:p>
        </p:txBody>
      </p:sp>
      <p:sp>
        <p:nvSpPr>
          <p:cNvPr id="90" name="PA-1022200">
            <a:extLst>
              <a:ext uri="{FF2B5EF4-FFF2-40B4-BE49-F238E27FC236}">
                <a16:creationId xmlns:a16="http://schemas.microsoft.com/office/drawing/2014/main" id="{A791BAB0-8A92-478A-89A5-DC8DBAE69210}"/>
              </a:ext>
            </a:extLst>
          </p:cNvPr>
          <p:cNvSpPr/>
          <p:nvPr>
            <p:custDataLst>
              <p:tags r:id="rId10"/>
            </p:custDataLst>
          </p:nvPr>
        </p:nvSpPr>
        <p:spPr>
          <a:xfrm>
            <a:off x="734678" y="4648386"/>
            <a:ext cx="8171913" cy="701346"/>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具备条件的建制村全部通硬化路，村村都有卫生室和村医，</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10.8</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万所义务教育薄弱学校的办学条件得到改善，农网供电可靠率达到</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99%</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，深度贫困地区贫困村通宽带比例达到</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98%</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91" name="PA-1022198">
            <a:extLst>
              <a:ext uri="{FF2B5EF4-FFF2-40B4-BE49-F238E27FC236}">
                <a16:creationId xmlns:a16="http://schemas.microsoft.com/office/drawing/2014/main" id="{380A2008-1E16-46A9-A2F7-50B14915B37A}"/>
              </a:ext>
            </a:extLst>
          </p:cNvPr>
          <p:cNvSpPr/>
          <p:nvPr>
            <p:custDataLst>
              <p:tags r:id="rId11"/>
            </p:custDataLst>
          </p:nvPr>
        </p:nvSpPr>
        <p:spPr>
          <a:xfrm>
            <a:off x="122665" y="5646602"/>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2</a:t>
            </a:r>
          </a:p>
        </p:txBody>
      </p:sp>
      <p:sp>
        <p:nvSpPr>
          <p:cNvPr id="92" name="PA-1022200">
            <a:extLst>
              <a:ext uri="{FF2B5EF4-FFF2-40B4-BE49-F238E27FC236}">
                <a16:creationId xmlns:a16="http://schemas.microsoft.com/office/drawing/2014/main" id="{E1E74F1C-BCBC-458B-87D7-65F0EC752B4E}"/>
              </a:ext>
            </a:extLst>
          </p:cNvPr>
          <p:cNvSpPr/>
          <p:nvPr>
            <p:custDataLst>
              <p:tags r:id="rId12"/>
            </p:custDataLst>
          </p:nvPr>
        </p:nvSpPr>
        <p:spPr>
          <a:xfrm>
            <a:off x="734677" y="5495853"/>
            <a:ext cx="8171899" cy="701346"/>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rPr>
              <a:t>贫困地区群众出行难、用电难、上学难、看病难、通信难等长期没有解决的老大难问题普遍解决，义务教育、基本医疗、住房安全有了保障。</a:t>
            </a:r>
          </a:p>
        </p:txBody>
      </p:sp>
    </p:spTree>
    <p:extLst>
      <p:ext uri="{BB962C8B-B14F-4D97-AF65-F5344CB8AC3E}">
        <p14:creationId xmlns:p14="http://schemas.microsoft.com/office/powerpoint/2010/main" val="20222378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我国脱贫攻坚取得决定性成就</a:t>
            </a:r>
          </a:p>
        </p:txBody>
      </p:sp>
      <p:cxnSp>
        <p:nvCxnSpPr>
          <p:cNvPr id="23" name="直接连接符 22">
            <a:extLst>
              <a:ext uri="{FF2B5EF4-FFF2-40B4-BE49-F238E27FC236}">
                <a16:creationId xmlns:a16="http://schemas.microsoft.com/office/drawing/2014/main" id="{3357145C-5AC2-4828-BC7F-DAA88FB2F954}"/>
              </a:ext>
            </a:extLst>
          </p:cNvPr>
          <p:cNvCxnSpPr>
            <a:endCxn id="30" idx="4"/>
          </p:cNvCxnSpPr>
          <p:nvPr/>
        </p:nvCxnSpPr>
        <p:spPr bwMode="auto">
          <a:xfrm flipV="1">
            <a:off x="49428" y="1840692"/>
            <a:ext cx="7873599" cy="49948"/>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Box 30">
            <a:extLst>
              <a:ext uri="{FF2B5EF4-FFF2-40B4-BE49-F238E27FC236}">
                <a16:creationId xmlns:a16="http://schemas.microsoft.com/office/drawing/2014/main" id="{AF74B543-967A-4734-8F71-7BA1F3DE80C9}"/>
              </a:ext>
            </a:extLst>
          </p:cNvPr>
          <p:cNvSpPr txBox="1"/>
          <p:nvPr/>
        </p:nvSpPr>
        <p:spPr>
          <a:xfrm>
            <a:off x="928749" y="1243729"/>
            <a:ext cx="6362755" cy="599331"/>
          </a:xfrm>
          <a:prstGeom prst="rect">
            <a:avLst/>
          </a:prstGeom>
          <a:noFill/>
        </p:spPr>
        <p:txBody>
          <a:bodyPr wrap="square" rtlCol="0">
            <a:spAutoFit/>
          </a:bodyPr>
          <a:lstStyle/>
          <a:p>
            <a:pPr eaLnBrk="0" fontAlgn="base" hangingPunct="0">
              <a:lnSpc>
                <a:spcPct val="120000"/>
              </a:lnSpc>
              <a:spcBef>
                <a:spcPct val="0"/>
              </a:spcBef>
              <a:spcAft>
                <a:spcPct val="0"/>
              </a:spcAft>
              <a:buFont typeface="Arial" panose="020B0604020202020204" pitchFamily="34" charset="0"/>
              <a:buNone/>
              <a:defRPr/>
            </a:pPr>
            <a:r>
              <a:rPr lang="zh-CN" altLang="en-US" sz="3000" b="1" dirty="0">
                <a:solidFill>
                  <a:srgbClr val="C00000"/>
                </a:solidFill>
                <a:latin typeface="微软雅黑" panose="020B0503020204020204" pitchFamily="34" charset="-122"/>
                <a:ea typeface="微软雅黑" panose="020B0503020204020204" pitchFamily="34" charset="-122"/>
                <a:sym typeface="思源黑体 CN Normal" panose="020B0400000000000000" pitchFamily="34" charset="-122"/>
              </a:rPr>
              <a:t>贫困地区经济社会发展明显加快</a:t>
            </a:r>
          </a:p>
        </p:txBody>
      </p:sp>
      <p:grpSp>
        <p:nvGrpSpPr>
          <p:cNvPr id="25" name="组合 24">
            <a:extLst>
              <a:ext uri="{FF2B5EF4-FFF2-40B4-BE49-F238E27FC236}">
                <a16:creationId xmlns:a16="http://schemas.microsoft.com/office/drawing/2014/main" id="{89B56FBE-C4DD-4401-8230-76F9C2972CF8}"/>
              </a:ext>
            </a:extLst>
          </p:cNvPr>
          <p:cNvGrpSpPr/>
          <p:nvPr/>
        </p:nvGrpSpPr>
        <p:grpSpPr>
          <a:xfrm>
            <a:off x="7420414" y="1079276"/>
            <a:ext cx="1012229" cy="761416"/>
            <a:chOff x="613246" y="2493034"/>
            <a:chExt cx="1324422" cy="996252"/>
          </a:xfrm>
        </p:grpSpPr>
        <p:grpSp>
          <p:nvGrpSpPr>
            <p:cNvPr id="26" name="组合 25">
              <a:extLst>
                <a:ext uri="{FF2B5EF4-FFF2-40B4-BE49-F238E27FC236}">
                  <a16:creationId xmlns:a16="http://schemas.microsoft.com/office/drawing/2014/main" id="{9B2EB213-9F32-45F8-9298-08393575F40F}"/>
                </a:ext>
              </a:extLst>
            </p:cNvPr>
            <p:cNvGrpSpPr/>
            <p:nvPr/>
          </p:nvGrpSpPr>
          <p:grpSpPr>
            <a:xfrm>
              <a:off x="613246" y="2493034"/>
              <a:ext cx="1324422" cy="996252"/>
              <a:chOff x="3202171" y="1462739"/>
              <a:chExt cx="1919019" cy="1443518"/>
            </a:xfrm>
          </p:grpSpPr>
          <p:grpSp>
            <p:nvGrpSpPr>
              <p:cNvPr id="28" name="组合 27">
                <a:extLst>
                  <a:ext uri="{FF2B5EF4-FFF2-40B4-BE49-F238E27FC236}">
                    <a16:creationId xmlns:a16="http://schemas.microsoft.com/office/drawing/2014/main" id="{6850F67D-BFA2-42D1-8C9B-7D6140CC1A0F}"/>
                  </a:ext>
                </a:extLst>
              </p:cNvPr>
              <p:cNvGrpSpPr/>
              <p:nvPr/>
            </p:nvGrpSpPr>
            <p:grpSpPr>
              <a:xfrm>
                <a:off x="3433282" y="1462739"/>
                <a:ext cx="1443518" cy="1443518"/>
                <a:chOff x="2681608" y="1294395"/>
                <a:chExt cx="1506218" cy="1506218"/>
              </a:xfrm>
            </p:grpSpPr>
            <p:sp>
              <p:nvSpPr>
                <p:cNvPr id="30" name="椭圆 29">
                  <a:extLst>
                    <a:ext uri="{FF2B5EF4-FFF2-40B4-BE49-F238E27FC236}">
                      <a16:creationId xmlns:a16="http://schemas.microsoft.com/office/drawing/2014/main" id="{0CF5DF11-4691-457B-BF1B-1B8629692D78}"/>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1" name="Freeform 5">
                  <a:extLst>
                    <a:ext uri="{FF2B5EF4-FFF2-40B4-BE49-F238E27FC236}">
                      <a16:creationId xmlns:a16="http://schemas.microsoft.com/office/drawing/2014/main" id="{1C95F188-C120-4D30-9494-7882F21FE7CA}"/>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32" name="任意多边形 43">
                  <a:extLst>
                    <a:ext uri="{FF2B5EF4-FFF2-40B4-BE49-F238E27FC236}">
                      <a16:creationId xmlns:a16="http://schemas.microsoft.com/office/drawing/2014/main" id="{8BF7AE41-5121-40D6-A6CA-135CD66F4BFC}"/>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29" name="TextBox 14">
                <a:extLst>
                  <a:ext uri="{FF2B5EF4-FFF2-40B4-BE49-F238E27FC236}">
                    <a16:creationId xmlns:a16="http://schemas.microsoft.com/office/drawing/2014/main" id="{8789C400-9FE1-4008-9A66-CA09D7DC3F2A}"/>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27" name="Freeform 5">
              <a:extLst>
                <a:ext uri="{FF2B5EF4-FFF2-40B4-BE49-F238E27FC236}">
                  <a16:creationId xmlns:a16="http://schemas.microsoft.com/office/drawing/2014/main" id="{0ABB7F43-A76E-439E-BFA0-F457B1FEDE3E}"/>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33" name="文本框 32">
            <a:extLst>
              <a:ext uri="{FF2B5EF4-FFF2-40B4-BE49-F238E27FC236}">
                <a16:creationId xmlns:a16="http://schemas.microsoft.com/office/drawing/2014/main" id="{ED67FF2E-3BC7-43CE-884E-9B860DF5D6B0}"/>
              </a:ext>
            </a:extLst>
          </p:cNvPr>
          <p:cNvSpPr txBox="1"/>
          <p:nvPr/>
        </p:nvSpPr>
        <p:spPr>
          <a:xfrm>
            <a:off x="49428" y="757238"/>
            <a:ext cx="1143000" cy="1305294"/>
          </a:xfrm>
          <a:prstGeom prst="rect">
            <a:avLst/>
          </a:prstGeom>
          <a:noFill/>
        </p:spPr>
        <p:txBody>
          <a:bodyPr wrap="square" rtlCol="0">
            <a:spAutoFit/>
          </a:bodyPr>
          <a:lstStyle/>
          <a:p>
            <a:pPr algn="just" defTabSz="914400">
              <a:lnSpc>
                <a:spcPct val="150000"/>
              </a:lnSpc>
            </a:pPr>
            <a:r>
              <a:rPr lang="en-US" altLang="zh-CN"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4-</a:t>
            </a:r>
            <a:endParaRPr lang="zh-CN" altLang="en-US"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34" name="PA-1022197">
            <a:extLst>
              <a:ext uri="{FF2B5EF4-FFF2-40B4-BE49-F238E27FC236}">
                <a16:creationId xmlns:a16="http://schemas.microsoft.com/office/drawing/2014/main" id="{785E55B2-137B-4CE7-A767-7B5585054820}"/>
              </a:ext>
            </a:extLst>
          </p:cNvPr>
          <p:cNvCxnSpPr>
            <a:cxnSpLocks/>
            <a:endCxn id="37" idx="4"/>
          </p:cNvCxnSpPr>
          <p:nvPr>
            <p:custDataLst>
              <p:tags r:id="rId1"/>
            </p:custDataLst>
          </p:nvPr>
        </p:nvCxnSpPr>
        <p:spPr>
          <a:xfrm>
            <a:off x="427853" y="2231813"/>
            <a:ext cx="0" cy="13146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5" name="PA-1022198">
            <a:extLst>
              <a:ext uri="{FF2B5EF4-FFF2-40B4-BE49-F238E27FC236}">
                <a16:creationId xmlns:a16="http://schemas.microsoft.com/office/drawing/2014/main" id="{06E74849-A135-438D-ABF0-7EE8F670C867}"/>
              </a:ext>
            </a:extLst>
          </p:cNvPr>
          <p:cNvSpPr/>
          <p:nvPr>
            <p:custDataLst>
              <p:tags r:id="rId2"/>
            </p:custDataLst>
          </p:nvPr>
        </p:nvSpPr>
        <p:spPr>
          <a:xfrm>
            <a:off x="172093" y="2208996"/>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1</a:t>
            </a:r>
          </a:p>
        </p:txBody>
      </p:sp>
      <p:sp>
        <p:nvSpPr>
          <p:cNvPr id="36" name="PA-1022200">
            <a:extLst>
              <a:ext uri="{FF2B5EF4-FFF2-40B4-BE49-F238E27FC236}">
                <a16:creationId xmlns:a16="http://schemas.microsoft.com/office/drawing/2014/main" id="{96CE8293-BEBE-4F7F-AE45-B620158E25EF}"/>
              </a:ext>
            </a:extLst>
          </p:cNvPr>
          <p:cNvSpPr/>
          <p:nvPr>
            <p:custDataLst>
              <p:tags r:id="rId3"/>
            </p:custDataLst>
          </p:nvPr>
        </p:nvSpPr>
        <p:spPr>
          <a:xfrm>
            <a:off x="784106" y="2036761"/>
            <a:ext cx="8171913" cy="701346"/>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特色产业不断壮大，产业扶贫、电商扶贫、光伏扶贫、旅游扶贫等较快发展，贫困地区经济活力和发展后劲明显增强。</a:t>
            </a:r>
          </a:p>
        </p:txBody>
      </p:sp>
      <p:sp>
        <p:nvSpPr>
          <p:cNvPr id="37" name="PA-1022198">
            <a:extLst>
              <a:ext uri="{FF2B5EF4-FFF2-40B4-BE49-F238E27FC236}">
                <a16:creationId xmlns:a16="http://schemas.microsoft.com/office/drawing/2014/main" id="{802832B5-7318-4C7A-B546-3D62BEB76E22}"/>
              </a:ext>
            </a:extLst>
          </p:cNvPr>
          <p:cNvSpPr/>
          <p:nvPr>
            <p:custDataLst>
              <p:tags r:id="rId4"/>
            </p:custDataLst>
          </p:nvPr>
        </p:nvSpPr>
        <p:spPr>
          <a:xfrm>
            <a:off x="172093" y="3034977"/>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2</a:t>
            </a:r>
          </a:p>
        </p:txBody>
      </p:sp>
      <p:sp>
        <p:nvSpPr>
          <p:cNvPr id="38" name="PA-1022200">
            <a:extLst>
              <a:ext uri="{FF2B5EF4-FFF2-40B4-BE49-F238E27FC236}">
                <a16:creationId xmlns:a16="http://schemas.microsoft.com/office/drawing/2014/main" id="{BB4CB364-5E29-47A3-988A-1DB85F7AB559}"/>
              </a:ext>
            </a:extLst>
          </p:cNvPr>
          <p:cNvSpPr/>
          <p:nvPr>
            <p:custDataLst>
              <p:tags r:id="rId5"/>
            </p:custDataLst>
          </p:nvPr>
        </p:nvSpPr>
        <p:spPr>
          <a:xfrm>
            <a:off x="784105" y="2884228"/>
            <a:ext cx="8171899" cy="701346"/>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rPr>
              <a:t>通过生态扶贫、易地扶贫搬迁、退耕还林还草等，贫困地区生态环境明显改善，贫困户就业增收渠道明显增多，基本公共服务日益完善。</a:t>
            </a:r>
          </a:p>
        </p:txBody>
      </p:sp>
      <p:cxnSp>
        <p:nvCxnSpPr>
          <p:cNvPr id="53" name="直接连接符 52">
            <a:extLst>
              <a:ext uri="{FF2B5EF4-FFF2-40B4-BE49-F238E27FC236}">
                <a16:creationId xmlns:a16="http://schemas.microsoft.com/office/drawing/2014/main" id="{F2A8487B-DADD-4EF1-90DA-21F837EEF1F8}"/>
              </a:ext>
            </a:extLst>
          </p:cNvPr>
          <p:cNvCxnSpPr>
            <a:endCxn id="60" idx="4"/>
          </p:cNvCxnSpPr>
          <p:nvPr/>
        </p:nvCxnSpPr>
        <p:spPr bwMode="auto">
          <a:xfrm flipV="1">
            <a:off x="-27703" y="4289581"/>
            <a:ext cx="7873599" cy="49948"/>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 name="TextBox 30">
            <a:extLst>
              <a:ext uri="{FF2B5EF4-FFF2-40B4-BE49-F238E27FC236}">
                <a16:creationId xmlns:a16="http://schemas.microsoft.com/office/drawing/2014/main" id="{62FC07D7-02EB-4012-BE47-8198B86DAB3D}"/>
              </a:ext>
            </a:extLst>
          </p:cNvPr>
          <p:cNvSpPr txBox="1"/>
          <p:nvPr/>
        </p:nvSpPr>
        <p:spPr>
          <a:xfrm>
            <a:off x="851618" y="3692618"/>
            <a:ext cx="6362755" cy="599331"/>
          </a:xfrm>
          <a:prstGeom prst="rect">
            <a:avLst/>
          </a:prstGeom>
          <a:noFill/>
        </p:spPr>
        <p:txBody>
          <a:bodyPr wrap="square" rtlCol="0">
            <a:spAutoFit/>
          </a:bodyPr>
          <a:lstStyle/>
          <a:p>
            <a:pPr eaLnBrk="0" fontAlgn="base" hangingPunct="0">
              <a:lnSpc>
                <a:spcPct val="120000"/>
              </a:lnSpc>
              <a:spcBef>
                <a:spcPct val="0"/>
              </a:spcBef>
              <a:spcAft>
                <a:spcPct val="0"/>
              </a:spcAft>
              <a:buFont typeface="Arial" panose="020B0604020202020204" pitchFamily="34" charset="0"/>
              <a:buNone/>
              <a:defRPr/>
            </a:pPr>
            <a:r>
              <a:rPr lang="zh-CN" altLang="en-US" sz="3000" b="1" dirty="0">
                <a:solidFill>
                  <a:srgbClr val="C00000"/>
                </a:solidFill>
                <a:latin typeface="微软雅黑" panose="020B0503020204020204" pitchFamily="34" charset="-122"/>
                <a:ea typeface="微软雅黑" panose="020B0503020204020204" pitchFamily="34" charset="-122"/>
                <a:sym typeface="思源黑体 CN Normal" panose="020B0400000000000000" pitchFamily="34" charset="-122"/>
              </a:rPr>
              <a:t>贫困治理能力明显提升</a:t>
            </a:r>
          </a:p>
        </p:txBody>
      </p:sp>
      <p:grpSp>
        <p:nvGrpSpPr>
          <p:cNvPr id="55" name="组合 54">
            <a:extLst>
              <a:ext uri="{FF2B5EF4-FFF2-40B4-BE49-F238E27FC236}">
                <a16:creationId xmlns:a16="http://schemas.microsoft.com/office/drawing/2014/main" id="{3A2818DA-3126-404D-BD19-B9139CD8F11A}"/>
              </a:ext>
            </a:extLst>
          </p:cNvPr>
          <p:cNvGrpSpPr/>
          <p:nvPr/>
        </p:nvGrpSpPr>
        <p:grpSpPr>
          <a:xfrm>
            <a:off x="7343283" y="3528165"/>
            <a:ext cx="1012229" cy="761416"/>
            <a:chOff x="613246" y="2493034"/>
            <a:chExt cx="1324422" cy="996252"/>
          </a:xfrm>
        </p:grpSpPr>
        <p:grpSp>
          <p:nvGrpSpPr>
            <p:cNvPr id="56" name="组合 55">
              <a:extLst>
                <a:ext uri="{FF2B5EF4-FFF2-40B4-BE49-F238E27FC236}">
                  <a16:creationId xmlns:a16="http://schemas.microsoft.com/office/drawing/2014/main" id="{666BD3CF-026A-4521-8399-B822B3D61E6E}"/>
                </a:ext>
              </a:extLst>
            </p:cNvPr>
            <p:cNvGrpSpPr/>
            <p:nvPr/>
          </p:nvGrpSpPr>
          <p:grpSpPr>
            <a:xfrm>
              <a:off x="613246" y="2493034"/>
              <a:ext cx="1324422" cy="996252"/>
              <a:chOff x="3202171" y="1462739"/>
              <a:chExt cx="1919019" cy="1443518"/>
            </a:xfrm>
          </p:grpSpPr>
          <p:grpSp>
            <p:nvGrpSpPr>
              <p:cNvPr id="58" name="组合 57">
                <a:extLst>
                  <a:ext uri="{FF2B5EF4-FFF2-40B4-BE49-F238E27FC236}">
                    <a16:creationId xmlns:a16="http://schemas.microsoft.com/office/drawing/2014/main" id="{3FB01EB7-EF75-4936-A109-656C814E57A4}"/>
                  </a:ext>
                </a:extLst>
              </p:cNvPr>
              <p:cNvGrpSpPr/>
              <p:nvPr/>
            </p:nvGrpSpPr>
            <p:grpSpPr>
              <a:xfrm>
                <a:off x="3433282" y="1462739"/>
                <a:ext cx="1443518" cy="1443518"/>
                <a:chOff x="2681608" y="1294395"/>
                <a:chExt cx="1506218" cy="1506218"/>
              </a:xfrm>
            </p:grpSpPr>
            <p:sp>
              <p:nvSpPr>
                <p:cNvPr id="60" name="椭圆 59">
                  <a:extLst>
                    <a:ext uri="{FF2B5EF4-FFF2-40B4-BE49-F238E27FC236}">
                      <a16:creationId xmlns:a16="http://schemas.microsoft.com/office/drawing/2014/main" id="{0E29BA61-C96B-4E5D-9DAE-26245AAF5260}"/>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61" name="Freeform 5">
                  <a:extLst>
                    <a:ext uri="{FF2B5EF4-FFF2-40B4-BE49-F238E27FC236}">
                      <a16:creationId xmlns:a16="http://schemas.microsoft.com/office/drawing/2014/main" id="{C40823C3-3E3E-487B-9DFF-9FFDDC5AE198}"/>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62" name="任意多边形 43">
                  <a:extLst>
                    <a:ext uri="{FF2B5EF4-FFF2-40B4-BE49-F238E27FC236}">
                      <a16:creationId xmlns:a16="http://schemas.microsoft.com/office/drawing/2014/main" id="{1254EDF4-DEF0-47FA-BAFA-F98AFC99F45A}"/>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59" name="TextBox 14">
                <a:extLst>
                  <a:ext uri="{FF2B5EF4-FFF2-40B4-BE49-F238E27FC236}">
                    <a16:creationId xmlns:a16="http://schemas.microsoft.com/office/drawing/2014/main" id="{984C4556-E6FE-468A-ACDE-643E5F94E800}"/>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57" name="Freeform 5">
              <a:extLst>
                <a:ext uri="{FF2B5EF4-FFF2-40B4-BE49-F238E27FC236}">
                  <a16:creationId xmlns:a16="http://schemas.microsoft.com/office/drawing/2014/main" id="{D637F605-C9D1-439B-9A41-4C8BEEB35195}"/>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63" name="文本框 62">
            <a:extLst>
              <a:ext uri="{FF2B5EF4-FFF2-40B4-BE49-F238E27FC236}">
                <a16:creationId xmlns:a16="http://schemas.microsoft.com/office/drawing/2014/main" id="{3A043B6A-EF99-494D-90D2-314D517CCC25}"/>
              </a:ext>
            </a:extLst>
          </p:cNvPr>
          <p:cNvSpPr txBox="1"/>
          <p:nvPr/>
        </p:nvSpPr>
        <p:spPr>
          <a:xfrm>
            <a:off x="-27703" y="3206127"/>
            <a:ext cx="1143000" cy="1305294"/>
          </a:xfrm>
          <a:prstGeom prst="rect">
            <a:avLst/>
          </a:prstGeom>
          <a:noFill/>
        </p:spPr>
        <p:txBody>
          <a:bodyPr wrap="square" rtlCol="0">
            <a:spAutoFit/>
          </a:bodyPr>
          <a:lstStyle/>
          <a:p>
            <a:pPr algn="just" defTabSz="914400">
              <a:lnSpc>
                <a:spcPct val="150000"/>
              </a:lnSpc>
            </a:pPr>
            <a:r>
              <a:rPr lang="en-US" altLang="zh-CN"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5-</a:t>
            </a:r>
            <a:endParaRPr lang="zh-CN" altLang="en-US" sz="60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64" name="PA-1022197">
            <a:extLst>
              <a:ext uri="{FF2B5EF4-FFF2-40B4-BE49-F238E27FC236}">
                <a16:creationId xmlns:a16="http://schemas.microsoft.com/office/drawing/2014/main" id="{29C7326B-AE43-4C8E-9707-AD159CAFD6D0}"/>
              </a:ext>
            </a:extLst>
          </p:cNvPr>
          <p:cNvCxnSpPr>
            <a:cxnSpLocks/>
            <a:endCxn id="67" idx="4"/>
          </p:cNvCxnSpPr>
          <p:nvPr>
            <p:custDataLst>
              <p:tags r:id="rId6"/>
            </p:custDataLst>
          </p:nvPr>
        </p:nvCxnSpPr>
        <p:spPr>
          <a:xfrm>
            <a:off x="350722" y="4680702"/>
            <a:ext cx="0" cy="131468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65" name="PA-1022198">
            <a:extLst>
              <a:ext uri="{FF2B5EF4-FFF2-40B4-BE49-F238E27FC236}">
                <a16:creationId xmlns:a16="http://schemas.microsoft.com/office/drawing/2014/main" id="{109F43CD-271C-48F3-9C7B-20F649D716B5}"/>
              </a:ext>
            </a:extLst>
          </p:cNvPr>
          <p:cNvSpPr/>
          <p:nvPr>
            <p:custDataLst>
              <p:tags r:id="rId7"/>
            </p:custDataLst>
          </p:nvPr>
        </p:nvSpPr>
        <p:spPr>
          <a:xfrm>
            <a:off x="94962" y="4657885"/>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1</a:t>
            </a:r>
          </a:p>
        </p:txBody>
      </p:sp>
      <p:sp>
        <p:nvSpPr>
          <p:cNvPr id="66" name="PA-1022200">
            <a:extLst>
              <a:ext uri="{FF2B5EF4-FFF2-40B4-BE49-F238E27FC236}">
                <a16:creationId xmlns:a16="http://schemas.microsoft.com/office/drawing/2014/main" id="{6204F884-95BD-460F-B915-096D60DD02AD}"/>
              </a:ext>
            </a:extLst>
          </p:cNvPr>
          <p:cNvSpPr/>
          <p:nvPr>
            <p:custDataLst>
              <p:tags r:id="rId8"/>
            </p:custDataLst>
          </p:nvPr>
        </p:nvSpPr>
        <p:spPr>
          <a:xfrm>
            <a:off x="706975" y="4485650"/>
            <a:ext cx="8171913" cy="701346"/>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全国共派出</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25.5</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万个驻村工作队、累计选派</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290</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多万名县级以上党政机关和国有企事业单位干部到贫困村和软弱涣散村担任第一书记或驻村干部，目前在岗</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91.8</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万。</a:t>
            </a:r>
          </a:p>
        </p:txBody>
      </p:sp>
      <p:sp>
        <p:nvSpPr>
          <p:cNvPr id="67" name="PA-1022198">
            <a:extLst>
              <a:ext uri="{FF2B5EF4-FFF2-40B4-BE49-F238E27FC236}">
                <a16:creationId xmlns:a16="http://schemas.microsoft.com/office/drawing/2014/main" id="{F7E93EC0-8B35-4545-9922-2AED28C7CD44}"/>
              </a:ext>
            </a:extLst>
          </p:cNvPr>
          <p:cNvSpPr/>
          <p:nvPr>
            <p:custDataLst>
              <p:tags r:id="rId9"/>
            </p:custDataLst>
          </p:nvPr>
        </p:nvSpPr>
        <p:spPr>
          <a:xfrm>
            <a:off x="94962" y="5483866"/>
            <a:ext cx="511520" cy="5115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2</a:t>
            </a:r>
          </a:p>
        </p:txBody>
      </p:sp>
      <p:sp>
        <p:nvSpPr>
          <p:cNvPr id="68" name="PA-1022200">
            <a:extLst>
              <a:ext uri="{FF2B5EF4-FFF2-40B4-BE49-F238E27FC236}">
                <a16:creationId xmlns:a16="http://schemas.microsoft.com/office/drawing/2014/main" id="{0429AE76-F6ED-4FF1-B24D-5C1C229C2D9C}"/>
              </a:ext>
            </a:extLst>
          </p:cNvPr>
          <p:cNvSpPr/>
          <p:nvPr>
            <p:custDataLst>
              <p:tags r:id="rId10"/>
            </p:custDataLst>
          </p:nvPr>
        </p:nvSpPr>
        <p:spPr>
          <a:xfrm>
            <a:off x="706974" y="5333117"/>
            <a:ext cx="8171899" cy="701346"/>
          </a:xfrm>
          <a:prstGeom prst="rect">
            <a:avLst/>
          </a:prstGeom>
        </p:spPr>
        <p:txBody>
          <a:bodyPr wrap="square">
            <a:spAutoFit/>
          </a:bodyPr>
          <a:lstStyle/>
          <a:p>
            <a:pPr algn="just">
              <a:lnSpc>
                <a:spcPct val="130000"/>
              </a:lnSpc>
            </a:pPr>
            <a:r>
              <a:rPr lang="zh-CN" altLang="en-US" sz="1600" dirty="0">
                <a:latin typeface="微软雅黑" panose="020B0503020204020204" pitchFamily="34" charset="-122"/>
                <a:ea typeface="微软雅黑" panose="020B0503020204020204" pitchFamily="34" charset="-122"/>
              </a:rPr>
              <a:t>在这次新冠肺炎疫情防控中，贫困地区基层干部展现出较强的战斗力，许多驻村工作队拉起来就是防“疫”队、战“疫”队。</a:t>
            </a:r>
          </a:p>
        </p:txBody>
      </p:sp>
    </p:spTree>
    <p:extLst>
      <p:ext uri="{BB962C8B-B14F-4D97-AF65-F5344CB8AC3E}">
        <p14:creationId xmlns:p14="http://schemas.microsoft.com/office/powerpoint/2010/main" val="38623649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1031875" y="215900"/>
            <a:ext cx="7847013" cy="541338"/>
          </a:xfrm>
        </p:spPr>
        <p:txBody>
          <a:bodyPr/>
          <a:lstStyle/>
          <a:p>
            <a:r>
              <a:rPr lang="zh-CN" altLang="en-US" sz="2400" dirty="0"/>
              <a:t>我国脱贫攻坚取得决定性成就</a:t>
            </a:r>
          </a:p>
        </p:txBody>
      </p:sp>
      <p:cxnSp>
        <p:nvCxnSpPr>
          <p:cNvPr id="19" name="直接连接符 18">
            <a:extLst>
              <a:ext uri="{FF2B5EF4-FFF2-40B4-BE49-F238E27FC236}">
                <a16:creationId xmlns:a16="http://schemas.microsoft.com/office/drawing/2014/main" id="{DDE685F2-F146-4EC4-A63F-E5DD03F0A418}"/>
              </a:ext>
            </a:extLst>
          </p:cNvPr>
          <p:cNvCxnSpPr>
            <a:endCxn id="26" idx="4"/>
          </p:cNvCxnSpPr>
          <p:nvPr/>
        </p:nvCxnSpPr>
        <p:spPr bwMode="auto">
          <a:xfrm flipV="1">
            <a:off x="259491" y="1789728"/>
            <a:ext cx="7593667" cy="53843"/>
          </a:xfrm>
          <a:prstGeom prst="line">
            <a:avLst/>
          </a:prstGeom>
          <a:solidFill>
            <a:srgbClr val="BD2531"/>
          </a:solidFill>
          <a:ln w="9525" cap="flat" cmpd="sng" algn="ctr">
            <a:solidFill>
              <a:srgbClr val="3D3D3D"/>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30">
            <a:extLst>
              <a:ext uri="{FF2B5EF4-FFF2-40B4-BE49-F238E27FC236}">
                <a16:creationId xmlns:a16="http://schemas.microsoft.com/office/drawing/2014/main" id="{0E1CCBA9-212A-4EB5-984E-F980F5629CA6}"/>
              </a:ext>
            </a:extLst>
          </p:cNvPr>
          <p:cNvSpPr txBox="1"/>
          <p:nvPr/>
        </p:nvSpPr>
        <p:spPr>
          <a:xfrm>
            <a:off x="914054" y="1242250"/>
            <a:ext cx="6888806" cy="497957"/>
          </a:xfrm>
          <a:prstGeom prst="rect">
            <a:avLst/>
          </a:prstGeom>
          <a:noFill/>
        </p:spPr>
        <p:txBody>
          <a:bodyPr wrap="square" rtlCol="0">
            <a:spAutoFit/>
          </a:bodyPr>
          <a:lstStyle/>
          <a:p>
            <a:pPr eaLnBrk="0" fontAlgn="base" hangingPunct="0">
              <a:lnSpc>
                <a:spcPct val="120000"/>
              </a:lnSpc>
              <a:spcBef>
                <a:spcPct val="0"/>
              </a:spcBef>
              <a:spcAft>
                <a:spcPct val="0"/>
              </a:spcAft>
              <a:buFont typeface="Arial" panose="020B0604020202020204" pitchFamily="34" charset="0"/>
              <a:buNone/>
              <a:defRPr/>
            </a:pPr>
            <a:r>
              <a:rPr lang="zh-CN" altLang="en-US" sz="2400" b="1" dirty="0">
                <a:solidFill>
                  <a:srgbClr val="C00000"/>
                </a:solidFill>
                <a:latin typeface="微软雅黑" panose="020B0503020204020204" pitchFamily="34" charset="-122"/>
                <a:ea typeface="微软雅黑" panose="020B0503020204020204" pitchFamily="34" charset="-122"/>
                <a:sym typeface="思源黑体 CN Normal" panose="020B0400000000000000" pitchFamily="34" charset="-122"/>
              </a:rPr>
              <a:t>中国减贫方案和减贫成就得到国际社会普遍认可</a:t>
            </a:r>
          </a:p>
        </p:txBody>
      </p:sp>
      <p:grpSp>
        <p:nvGrpSpPr>
          <p:cNvPr id="21" name="组合 20">
            <a:extLst>
              <a:ext uri="{FF2B5EF4-FFF2-40B4-BE49-F238E27FC236}">
                <a16:creationId xmlns:a16="http://schemas.microsoft.com/office/drawing/2014/main" id="{C33F9B9D-EDA9-4816-88E4-E6F4A73B2C9F}"/>
              </a:ext>
            </a:extLst>
          </p:cNvPr>
          <p:cNvGrpSpPr/>
          <p:nvPr/>
        </p:nvGrpSpPr>
        <p:grpSpPr>
          <a:xfrm>
            <a:off x="7350545" y="1028312"/>
            <a:ext cx="1012229" cy="761416"/>
            <a:chOff x="613246" y="2493034"/>
            <a:chExt cx="1324422" cy="996252"/>
          </a:xfrm>
        </p:grpSpPr>
        <p:grpSp>
          <p:nvGrpSpPr>
            <p:cNvPr id="22" name="组合 21">
              <a:extLst>
                <a:ext uri="{FF2B5EF4-FFF2-40B4-BE49-F238E27FC236}">
                  <a16:creationId xmlns:a16="http://schemas.microsoft.com/office/drawing/2014/main" id="{D215A387-DB1D-4AC6-B20E-11A2787840C5}"/>
                </a:ext>
              </a:extLst>
            </p:cNvPr>
            <p:cNvGrpSpPr/>
            <p:nvPr/>
          </p:nvGrpSpPr>
          <p:grpSpPr>
            <a:xfrm>
              <a:off x="613246" y="2493034"/>
              <a:ext cx="1324422" cy="996252"/>
              <a:chOff x="3202171" y="1462739"/>
              <a:chExt cx="1919019" cy="1443518"/>
            </a:xfrm>
          </p:grpSpPr>
          <p:grpSp>
            <p:nvGrpSpPr>
              <p:cNvPr id="24" name="组合 23">
                <a:extLst>
                  <a:ext uri="{FF2B5EF4-FFF2-40B4-BE49-F238E27FC236}">
                    <a16:creationId xmlns:a16="http://schemas.microsoft.com/office/drawing/2014/main" id="{DE7942D7-A022-4B40-B33E-F674AEF084A8}"/>
                  </a:ext>
                </a:extLst>
              </p:cNvPr>
              <p:cNvGrpSpPr/>
              <p:nvPr/>
            </p:nvGrpSpPr>
            <p:grpSpPr>
              <a:xfrm>
                <a:off x="3433282" y="1462739"/>
                <a:ext cx="1443518" cy="1443518"/>
                <a:chOff x="2681608" y="1294395"/>
                <a:chExt cx="1506218" cy="1506218"/>
              </a:xfrm>
            </p:grpSpPr>
            <p:sp>
              <p:nvSpPr>
                <p:cNvPr id="26" name="椭圆 25">
                  <a:extLst>
                    <a:ext uri="{FF2B5EF4-FFF2-40B4-BE49-F238E27FC236}">
                      <a16:creationId xmlns:a16="http://schemas.microsoft.com/office/drawing/2014/main" id="{A2AE70F7-9366-458A-82C0-DEC7D492D871}"/>
                    </a:ext>
                  </a:extLst>
                </p:cNvPr>
                <p:cNvSpPr/>
                <p:nvPr/>
              </p:nvSpPr>
              <p:spPr>
                <a:xfrm>
                  <a:off x="2681608" y="1294395"/>
                  <a:ext cx="1506218" cy="1506218"/>
                </a:xfrm>
                <a:prstGeom prst="ellipse">
                  <a:avLst/>
                </a:prstGeom>
                <a:solidFill>
                  <a:schemeClr val="bg1"/>
                </a:solidFill>
                <a:ln w="12700" cap="flat" cmpd="sng" algn="ctr">
                  <a:solidFill>
                    <a:srgbClr val="C00000"/>
                  </a:solid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27" name="Freeform 5">
                  <a:extLst>
                    <a:ext uri="{FF2B5EF4-FFF2-40B4-BE49-F238E27FC236}">
                      <a16:creationId xmlns:a16="http://schemas.microsoft.com/office/drawing/2014/main" id="{D47FFBE1-517C-41C8-A4E2-19114AD5913B}"/>
                    </a:ext>
                  </a:extLst>
                </p:cNvPr>
                <p:cNvSpPr/>
                <p:nvPr/>
              </p:nvSpPr>
              <p:spPr bwMode="auto">
                <a:xfrm flipV="1">
                  <a:off x="2777383" y="1390167"/>
                  <a:ext cx="1314666" cy="1314675"/>
                </a:xfrm>
                <a:prstGeom prst="ellipse">
                  <a:avLst/>
                </a:prstGeom>
                <a:solidFill>
                  <a:srgbClr val="C00000"/>
                </a:soli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sp>
              <p:nvSpPr>
                <p:cNvPr id="28" name="任意多边形 43">
                  <a:extLst>
                    <a:ext uri="{FF2B5EF4-FFF2-40B4-BE49-F238E27FC236}">
                      <a16:creationId xmlns:a16="http://schemas.microsoft.com/office/drawing/2014/main" id="{9C6D0D69-410C-4EBD-8EA3-281F23A52D65}"/>
                    </a:ext>
                  </a:extLst>
                </p:cNvPr>
                <p:cNvSpPr/>
                <p:nvPr/>
              </p:nvSpPr>
              <p:spPr bwMode="auto">
                <a:xfrm flipV="1">
                  <a:off x="2688967" y="1301750"/>
                  <a:ext cx="1326030"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rgbClr val="FFFFFF">
                        <a:alpha val="0"/>
                      </a:srgbClr>
                    </a:gs>
                    <a:gs pos="95000">
                      <a:srgbClr val="FFFFFF">
                        <a:alpha val="90000"/>
                      </a:srgbClr>
                    </a:gs>
                  </a:gsLst>
                  <a:lin ang="8100000" scaled="1"/>
                  <a:tileRect/>
                </a:gradFill>
                <a:ln w="9525" cap="flat" cmpd="sng" algn="ctr">
                  <a:noFill/>
                  <a:prstDash val="solid"/>
                </a:ln>
                <a:effectLst/>
              </p:spPr>
              <p:txBody>
                <a:bodyPr wrap="square" rtlCol="0" anchor="ctr">
                  <a:noAutofit/>
                </a:bodyPr>
                <a:lstStyle/>
                <a:p>
                  <a:pPr algn="ctr" defTabSz="1219200">
                    <a:defRPr/>
                  </a:pPr>
                  <a:endParaRPr lang="zh-CN" altLang="en-US" sz="2400" kern="0" dirty="0">
                    <a:solidFill>
                      <a:srgbClr val="000000"/>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25" name="TextBox 14">
                <a:extLst>
                  <a:ext uri="{FF2B5EF4-FFF2-40B4-BE49-F238E27FC236}">
                    <a16:creationId xmlns:a16="http://schemas.microsoft.com/office/drawing/2014/main" id="{E81B30A8-1A52-4658-B5F2-C550524098C6}"/>
                  </a:ext>
                </a:extLst>
              </p:cNvPr>
              <p:cNvSpPr txBox="1"/>
              <p:nvPr/>
            </p:nvSpPr>
            <p:spPr>
              <a:xfrm>
                <a:off x="3202171" y="1856142"/>
                <a:ext cx="1919019" cy="953161"/>
              </a:xfrm>
              <a:prstGeom prst="rect">
                <a:avLst/>
              </a:prstGeom>
              <a:noFill/>
              <a:effectLst/>
            </p:spPr>
            <p:txBody>
              <a:bodyPr wrap="square" rtlCol="0">
                <a:spAutoFit/>
              </a:bodyPr>
              <a:lstStyle/>
              <a:p>
                <a:pPr algn="ctr" defTabSz="1219200">
                  <a:defRPr/>
                </a:pPr>
                <a:endParaRPr lang="zh-CN" altLang="en-US" sz="2665" b="1" kern="0" dirty="0">
                  <a:solidFill>
                    <a:prstClr val="white"/>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23" name="Freeform 5">
              <a:extLst>
                <a:ext uri="{FF2B5EF4-FFF2-40B4-BE49-F238E27FC236}">
                  <a16:creationId xmlns:a16="http://schemas.microsoft.com/office/drawing/2014/main" id="{D669551F-22AB-454B-BB15-86544E395BCE}"/>
                </a:ext>
              </a:extLst>
            </p:cNvPr>
            <p:cNvSpPr>
              <a:spLocks noChangeAspect="1"/>
            </p:cNvSpPr>
            <p:nvPr/>
          </p:nvSpPr>
          <p:spPr bwMode="auto">
            <a:xfrm>
              <a:off x="979358" y="2677314"/>
              <a:ext cx="576000" cy="585713"/>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DFBF7"/>
            </a:solidFill>
            <a:ln>
              <a:noFill/>
            </a:ln>
            <a:effectLst/>
          </p:spPr>
          <p:txBody>
            <a:bodyPr vert="horz" wrap="square" lIns="121920" tIns="60960" rIns="121920" bIns="60960" numCol="1" anchor="t" anchorCtr="0" compatLnSpc="1"/>
            <a:lstStyle/>
            <a:p>
              <a:pPr defTabSz="914400"/>
              <a:endParaRPr lang="zh-CN" altLang="en-US" sz="2400">
                <a:solidFill>
                  <a:prstClr val="black"/>
                </a:solidFill>
                <a:latin typeface="微软雅黑" panose="020B0503020204020204" pitchFamily="34" charset="-122"/>
                <a:ea typeface="微软雅黑" panose="020B0503020204020204" pitchFamily="34" charset="-122"/>
                <a:sym typeface="思源黑体 CN Normal" panose="020B0400000000000000" pitchFamily="34" charset="-122"/>
              </a:endParaRPr>
            </a:p>
          </p:txBody>
        </p:sp>
      </p:grpSp>
      <p:sp>
        <p:nvSpPr>
          <p:cNvPr id="29" name="文本框 28">
            <a:extLst>
              <a:ext uri="{FF2B5EF4-FFF2-40B4-BE49-F238E27FC236}">
                <a16:creationId xmlns:a16="http://schemas.microsoft.com/office/drawing/2014/main" id="{54E1E852-9EBD-4205-AC38-09CBC6221C45}"/>
              </a:ext>
            </a:extLst>
          </p:cNvPr>
          <p:cNvSpPr txBox="1"/>
          <p:nvPr/>
        </p:nvSpPr>
        <p:spPr>
          <a:xfrm>
            <a:off x="133547" y="842891"/>
            <a:ext cx="1143000" cy="1069845"/>
          </a:xfrm>
          <a:prstGeom prst="rect">
            <a:avLst/>
          </a:prstGeom>
          <a:noFill/>
        </p:spPr>
        <p:txBody>
          <a:bodyPr wrap="square" rtlCol="0">
            <a:spAutoFit/>
          </a:bodyPr>
          <a:lstStyle/>
          <a:p>
            <a:pPr algn="just" defTabSz="914400">
              <a:lnSpc>
                <a:spcPct val="150000"/>
              </a:lnSpc>
            </a:pPr>
            <a:r>
              <a:rPr lang="en-US" altLang="zh-CN" sz="48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6-</a:t>
            </a:r>
            <a:endParaRPr lang="zh-CN" altLang="en-US" sz="4800" b="1" i="1" dirty="0">
              <a:solidFill>
                <a:prstClr val="white">
                  <a:lumMod val="50000"/>
                </a:prst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PA-1022200">
            <a:extLst>
              <a:ext uri="{FF2B5EF4-FFF2-40B4-BE49-F238E27FC236}">
                <a16:creationId xmlns:a16="http://schemas.microsoft.com/office/drawing/2014/main" id="{324A8F83-E6CA-4033-A0EC-98596E57F8EA}"/>
              </a:ext>
            </a:extLst>
          </p:cNvPr>
          <p:cNvSpPr/>
          <p:nvPr>
            <p:custDataLst>
              <p:tags r:id="rId1"/>
            </p:custDataLst>
          </p:nvPr>
        </p:nvSpPr>
        <p:spPr>
          <a:xfrm>
            <a:off x="259491" y="1948823"/>
            <a:ext cx="5263979" cy="2854115"/>
          </a:xfrm>
          <a:prstGeom prst="rect">
            <a:avLst/>
          </a:prstGeom>
        </p:spPr>
        <p:txBody>
          <a:bodyPr wrap="square">
            <a:spAutoFit/>
          </a:bodyPr>
          <a:lstStyle/>
          <a:p>
            <a:pPr marL="285750" indent="-285750" algn="just">
              <a:lnSpc>
                <a:spcPct val="13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我国将有</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亿左右贫困人口实现脱贫，提前</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年实现联合国</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2030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年可持续发展议程的减贫目标。联合国秘书长古特雷斯表示，精准扶贫方略是帮助贫困人口、实现</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2030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年可持续发展议程设定的宏伟目标的唯一途径，中国的经验可以为其他发展中国家提供有益借鉴。</a:t>
            </a:r>
          </a:p>
        </p:txBody>
      </p:sp>
      <p:pic>
        <p:nvPicPr>
          <p:cNvPr id="37" name="PA-1022166" descr="图片包含 游戏机, 旗子&#10;&#10;描述已自动生成">
            <a:extLst>
              <a:ext uri="{FF2B5EF4-FFF2-40B4-BE49-F238E27FC236}">
                <a16:creationId xmlns:a16="http://schemas.microsoft.com/office/drawing/2014/main" id="{7563D092-2248-4EA9-8D7A-EAD061EECD36}"/>
              </a:ext>
            </a:extLst>
          </p:cNvPr>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a:xfrm>
            <a:off x="4956243" y="1675945"/>
            <a:ext cx="4302660" cy="4302660"/>
          </a:xfrm>
          <a:prstGeom prst="rect">
            <a:avLst/>
          </a:prstGeom>
        </p:spPr>
      </p:pic>
      <p:sp>
        <p:nvSpPr>
          <p:cNvPr id="36" name="矩形 35">
            <a:extLst>
              <a:ext uri="{FF2B5EF4-FFF2-40B4-BE49-F238E27FC236}">
                <a16:creationId xmlns:a16="http://schemas.microsoft.com/office/drawing/2014/main" id="{5E8CE2EC-ECEF-46A9-89D0-D58C1CB7E113}"/>
              </a:ext>
            </a:extLst>
          </p:cNvPr>
          <p:cNvSpPr/>
          <p:nvPr/>
        </p:nvSpPr>
        <p:spPr>
          <a:xfrm>
            <a:off x="545543" y="4679295"/>
            <a:ext cx="4879072" cy="1422954"/>
          </a:xfrm>
          <a:prstGeom prst="rect">
            <a:avLst/>
          </a:prstGeom>
        </p:spPr>
        <p:txBody>
          <a:bodyPr wrap="square">
            <a:spAutoFit/>
          </a:bodyPr>
          <a:lstStyle/>
          <a:p>
            <a:pPr indent="352425" algn="just">
              <a:lnSpc>
                <a:spcPct val="150000"/>
              </a:lnSpc>
              <a:spcAft>
                <a:spcPts val="0"/>
              </a:spcAft>
            </a:pPr>
            <a:r>
              <a:rPr lang="zh-CN" altLang="zh-CN" sz="2000" b="1"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总的看，我们在脱贫攻坚领域取得了前所未有的成就，彰显了中国共产党领导和我国社会主义制度的政治优势。</a:t>
            </a:r>
            <a:endParaRPr lang="zh-CN" altLang="zh-CN" sz="14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7008433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BC3C06B4-B26C-4BF6-A631-C74C6F2E1CD8}"/>
              </a:ext>
            </a:extLst>
          </p:cNvPr>
          <p:cNvGrpSpPr/>
          <p:nvPr/>
        </p:nvGrpSpPr>
        <p:grpSpPr>
          <a:xfrm>
            <a:off x="2160752" y="2789041"/>
            <a:ext cx="6481152" cy="1578939"/>
            <a:chOff x="0" y="2030185"/>
            <a:chExt cx="12192000" cy="2838975"/>
          </a:xfrm>
        </p:grpSpPr>
        <p:sp>
          <p:nvSpPr>
            <p:cNvPr id="30" name="矩形 29">
              <a:extLst>
                <a:ext uri="{FF2B5EF4-FFF2-40B4-BE49-F238E27FC236}">
                  <a16:creationId xmlns:a16="http://schemas.microsoft.com/office/drawing/2014/main" id="{C55FAC9A-E53D-4AB0-B446-E49FAAD03E82}"/>
                </a:ext>
              </a:extLst>
            </p:cNvPr>
            <p:cNvSpPr/>
            <p:nvPr/>
          </p:nvSpPr>
          <p:spPr>
            <a:xfrm>
              <a:off x="0" y="4733528"/>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9BBA5873-2A70-4FD3-A0DB-10A8ABC66851}"/>
                </a:ext>
              </a:extLst>
            </p:cNvPr>
            <p:cNvSpPr/>
            <p:nvPr/>
          </p:nvSpPr>
          <p:spPr>
            <a:xfrm>
              <a:off x="0" y="2030185"/>
              <a:ext cx="12192000" cy="1356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01586D32-7FBF-409E-9C25-0A37E5BE9570}"/>
                </a:ext>
              </a:extLst>
            </p:cNvPr>
            <p:cNvSpPr/>
            <p:nvPr/>
          </p:nvSpPr>
          <p:spPr>
            <a:xfrm>
              <a:off x="0" y="2102193"/>
              <a:ext cx="12192000" cy="2694959"/>
            </a:xfrm>
            <a:prstGeom prst="rect">
              <a:avLst/>
            </a:prstGeom>
            <a:solidFill>
              <a:srgbClr val="C200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08ABCD5B-075E-4EFC-B4DB-805E8ECE73E1}"/>
              </a:ext>
            </a:extLst>
          </p:cNvPr>
          <p:cNvGrpSpPr/>
          <p:nvPr/>
        </p:nvGrpSpPr>
        <p:grpSpPr>
          <a:xfrm>
            <a:off x="723850" y="2543880"/>
            <a:ext cx="1997405" cy="1997405"/>
            <a:chOff x="2298443" y="1611719"/>
            <a:chExt cx="2524547" cy="2524547"/>
          </a:xfrm>
        </p:grpSpPr>
        <p:sp>
          <p:nvSpPr>
            <p:cNvPr id="34" name="椭圆 33">
              <a:extLst>
                <a:ext uri="{FF2B5EF4-FFF2-40B4-BE49-F238E27FC236}">
                  <a16:creationId xmlns:a16="http://schemas.microsoft.com/office/drawing/2014/main" id="{0F1A1771-9F6F-4719-8371-2E0180474721}"/>
                </a:ext>
              </a:extLst>
            </p:cNvPr>
            <p:cNvSpPr/>
            <p:nvPr/>
          </p:nvSpPr>
          <p:spPr>
            <a:xfrm>
              <a:off x="2298443" y="1611719"/>
              <a:ext cx="2524547" cy="2524547"/>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5" name="矩形 18">
              <a:extLst>
                <a:ext uri="{FF2B5EF4-FFF2-40B4-BE49-F238E27FC236}">
                  <a16:creationId xmlns:a16="http://schemas.microsoft.com/office/drawing/2014/main" id="{3D25266A-A968-4B46-9C6A-BB36A0B31BC9}"/>
                </a:ext>
              </a:extLst>
            </p:cNvPr>
            <p:cNvSpPr/>
            <p:nvPr/>
          </p:nvSpPr>
          <p:spPr>
            <a:xfrm>
              <a:off x="2760540" y="2075841"/>
              <a:ext cx="1465446" cy="1517112"/>
            </a:xfrm>
            <a:prstGeom prst="rect">
              <a:avLst/>
            </a:prstGeom>
            <a:noFill/>
          </p:spPr>
          <p:txBody>
            <a:bodyPr wrap="square" rtlCol="0">
              <a:spAutoFit/>
            </a:bodyPr>
            <a:lstStyle/>
            <a:p>
              <a:pPr algn="ctr"/>
              <a:r>
                <a:rPr lang="en-US" altLang="zh-CN" sz="7200" dirty="0">
                  <a:solidFill>
                    <a:schemeClr val="bg1"/>
                  </a:solidFill>
                  <a:latin typeface="Impact" panose="020B0806030902050204" pitchFamily="34" charset="0"/>
                  <a:ea typeface="思源黑体 CN Heavy" panose="020B0A00000000000000" pitchFamily="34" charset="-122"/>
                  <a:sym typeface="+mn-lt"/>
                </a:rPr>
                <a:t>2</a:t>
              </a:r>
              <a:endParaRPr lang="zh-CN" altLang="en-US" sz="7200" dirty="0">
                <a:solidFill>
                  <a:schemeClr val="bg1"/>
                </a:solidFill>
                <a:latin typeface="Impact" panose="020B0806030902050204" pitchFamily="34" charset="0"/>
                <a:ea typeface="思源黑体 CN Heavy" panose="020B0A00000000000000" pitchFamily="34" charset="-122"/>
                <a:sym typeface="+mn-lt"/>
              </a:endParaRPr>
            </a:p>
          </p:txBody>
        </p:sp>
      </p:grpSp>
      <p:sp>
        <p:nvSpPr>
          <p:cNvPr id="36" name="文本框 35">
            <a:extLst>
              <a:ext uri="{FF2B5EF4-FFF2-40B4-BE49-F238E27FC236}">
                <a16:creationId xmlns:a16="http://schemas.microsoft.com/office/drawing/2014/main" id="{C1B1B60F-D974-4349-82C0-82583E9DAAA7}"/>
              </a:ext>
            </a:extLst>
          </p:cNvPr>
          <p:cNvSpPr txBox="1"/>
          <p:nvPr/>
        </p:nvSpPr>
        <p:spPr>
          <a:xfrm>
            <a:off x="3086863" y="3003973"/>
            <a:ext cx="4772237" cy="1077218"/>
          </a:xfrm>
          <a:prstGeom prst="rect">
            <a:avLst/>
          </a:prstGeom>
          <a:noFill/>
        </p:spPr>
        <p:txBody>
          <a:bodyPr wrap="square" rtlCol="0">
            <a:spAutoFit/>
          </a:bodyPr>
          <a:lstStyle>
            <a:defPPr>
              <a:defRPr lang="zh-CN"/>
            </a:defPPr>
            <a:lvl1pPr algn="ctr">
              <a:defRPr sz="6200" b="1">
                <a:solidFill>
                  <a:schemeClr val="bg1"/>
                </a:solidFill>
                <a:latin typeface="思源黑体 CN Heavy" panose="020B0A00000000000000" pitchFamily="34" charset="-122"/>
                <a:ea typeface="思源黑体 CN Heavy" panose="020B0A00000000000000" pitchFamily="34" charset="-122"/>
              </a:defRPr>
            </a:lvl1pPr>
          </a:lstStyle>
          <a:p>
            <a:r>
              <a:rPr lang="zh-CN" altLang="en-US" sz="3200" dirty="0">
                <a:sym typeface="思源黑体 CN Normal" panose="020B0400000000000000" pitchFamily="34" charset="-122"/>
              </a:rPr>
              <a:t>高度重视打赢脱贫攻坚战面临的困难挑战</a:t>
            </a:r>
          </a:p>
        </p:txBody>
      </p:sp>
      <p:sp>
        <p:nvSpPr>
          <p:cNvPr id="37" name="椭圆 36">
            <a:extLst>
              <a:ext uri="{FF2B5EF4-FFF2-40B4-BE49-F238E27FC236}">
                <a16:creationId xmlns:a16="http://schemas.microsoft.com/office/drawing/2014/main" id="{1865A3D7-76C5-4CE6-BAD8-35296B038B72}"/>
              </a:ext>
            </a:extLst>
          </p:cNvPr>
          <p:cNvSpPr/>
          <p:nvPr/>
        </p:nvSpPr>
        <p:spPr>
          <a:xfrm>
            <a:off x="552933" y="2372963"/>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
        <p:nvSpPr>
          <p:cNvPr id="38" name="椭圆 37">
            <a:extLst>
              <a:ext uri="{FF2B5EF4-FFF2-40B4-BE49-F238E27FC236}">
                <a16:creationId xmlns:a16="http://schemas.microsoft.com/office/drawing/2014/main" id="{6B70FB8A-359E-4868-B4B2-B569336F39E1}"/>
              </a:ext>
            </a:extLst>
          </p:cNvPr>
          <p:cNvSpPr/>
          <p:nvPr/>
        </p:nvSpPr>
        <p:spPr>
          <a:xfrm>
            <a:off x="2160752" y="1934954"/>
            <a:ext cx="341833" cy="341833"/>
          </a:xfrm>
          <a:prstGeom prst="ellipse">
            <a:avLst/>
          </a:prstGeom>
          <a:gradFill>
            <a:gsLst>
              <a:gs pos="89000">
                <a:srgbClr val="C00000"/>
              </a:gs>
              <a:gs pos="35000">
                <a:srgbClr val="FF3300"/>
              </a:gs>
            </a:gsLst>
            <a:lin ang="5400000" scaled="1"/>
          </a:gra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endPos="0" dir="5400000" sy="-100000" algn="bl" rotWithShape="0"/>
          </a:effectLst>
        </p:spPr>
        <p:txBody>
          <a:bodyPr rtlCol="0" anchor="ctr"/>
          <a:lstStyle/>
          <a:p>
            <a:pPr algn="ctr"/>
            <a:endParaRPr lang="zh-CN" altLang="en-US" sz="2160" kern="0">
              <a:solidFill>
                <a:prstClr val="white"/>
              </a:solidFill>
              <a:cs typeface="+mn-ea"/>
            </a:endParaRPr>
          </a:p>
        </p:txBody>
      </p:sp>
    </p:spTree>
    <p:extLst>
      <p:ext uri="{BB962C8B-B14F-4D97-AF65-F5344CB8AC3E}">
        <p14:creationId xmlns:p14="http://schemas.microsoft.com/office/powerpoint/2010/main" val="5908757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5.2.9"/>
</p:tagLst>
</file>

<file path=ppt/tags/tag11.xml><?xml version="1.0" encoding="utf-8"?>
<p:tagLst xmlns:a="http://schemas.openxmlformats.org/drawingml/2006/main" xmlns:r="http://schemas.openxmlformats.org/officeDocument/2006/relationships" xmlns:p="http://schemas.openxmlformats.org/presentationml/2006/main">
  <p:tag name="PA" val="v5.2.9"/>
</p:tagLst>
</file>

<file path=ppt/tags/tag12.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PA" val="v5.2.9"/>
</p:tagLst>
</file>

<file path=ppt/tags/tag22.xml><?xml version="1.0" encoding="utf-8"?>
<p:tagLst xmlns:a="http://schemas.openxmlformats.org/drawingml/2006/main" xmlns:r="http://schemas.openxmlformats.org/officeDocument/2006/relationships" xmlns:p="http://schemas.openxmlformats.org/presentationml/2006/main">
  <p:tag name="PA" val="v5.2.9"/>
</p:tagLst>
</file>

<file path=ppt/tags/tag23.xml><?xml version="1.0" encoding="utf-8"?>
<p:tagLst xmlns:a="http://schemas.openxmlformats.org/drawingml/2006/main" xmlns:r="http://schemas.openxmlformats.org/officeDocument/2006/relationships" xmlns:p="http://schemas.openxmlformats.org/presentationml/2006/main">
  <p:tag name="PA" val="v5.2.9"/>
</p:tagLst>
</file>

<file path=ppt/tags/tag24.xml><?xml version="1.0" encoding="utf-8"?>
<p:tagLst xmlns:a="http://schemas.openxmlformats.org/drawingml/2006/main" xmlns:r="http://schemas.openxmlformats.org/officeDocument/2006/relationships" xmlns:p="http://schemas.openxmlformats.org/presentationml/2006/main">
  <p:tag name="PA" val="v5.2.9"/>
</p:tagLst>
</file>

<file path=ppt/tags/tag25.xml><?xml version="1.0" encoding="utf-8"?>
<p:tagLst xmlns:a="http://schemas.openxmlformats.org/drawingml/2006/main" xmlns:r="http://schemas.openxmlformats.org/officeDocument/2006/relationships" xmlns:p="http://schemas.openxmlformats.org/presentationml/2006/main">
  <p:tag name="PA" val="v5.2.9"/>
</p:tagLst>
</file>

<file path=ppt/tags/tag26.xml><?xml version="1.0" encoding="utf-8"?>
<p:tagLst xmlns:a="http://schemas.openxmlformats.org/drawingml/2006/main" xmlns:r="http://schemas.openxmlformats.org/officeDocument/2006/relationships" xmlns:p="http://schemas.openxmlformats.org/presentationml/2006/main">
  <p:tag name="PA" val="v5.2.8"/>
</p:tagLst>
</file>

<file path=ppt/tags/tag27.xml><?xml version="1.0" encoding="utf-8"?>
<p:tagLst xmlns:a="http://schemas.openxmlformats.org/drawingml/2006/main" xmlns:r="http://schemas.openxmlformats.org/officeDocument/2006/relationships" xmlns:p="http://schemas.openxmlformats.org/presentationml/2006/main">
  <p:tag name="PA" val="v5.2.9"/>
</p:tagLst>
</file>

<file path=ppt/tags/tag28.xml><?xml version="1.0" encoding="utf-8"?>
<p:tagLst xmlns:a="http://schemas.openxmlformats.org/drawingml/2006/main" xmlns:r="http://schemas.openxmlformats.org/officeDocument/2006/relationships" xmlns:p="http://schemas.openxmlformats.org/presentationml/2006/main">
  <p:tag name="PA" val="v5.2.9"/>
</p:tagLst>
</file>

<file path=ppt/tags/tag29.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30.xml><?xml version="1.0" encoding="utf-8"?>
<p:tagLst xmlns:a="http://schemas.openxmlformats.org/drawingml/2006/main" xmlns:r="http://schemas.openxmlformats.org/officeDocument/2006/relationships" xmlns:p="http://schemas.openxmlformats.org/presentationml/2006/main">
  <p:tag name="PA" val="v5.2.9"/>
</p:tagLst>
</file>

<file path=ppt/tags/tag31.xml><?xml version="1.0" encoding="utf-8"?>
<p:tagLst xmlns:a="http://schemas.openxmlformats.org/drawingml/2006/main" xmlns:r="http://schemas.openxmlformats.org/officeDocument/2006/relationships" xmlns:p="http://schemas.openxmlformats.org/presentationml/2006/main">
  <p:tag name="PA" val="v5.2.9"/>
</p:tagLst>
</file>

<file path=ppt/tags/tag32.xml><?xml version="1.0" encoding="utf-8"?>
<p:tagLst xmlns:a="http://schemas.openxmlformats.org/drawingml/2006/main" xmlns:r="http://schemas.openxmlformats.org/officeDocument/2006/relationships" xmlns:p="http://schemas.openxmlformats.org/presentationml/2006/main">
  <p:tag name="PA" val="v5.2.9"/>
</p:tagLst>
</file>

<file path=ppt/tags/tag33.xml><?xml version="1.0" encoding="utf-8"?>
<p:tagLst xmlns:a="http://schemas.openxmlformats.org/drawingml/2006/main" xmlns:r="http://schemas.openxmlformats.org/officeDocument/2006/relationships" xmlns:p="http://schemas.openxmlformats.org/presentationml/2006/main">
  <p:tag name="PA" val="v5.2.9"/>
</p:tagLst>
</file>

<file path=ppt/tags/tag34.xml><?xml version="1.0" encoding="utf-8"?>
<p:tagLst xmlns:a="http://schemas.openxmlformats.org/drawingml/2006/main" xmlns:r="http://schemas.openxmlformats.org/officeDocument/2006/relationships" xmlns:p="http://schemas.openxmlformats.org/presentationml/2006/main">
  <p:tag name="PA" val="v5.2.9"/>
</p:tagLst>
</file>

<file path=ppt/tags/tag35.xml><?xml version="1.0" encoding="utf-8"?>
<p:tagLst xmlns:a="http://schemas.openxmlformats.org/drawingml/2006/main" xmlns:r="http://schemas.openxmlformats.org/officeDocument/2006/relationships" xmlns:p="http://schemas.openxmlformats.org/presentationml/2006/main">
  <p:tag name="PA" val="v5.2.9"/>
</p:tagLst>
</file>

<file path=ppt/tags/tag36.xml><?xml version="1.0" encoding="utf-8"?>
<p:tagLst xmlns:a="http://schemas.openxmlformats.org/drawingml/2006/main" xmlns:r="http://schemas.openxmlformats.org/officeDocument/2006/relationships" xmlns:p="http://schemas.openxmlformats.org/presentationml/2006/main">
  <p:tag name="PA" val="v5.2.9"/>
</p:tagLst>
</file>

<file path=ppt/tags/tag37.xml><?xml version="1.0" encoding="utf-8"?>
<p:tagLst xmlns:a="http://schemas.openxmlformats.org/drawingml/2006/main" xmlns:r="http://schemas.openxmlformats.org/officeDocument/2006/relationships" xmlns:p="http://schemas.openxmlformats.org/presentationml/2006/main">
  <p:tag name="PA" val="v5.2.9"/>
</p:tagLst>
</file>

<file path=ppt/tags/tag38.xml><?xml version="1.0" encoding="utf-8"?>
<p:tagLst xmlns:a="http://schemas.openxmlformats.org/drawingml/2006/main" xmlns:r="http://schemas.openxmlformats.org/officeDocument/2006/relationships" xmlns:p="http://schemas.openxmlformats.org/presentationml/2006/main">
  <p:tag name="PA" val="v5.2.9"/>
</p:tagLst>
</file>

<file path=ppt/tags/tag39.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40.xml><?xml version="1.0" encoding="utf-8"?>
<p:tagLst xmlns:a="http://schemas.openxmlformats.org/drawingml/2006/main" xmlns:r="http://schemas.openxmlformats.org/officeDocument/2006/relationships" xmlns:p="http://schemas.openxmlformats.org/presentationml/2006/main">
  <p:tag name="PA" val="v5.2.9"/>
</p:tagLst>
</file>

<file path=ppt/tags/tag41.xml><?xml version="1.0" encoding="utf-8"?>
<p:tagLst xmlns:a="http://schemas.openxmlformats.org/drawingml/2006/main" xmlns:r="http://schemas.openxmlformats.org/officeDocument/2006/relationships" xmlns:p="http://schemas.openxmlformats.org/presentationml/2006/main">
  <p:tag name="PA" val="v5.2.9"/>
</p:tagLst>
</file>

<file path=ppt/tags/tag42.xml><?xml version="1.0" encoding="utf-8"?>
<p:tagLst xmlns:a="http://schemas.openxmlformats.org/drawingml/2006/main" xmlns:r="http://schemas.openxmlformats.org/officeDocument/2006/relationships" xmlns:p="http://schemas.openxmlformats.org/presentationml/2006/main">
  <p:tag name="PA" val="v5.2.9"/>
</p:tagLst>
</file>

<file path=ppt/tags/tag43.xml><?xml version="1.0" encoding="utf-8"?>
<p:tagLst xmlns:a="http://schemas.openxmlformats.org/drawingml/2006/main" xmlns:r="http://schemas.openxmlformats.org/officeDocument/2006/relationships" xmlns:p="http://schemas.openxmlformats.org/presentationml/2006/main">
  <p:tag name="PA" val="v5.2.9"/>
</p:tagLst>
</file>

<file path=ppt/tags/tag44.xml><?xml version="1.0" encoding="utf-8"?>
<p:tagLst xmlns:a="http://schemas.openxmlformats.org/drawingml/2006/main" xmlns:r="http://schemas.openxmlformats.org/officeDocument/2006/relationships" xmlns:p="http://schemas.openxmlformats.org/presentationml/2006/main">
  <p:tag name="PA" val="v5.2.9"/>
</p:tagLst>
</file>

<file path=ppt/tags/tag45.xml><?xml version="1.0" encoding="utf-8"?>
<p:tagLst xmlns:a="http://schemas.openxmlformats.org/drawingml/2006/main" xmlns:r="http://schemas.openxmlformats.org/officeDocument/2006/relationships" xmlns:p="http://schemas.openxmlformats.org/presentationml/2006/main">
  <p:tag name="PA" val="v5.2.9"/>
</p:tagLst>
</file>

<file path=ppt/tags/tag46.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9118</TotalTime>
  <Words>1640</Words>
  <Application>Microsoft Office PowerPoint</Application>
  <PresentationFormat>全屏显示(4:3)</PresentationFormat>
  <Paragraphs>146</Paragraphs>
  <Slides>18</Slides>
  <Notes>11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18</vt:i4>
      </vt:variant>
    </vt:vector>
  </HeadingPairs>
  <TitlesOfParts>
    <vt:vector size="30" baseType="lpstr">
      <vt:lpstr>Century Gothic</vt:lpstr>
      <vt:lpstr>等线</vt:lpstr>
      <vt:lpstr>思源黑体 CN Normal</vt:lpstr>
      <vt:lpstr>思源黑体 CN Heavy</vt:lpstr>
      <vt:lpstr>Impact</vt:lpstr>
      <vt:lpstr>Arial</vt:lpstr>
      <vt:lpstr>Calibri</vt:lpstr>
      <vt:lpstr>Calibri Light</vt:lpstr>
      <vt:lpstr>Agency FB</vt:lpstr>
      <vt:lpstr>Wingdings</vt:lpstr>
      <vt:lpstr>微软雅黑</vt:lpstr>
      <vt:lpstr>Office 主题​​</vt:lpstr>
      <vt:lpstr>PowerPoint 演示文稿</vt:lpstr>
      <vt:lpstr>PowerPoint 演示文稿</vt:lpstr>
      <vt:lpstr>PowerPoint 演示文稿</vt:lpstr>
      <vt:lpstr>PowerPoint 演示文稿</vt:lpstr>
      <vt:lpstr>我国脱贫攻坚取得决定性成就</vt:lpstr>
      <vt:lpstr>我国脱贫攻坚取得决定性成就</vt:lpstr>
      <vt:lpstr>我国脱贫攻坚取得决定性成就</vt:lpstr>
      <vt:lpstr>我国脱贫攻坚取得决定性成就</vt:lpstr>
      <vt:lpstr>PowerPoint 演示文稿</vt:lpstr>
      <vt:lpstr>高度重视打赢脱贫攻坚战面临的困难挑战</vt:lpstr>
      <vt:lpstr>高度重视打赢脱贫攻坚战面临的困难挑战</vt:lpstr>
      <vt:lpstr>PowerPoint 演示文稿</vt:lpstr>
      <vt:lpstr>确保高质量完成脱贫攻坚目标任务</vt:lpstr>
      <vt:lpstr>确保高质量完成脱贫攻坚目标任务</vt:lpstr>
      <vt:lpstr>确保高质量完成脱贫攻坚目标任务</vt:lpstr>
      <vt:lpstr>PowerPoint 演示文稿</vt:lpstr>
      <vt:lpstr>加强党对打赢脱贫攻坚战的领导</vt:lpstr>
      <vt:lpstr>加强党对打赢脱贫攻坚战的领导</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zsy</dc:creator>
  <cp:lastModifiedBy>YMM</cp:lastModifiedBy>
  <cp:revision>535</cp:revision>
  <cp:lastPrinted>2016-05-24T06:27:29Z</cp:lastPrinted>
  <dcterms:created xsi:type="dcterms:W3CDTF">2016-02-14T08:08:07Z</dcterms:created>
  <dcterms:modified xsi:type="dcterms:W3CDTF">2020-03-18T09:59:27Z</dcterms:modified>
</cp:coreProperties>
</file>